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theme/theme10.xml" ContentType="application/vnd.openxmlformats-officedocument.theme+xml"/>
  <Override PartName="/ppt/slideLayouts/slideLayout27.xml" ContentType="application/vnd.openxmlformats-officedocument.presentationml.slideLayout+xml"/>
  <Override PartName="/ppt/theme/theme11.xml" ContentType="application/vnd.openxmlformats-officedocument.theme+xml"/>
  <Override PartName="/ppt/slideLayouts/slideLayout28.xml" ContentType="application/vnd.openxmlformats-officedocument.presentationml.slideLayout+xml"/>
  <Override PartName="/ppt/theme/theme1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3.xml" ContentType="application/vnd.openxmlformats-officedocument.theme+xml"/>
  <Override PartName="/ppt/slideLayouts/slideLayout3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60" r:id="rId3"/>
    <p:sldMasterId id="2147483662" r:id="rId4"/>
    <p:sldMasterId id="2147483664" r:id="rId5"/>
    <p:sldMasterId id="2147483666" r:id="rId6"/>
    <p:sldMasterId id="2147483672" r:id="rId7"/>
    <p:sldMasterId id="2147483675" r:id="rId8"/>
    <p:sldMasterId id="2147483681" r:id="rId9"/>
    <p:sldMasterId id="2147483683" r:id="rId10"/>
    <p:sldMasterId id="2147483685" r:id="rId11"/>
    <p:sldMasterId id="2147483687" r:id="rId12"/>
    <p:sldMasterId id="2147483689" r:id="rId13"/>
    <p:sldMasterId id="2147483695" r:id="rId14"/>
  </p:sldMasterIdLst>
  <p:notesMasterIdLst>
    <p:notesMasterId r:id="rId263"/>
  </p:notesMasterIdLst>
  <p:sldIdLst>
    <p:sldId id="598" r:id="rId15"/>
    <p:sldId id="698" r:id="rId16"/>
    <p:sldId id="699" r:id="rId17"/>
    <p:sldId id="700" r:id="rId18"/>
    <p:sldId id="701" r:id="rId19"/>
    <p:sldId id="623" r:id="rId20"/>
    <p:sldId id="626" r:id="rId21"/>
    <p:sldId id="272" r:id="rId22"/>
    <p:sldId id="628" r:id="rId23"/>
    <p:sldId id="629" r:id="rId24"/>
    <p:sldId id="630" r:id="rId25"/>
    <p:sldId id="631" r:id="rId26"/>
    <p:sldId id="632" r:id="rId27"/>
    <p:sldId id="279" r:id="rId28"/>
    <p:sldId id="633" r:id="rId29"/>
    <p:sldId id="304" r:id="rId30"/>
    <p:sldId id="283" r:id="rId31"/>
    <p:sldId id="289" r:id="rId32"/>
    <p:sldId id="290" r:id="rId33"/>
    <p:sldId id="281" r:id="rId34"/>
    <p:sldId id="305" r:id="rId35"/>
    <p:sldId id="306" r:id="rId36"/>
    <p:sldId id="604" r:id="rId37"/>
    <p:sldId id="307" r:id="rId38"/>
    <p:sldId id="296" r:id="rId39"/>
    <p:sldId id="297" r:id="rId40"/>
    <p:sldId id="298" r:id="rId41"/>
    <p:sldId id="299" r:id="rId42"/>
    <p:sldId id="311" r:id="rId43"/>
    <p:sldId id="300" r:id="rId44"/>
    <p:sldId id="475" r:id="rId45"/>
    <p:sldId id="476" r:id="rId46"/>
    <p:sldId id="320" r:id="rId47"/>
    <p:sldId id="265" r:id="rId48"/>
    <p:sldId id="313" r:id="rId49"/>
    <p:sldId id="268" r:id="rId50"/>
    <p:sldId id="267" r:id="rId51"/>
    <p:sldId id="266" r:id="rId52"/>
    <p:sldId id="284" r:id="rId53"/>
    <p:sldId id="286" r:id="rId54"/>
    <p:sldId id="318" r:id="rId55"/>
    <p:sldId id="291" r:id="rId56"/>
    <p:sldId id="319" r:id="rId57"/>
    <p:sldId id="597" r:id="rId58"/>
    <p:sldId id="285" r:id="rId59"/>
    <p:sldId id="292" r:id="rId60"/>
    <p:sldId id="393" r:id="rId61"/>
    <p:sldId id="358" r:id="rId62"/>
    <p:sldId id="538" r:id="rId63"/>
    <p:sldId id="360" r:id="rId64"/>
    <p:sldId id="368" r:id="rId65"/>
    <p:sldId id="369" r:id="rId66"/>
    <p:sldId id="370" r:id="rId67"/>
    <p:sldId id="527" r:id="rId68"/>
    <p:sldId id="532" r:id="rId69"/>
    <p:sldId id="528" r:id="rId70"/>
    <p:sldId id="530" r:id="rId71"/>
    <p:sldId id="531" r:id="rId72"/>
    <p:sldId id="533" r:id="rId73"/>
    <p:sldId id="534" r:id="rId74"/>
    <p:sldId id="535" r:id="rId75"/>
    <p:sldId id="536" r:id="rId76"/>
    <p:sldId id="537" r:id="rId77"/>
    <p:sldId id="539" r:id="rId78"/>
    <p:sldId id="394" r:id="rId79"/>
    <p:sldId id="371" r:id="rId80"/>
    <p:sldId id="372" r:id="rId81"/>
    <p:sldId id="374" r:id="rId82"/>
    <p:sldId id="375" r:id="rId83"/>
    <p:sldId id="376" r:id="rId84"/>
    <p:sldId id="383" r:id="rId85"/>
    <p:sldId id="377" r:id="rId86"/>
    <p:sldId id="378" r:id="rId87"/>
    <p:sldId id="401" r:id="rId88"/>
    <p:sldId id="477" r:id="rId89"/>
    <p:sldId id="365" r:id="rId90"/>
    <p:sldId id="479" r:id="rId91"/>
    <p:sldId id="484" r:id="rId92"/>
    <p:sldId id="485" r:id="rId93"/>
    <p:sldId id="486" r:id="rId94"/>
    <p:sldId id="605" r:id="rId95"/>
    <p:sldId id="490" r:id="rId96"/>
    <p:sldId id="491" r:id="rId97"/>
    <p:sldId id="492" r:id="rId98"/>
    <p:sldId id="493" r:id="rId99"/>
    <p:sldId id="494" r:id="rId100"/>
    <p:sldId id="495" r:id="rId101"/>
    <p:sldId id="606" r:id="rId102"/>
    <p:sldId id="497" r:id="rId103"/>
    <p:sldId id="634" r:id="rId104"/>
    <p:sldId id="635" r:id="rId105"/>
    <p:sldId id="636" r:id="rId106"/>
    <p:sldId id="637" r:id="rId107"/>
    <p:sldId id="638" r:id="rId108"/>
    <p:sldId id="639" r:id="rId109"/>
    <p:sldId id="640" r:id="rId110"/>
    <p:sldId id="641" r:id="rId111"/>
    <p:sldId id="642" r:id="rId112"/>
    <p:sldId id="643" r:id="rId113"/>
    <p:sldId id="644" r:id="rId114"/>
    <p:sldId id="645" r:id="rId115"/>
    <p:sldId id="646" r:id="rId116"/>
    <p:sldId id="647" r:id="rId117"/>
    <p:sldId id="648" r:id="rId118"/>
    <p:sldId id="649" r:id="rId119"/>
    <p:sldId id="650" r:id="rId120"/>
    <p:sldId id="651" r:id="rId121"/>
    <p:sldId id="652" r:id="rId122"/>
    <p:sldId id="653" r:id="rId123"/>
    <p:sldId id="654" r:id="rId124"/>
    <p:sldId id="655" r:id="rId125"/>
    <p:sldId id="656" r:id="rId126"/>
    <p:sldId id="657" r:id="rId127"/>
    <p:sldId id="658" r:id="rId128"/>
    <p:sldId id="659" r:id="rId129"/>
    <p:sldId id="660" r:id="rId130"/>
    <p:sldId id="661" r:id="rId131"/>
    <p:sldId id="662" r:id="rId132"/>
    <p:sldId id="663" r:id="rId133"/>
    <p:sldId id="664" r:id="rId134"/>
    <p:sldId id="665" r:id="rId135"/>
    <p:sldId id="666" r:id="rId136"/>
    <p:sldId id="667" r:id="rId137"/>
    <p:sldId id="668" r:id="rId138"/>
    <p:sldId id="669" r:id="rId139"/>
    <p:sldId id="670" r:id="rId140"/>
    <p:sldId id="671" r:id="rId141"/>
    <p:sldId id="672" r:id="rId142"/>
    <p:sldId id="673" r:id="rId143"/>
    <p:sldId id="674" r:id="rId144"/>
    <p:sldId id="675" r:id="rId145"/>
    <p:sldId id="676" r:id="rId146"/>
    <p:sldId id="677" r:id="rId147"/>
    <p:sldId id="678" r:id="rId148"/>
    <p:sldId id="679" r:id="rId149"/>
    <p:sldId id="680" r:id="rId150"/>
    <p:sldId id="681" r:id="rId151"/>
    <p:sldId id="682" r:id="rId152"/>
    <p:sldId id="683" r:id="rId153"/>
    <p:sldId id="684" r:id="rId154"/>
    <p:sldId id="685" r:id="rId155"/>
    <p:sldId id="686" r:id="rId156"/>
    <p:sldId id="687" r:id="rId157"/>
    <p:sldId id="688" r:id="rId158"/>
    <p:sldId id="689" r:id="rId159"/>
    <p:sldId id="690" r:id="rId160"/>
    <p:sldId id="691" r:id="rId161"/>
    <p:sldId id="418" r:id="rId162"/>
    <p:sldId id="434" r:id="rId163"/>
    <p:sldId id="435" r:id="rId164"/>
    <p:sldId id="436" r:id="rId165"/>
    <p:sldId id="437" r:id="rId166"/>
    <p:sldId id="438" r:id="rId167"/>
    <p:sldId id="439" r:id="rId168"/>
    <p:sldId id="419" r:id="rId169"/>
    <p:sldId id="441" r:id="rId170"/>
    <p:sldId id="442" r:id="rId171"/>
    <p:sldId id="443" r:id="rId172"/>
    <p:sldId id="444" r:id="rId173"/>
    <p:sldId id="445" r:id="rId174"/>
    <p:sldId id="446" r:id="rId175"/>
    <p:sldId id="447" r:id="rId176"/>
    <p:sldId id="448" r:id="rId177"/>
    <p:sldId id="449" r:id="rId178"/>
    <p:sldId id="450" r:id="rId179"/>
    <p:sldId id="407" r:id="rId180"/>
    <p:sldId id="451" r:id="rId181"/>
    <p:sldId id="452" r:id="rId182"/>
    <p:sldId id="453" r:id="rId183"/>
    <p:sldId id="454" r:id="rId184"/>
    <p:sldId id="455" r:id="rId185"/>
    <p:sldId id="456" r:id="rId186"/>
    <p:sldId id="457" r:id="rId187"/>
    <p:sldId id="458" r:id="rId188"/>
    <p:sldId id="459" r:id="rId189"/>
    <p:sldId id="460" r:id="rId190"/>
    <p:sldId id="408" r:id="rId191"/>
    <p:sldId id="473" r:id="rId192"/>
    <p:sldId id="474" r:id="rId193"/>
    <p:sldId id="461" r:id="rId194"/>
    <p:sldId id="462" r:id="rId195"/>
    <p:sldId id="463" r:id="rId196"/>
    <p:sldId id="464" r:id="rId197"/>
    <p:sldId id="465" r:id="rId198"/>
    <p:sldId id="466" r:id="rId199"/>
    <p:sldId id="417" r:id="rId200"/>
    <p:sldId id="621" r:id="rId201"/>
    <p:sldId id="617" r:id="rId202"/>
    <p:sldId id="608" r:id="rId203"/>
    <p:sldId id="540" r:id="rId204"/>
    <p:sldId id="542" r:id="rId205"/>
    <p:sldId id="543" r:id="rId206"/>
    <p:sldId id="544" r:id="rId207"/>
    <p:sldId id="545" r:id="rId208"/>
    <p:sldId id="546" r:id="rId209"/>
    <p:sldId id="547" r:id="rId210"/>
    <p:sldId id="550" r:id="rId211"/>
    <p:sldId id="551" r:id="rId212"/>
    <p:sldId id="552" r:id="rId213"/>
    <p:sldId id="548" r:id="rId214"/>
    <p:sldId id="553" r:id="rId215"/>
    <p:sldId id="554" r:id="rId216"/>
    <p:sldId id="541" r:id="rId217"/>
    <p:sldId id="556" r:id="rId218"/>
    <p:sldId id="557" r:id="rId219"/>
    <p:sldId id="558" r:id="rId220"/>
    <p:sldId id="559" r:id="rId221"/>
    <p:sldId id="561" r:id="rId222"/>
    <p:sldId id="560" r:id="rId223"/>
    <p:sldId id="562" r:id="rId224"/>
    <p:sldId id="564" r:id="rId225"/>
    <p:sldId id="563" r:id="rId226"/>
    <p:sldId id="565" r:id="rId227"/>
    <p:sldId id="566" r:id="rId228"/>
    <p:sldId id="567" r:id="rId229"/>
    <p:sldId id="568" r:id="rId230"/>
    <p:sldId id="569" r:id="rId231"/>
    <p:sldId id="570" r:id="rId232"/>
    <p:sldId id="571" r:id="rId233"/>
    <p:sldId id="572" r:id="rId234"/>
    <p:sldId id="610" r:id="rId235"/>
    <p:sldId id="609" r:id="rId236"/>
    <p:sldId id="575" r:id="rId237"/>
    <p:sldId id="581" r:id="rId238"/>
    <p:sldId id="582" r:id="rId239"/>
    <p:sldId id="583" r:id="rId240"/>
    <p:sldId id="584" r:id="rId241"/>
    <p:sldId id="611" r:id="rId242"/>
    <p:sldId id="612" r:id="rId243"/>
    <p:sldId id="586" r:id="rId244"/>
    <p:sldId id="587" r:id="rId245"/>
    <p:sldId id="588" r:id="rId246"/>
    <p:sldId id="589" r:id="rId247"/>
    <p:sldId id="590" r:id="rId248"/>
    <p:sldId id="591" r:id="rId249"/>
    <p:sldId id="592" r:id="rId250"/>
    <p:sldId id="593" r:id="rId251"/>
    <p:sldId id="594" r:id="rId252"/>
    <p:sldId id="595" r:id="rId253"/>
    <p:sldId id="596" r:id="rId254"/>
    <p:sldId id="613" r:id="rId255"/>
    <p:sldId id="692" r:id="rId256"/>
    <p:sldId id="693" r:id="rId257"/>
    <p:sldId id="694" r:id="rId258"/>
    <p:sldId id="695" r:id="rId259"/>
    <p:sldId id="696" r:id="rId260"/>
    <p:sldId id="697" r:id="rId261"/>
    <p:sldId id="615" r:id="rId262"/>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86">
          <p15:clr>
            <a:srgbClr val="A4A3A4"/>
          </p15:clr>
        </p15:guide>
        <p15:guide id="2" pos="181">
          <p15:clr>
            <a:srgbClr val="A4A3A4"/>
          </p15:clr>
        </p15:guide>
      </p15:sldGuideLst>
    </p:ext>
    <p:ext uri="{2D200454-40CA-4A62-9FC3-DE9A4176ACB9}">
      <p15:notesGuideLst xmlns:p15="http://schemas.microsoft.com/office/powerpoint/2012/main">
        <p15:guide id="1" orient="horz" pos="2891">
          <p15:clr>
            <a:srgbClr val="A4A3A4"/>
          </p15:clr>
        </p15:guide>
        <p15:guide id="2" pos="215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AE"/>
    <a:srgbClr val="0000FF"/>
    <a:srgbClr val="009900"/>
    <a:srgbClr val="CC00FF"/>
    <a:srgbClr val="00CC00"/>
    <a:srgbClr val="33CC33"/>
    <a:srgbClr val="00CC66"/>
    <a:srgbClr val="99CC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14" autoAdjust="0"/>
    <p:restoredTop sz="84906" autoAdjust="0"/>
  </p:normalViewPr>
  <p:slideViewPr>
    <p:cSldViewPr>
      <p:cViewPr>
        <p:scale>
          <a:sx n="70" d="100"/>
          <a:sy n="70" d="100"/>
        </p:scale>
        <p:origin x="2050" y="110"/>
      </p:cViewPr>
      <p:guideLst>
        <p:guide orient="horz" pos="286"/>
        <p:guide pos="181"/>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60461"/>
    </p:cViewPr>
  </p:sorterViewPr>
  <p:notesViewPr>
    <p:cSldViewPr>
      <p:cViewPr varScale="1">
        <p:scale>
          <a:sx n="64" d="100"/>
          <a:sy n="64" d="100"/>
        </p:scale>
        <p:origin x="-3173" y="-86"/>
      </p:cViewPr>
      <p:guideLst>
        <p:guide orient="horz" pos="2891"/>
        <p:guide pos="2157"/>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91" Type="http://schemas.openxmlformats.org/officeDocument/2006/relationships/slide" Target="slides/slide177.xml"/><Relationship Id="rId205" Type="http://schemas.openxmlformats.org/officeDocument/2006/relationships/slide" Target="slides/slide191.xml"/><Relationship Id="rId226" Type="http://schemas.openxmlformats.org/officeDocument/2006/relationships/slide" Target="slides/slide212.xml"/><Relationship Id="rId247" Type="http://schemas.openxmlformats.org/officeDocument/2006/relationships/slide" Target="slides/slide233.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slide" Target="slides/slide167.xml"/><Relationship Id="rId216" Type="http://schemas.openxmlformats.org/officeDocument/2006/relationships/slide" Target="slides/slide202.xml"/><Relationship Id="rId237" Type="http://schemas.openxmlformats.org/officeDocument/2006/relationships/slide" Target="slides/slide223.xml"/><Relationship Id="rId258" Type="http://schemas.openxmlformats.org/officeDocument/2006/relationships/slide" Target="slides/slide244.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92" Type="http://schemas.openxmlformats.org/officeDocument/2006/relationships/slide" Target="slides/slide178.xml"/><Relationship Id="rId206" Type="http://schemas.openxmlformats.org/officeDocument/2006/relationships/slide" Target="slides/slide192.xml"/><Relationship Id="rId227" Type="http://schemas.openxmlformats.org/officeDocument/2006/relationships/slide" Target="slides/slide213.xml"/><Relationship Id="rId248" Type="http://schemas.openxmlformats.org/officeDocument/2006/relationships/slide" Target="slides/slide234.xml"/><Relationship Id="rId12" Type="http://schemas.openxmlformats.org/officeDocument/2006/relationships/slideMaster" Target="slideMasters/slideMaster12.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slide" Target="slides/slide168.xml"/><Relationship Id="rId217" Type="http://schemas.openxmlformats.org/officeDocument/2006/relationships/slide" Target="slides/slide203.xml"/><Relationship Id="rId6" Type="http://schemas.openxmlformats.org/officeDocument/2006/relationships/slideMaster" Target="slideMasters/slideMaster6.xml"/><Relationship Id="rId238" Type="http://schemas.openxmlformats.org/officeDocument/2006/relationships/slide" Target="slides/slide224.xml"/><Relationship Id="rId259" Type="http://schemas.openxmlformats.org/officeDocument/2006/relationships/slide" Target="slides/slide245.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51" Type="http://schemas.openxmlformats.org/officeDocument/2006/relationships/slide" Target="slides/slide137.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172" Type="http://schemas.openxmlformats.org/officeDocument/2006/relationships/slide" Target="slides/slide158.xml"/><Relationship Id="rId193" Type="http://schemas.openxmlformats.org/officeDocument/2006/relationships/slide" Target="slides/slide179.xml"/><Relationship Id="rId202" Type="http://schemas.openxmlformats.org/officeDocument/2006/relationships/slide" Target="slides/slide188.xml"/><Relationship Id="rId207" Type="http://schemas.openxmlformats.org/officeDocument/2006/relationships/slide" Target="slides/slide193.xml"/><Relationship Id="rId223" Type="http://schemas.openxmlformats.org/officeDocument/2006/relationships/slide" Target="slides/slide209.xml"/><Relationship Id="rId228" Type="http://schemas.openxmlformats.org/officeDocument/2006/relationships/slide" Target="slides/slide214.xml"/><Relationship Id="rId244" Type="http://schemas.openxmlformats.org/officeDocument/2006/relationships/slide" Target="slides/slide230.xml"/><Relationship Id="rId249" Type="http://schemas.openxmlformats.org/officeDocument/2006/relationships/slide" Target="slides/slide235.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260" Type="http://schemas.openxmlformats.org/officeDocument/2006/relationships/slide" Target="slides/slide246.xml"/><Relationship Id="rId265" Type="http://schemas.openxmlformats.org/officeDocument/2006/relationships/viewProps" Target="viewProps.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slide" Target="slides/slide148.xml"/><Relationship Id="rId183" Type="http://schemas.openxmlformats.org/officeDocument/2006/relationships/slide" Target="slides/slide169.xml"/><Relationship Id="rId213" Type="http://schemas.openxmlformats.org/officeDocument/2006/relationships/slide" Target="slides/slide199.xml"/><Relationship Id="rId218" Type="http://schemas.openxmlformats.org/officeDocument/2006/relationships/slide" Target="slides/slide204.xml"/><Relationship Id="rId234" Type="http://schemas.openxmlformats.org/officeDocument/2006/relationships/slide" Target="slides/slide220.xml"/><Relationship Id="rId239" Type="http://schemas.openxmlformats.org/officeDocument/2006/relationships/slide" Target="slides/slide225.xml"/><Relationship Id="rId2" Type="http://schemas.openxmlformats.org/officeDocument/2006/relationships/slideMaster" Target="slideMasters/slideMaster2.xml"/><Relationship Id="rId29" Type="http://schemas.openxmlformats.org/officeDocument/2006/relationships/slide" Target="slides/slide15.xml"/><Relationship Id="rId250" Type="http://schemas.openxmlformats.org/officeDocument/2006/relationships/slide" Target="slides/slide236.xml"/><Relationship Id="rId255" Type="http://schemas.openxmlformats.org/officeDocument/2006/relationships/slide" Target="slides/slide241.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199" Type="http://schemas.openxmlformats.org/officeDocument/2006/relationships/slide" Target="slides/slide185.xml"/><Relationship Id="rId203" Type="http://schemas.openxmlformats.org/officeDocument/2006/relationships/slide" Target="slides/slide189.xml"/><Relationship Id="rId208" Type="http://schemas.openxmlformats.org/officeDocument/2006/relationships/slide" Target="slides/slide194.xml"/><Relationship Id="rId229" Type="http://schemas.openxmlformats.org/officeDocument/2006/relationships/slide" Target="slides/slide215.xml"/><Relationship Id="rId19" Type="http://schemas.openxmlformats.org/officeDocument/2006/relationships/slide" Target="slides/slide5.xml"/><Relationship Id="rId224" Type="http://schemas.openxmlformats.org/officeDocument/2006/relationships/slide" Target="slides/slide210.xml"/><Relationship Id="rId240" Type="http://schemas.openxmlformats.org/officeDocument/2006/relationships/slide" Target="slides/slide226.xml"/><Relationship Id="rId245" Type="http://schemas.openxmlformats.org/officeDocument/2006/relationships/slide" Target="slides/slide231.xml"/><Relationship Id="rId261" Type="http://schemas.openxmlformats.org/officeDocument/2006/relationships/slide" Target="slides/slide247.xml"/><Relationship Id="rId266" Type="http://schemas.openxmlformats.org/officeDocument/2006/relationships/theme" Target="theme/theme1.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189" Type="http://schemas.openxmlformats.org/officeDocument/2006/relationships/slide" Target="slides/slide175.xml"/><Relationship Id="rId219" Type="http://schemas.openxmlformats.org/officeDocument/2006/relationships/slide" Target="slides/slide205.xml"/><Relationship Id="rId3" Type="http://schemas.openxmlformats.org/officeDocument/2006/relationships/slideMaster" Target="slideMasters/slideMaster3.xml"/><Relationship Id="rId214" Type="http://schemas.openxmlformats.org/officeDocument/2006/relationships/slide" Target="slides/slide200.xml"/><Relationship Id="rId230" Type="http://schemas.openxmlformats.org/officeDocument/2006/relationships/slide" Target="slides/slide216.xml"/><Relationship Id="rId235" Type="http://schemas.openxmlformats.org/officeDocument/2006/relationships/slide" Target="slides/slide221.xml"/><Relationship Id="rId251" Type="http://schemas.openxmlformats.org/officeDocument/2006/relationships/slide" Target="slides/slide237.xml"/><Relationship Id="rId256" Type="http://schemas.openxmlformats.org/officeDocument/2006/relationships/slide" Target="slides/slide242.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5" Type="http://schemas.openxmlformats.org/officeDocument/2006/relationships/slide" Target="slides/slide181.xml"/><Relationship Id="rId209" Type="http://schemas.openxmlformats.org/officeDocument/2006/relationships/slide" Target="slides/slide195.xml"/><Relationship Id="rId190" Type="http://schemas.openxmlformats.org/officeDocument/2006/relationships/slide" Target="slides/slide176.xml"/><Relationship Id="rId204" Type="http://schemas.openxmlformats.org/officeDocument/2006/relationships/slide" Target="slides/slide190.xml"/><Relationship Id="rId220" Type="http://schemas.openxmlformats.org/officeDocument/2006/relationships/slide" Target="slides/slide206.xml"/><Relationship Id="rId225" Type="http://schemas.openxmlformats.org/officeDocument/2006/relationships/slide" Target="slides/slide211.xml"/><Relationship Id="rId241" Type="http://schemas.openxmlformats.org/officeDocument/2006/relationships/slide" Target="slides/slide227.xml"/><Relationship Id="rId246" Type="http://schemas.openxmlformats.org/officeDocument/2006/relationships/slide" Target="slides/slide232.xml"/><Relationship Id="rId267" Type="http://schemas.openxmlformats.org/officeDocument/2006/relationships/tableStyles" Target="tableStyles.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262" Type="http://schemas.openxmlformats.org/officeDocument/2006/relationships/slide" Target="slides/slide248.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slide" Target="slides/slide1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6.xml"/><Relationship Id="rId210" Type="http://schemas.openxmlformats.org/officeDocument/2006/relationships/slide" Target="slides/slide196.xml"/><Relationship Id="rId215" Type="http://schemas.openxmlformats.org/officeDocument/2006/relationships/slide" Target="slides/slide201.xml"/><Relationship Id="rId236" Type="http://schemas.openxmlformats.org/officeDocument/2006/relationships/slide" Target="slides/slide222.xml"/><Relationship Id="rId257" Type="http://schemas.openxmlformats.org/officeDocument/2006/relationships/slide" Target="slides/slide243.xml"/><Relationship Id="rId26" Type="http://schemas.openxmlformats.org/officeDocument/2006/relationships/slide" Target="slides/slide12.xml"/><Relationship Id="rId231" Type="http://schemas.openxmlformats.org/officeDocument/2006/relationships/slide" Target="slides/slide217.xml"/><Relationship Id="rId252" Type="http://schemas.openxmlformats.org/officeDocument/2006/relationships/slide" Target="slides/slide238.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slide" Target="slides/slide207.xml"/><Relationship Id="rId242" Type="http://schemas.openxmlformats.org/officeDocument/2006/relationships/slide" Target="slides/slide228.xml"/><Relationship Id="rId263" Type="http://schemas.openxmlformats.org/officeDocument/2006/relationships/notesMaster" Target="notesMasters/notesMaster1.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11" Type="http://schemas.openxmlformats.org/officeDocument/2006/relationships/slide" Target="slides/slide197.xml"/><Relationship Id="rId232" Type="http://schemas.openxmlformats.org/officeDocument/2006/relationships/slide" Target="slides/slide218.xml"/><Relationship Id="rId253" Type="http://schemas.openxmlformats.org/officeDocument/2006/relationships/slide" Target="slides/slide239.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201" Type="http://schemas.openxmlformats.org/officeDocument/2006/relationships/slide" Target="slides/slide187.xml"/><Relationship Id="rId222" Type="http://schemas.openxmlformats.org/officeDocument/2006/relationships/slide" Target="slides/slide208.xml"/><Relationship Id="rId243" Type="http://schemas.openxmlformats.org/officeDocument/2006/relationships/slide" Target="slides/slide229.xml"/><Relationship Id="rId264" Type="http://schemas.openxmlformats.org/officeDocument/2006/relationships/presProps" Target="presProps.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1" Type="http://schemas.openxmlformats.org/officeDocument/2006/relationships/slideMaster" Target="slideMasters/slideMaster1.xml"/><Relationship Id="rId212" Type="http://schemas.openxmlformats.org/officeDocument/2006/relationships/slide" Target="slides/slide198.xml"/><Relationship Id="rId233" Type="http://schemas.openxmlformats.org/officeDocument/2006/relationships/slide" Target="slides/slide219.xml"/><Relationship Id="rId254" Type="http://schemas.openxmlformats.org/officeDocument/2006/relationships/slide" Target="slides/slide2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eaLnBrk="0" hangingPunct="0">
              <a:defRPr sz="1200"/>
            </a:lvl1pPr>
          </a:lstStyle>
          <a:p>
            <a:pPr>
              <a:defRPr/>
            </a:pPr>
            <a:endParaRPr lang="en-US" altLang="en-US"/>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eaLnBrk="0" hangingPunct="0">
              <a:defRPr sz="1200"/>
            </a:lvl1pPr>
          </a:lstStyle>
          <a:p>
            <a:pPr>
              <a:defRPr/>
            </a:pPr>
            <a:fld id="{63BD73B9-2E4F-4E22-91AE-D5F8CC7CAA19}" type="datetimeFigureOut">
              <a:rPr lang="en-US" altLang="en-US"/>
              <a:t>3/26/2020</a:t>
            </a:fld>
            <a:endParaRPr lang="en-US" altLang="en-US"/>
          </a:p>
        </p:txBody>
      </p:sp>
      <p:sp>
        <p:nvSpPr>
          <p:cNvPr id="50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eaLnBrk="0" hangingPunct="0">
              <a:defRPr sz="1200"/>
            </a:lvl1pPr>
          </a:lstStyle>
          <a:p>
            <a:pPr>
              <a:defRPr/>
            </a:pPr>
            <a:endParaRPr lang="en-US" altLang="en-US"/>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lstStyle>
            <a:lvl1pPr algn="r" eaLnBrk="0" hangingPunct="0">
              <a:defRPr sz="1200"/>
            </a:lvl1pPr>
          </a:lstStyle>
          <a:p>
            <a:pPr>
              <a:defRPr/>
            </a:pPr>
            <a:fld id="{66FAA9A2-F697-4733-89E1-651757335C6E}" type="slidenum">
              <a:rPr lang="en-US" altLang="en-US"/>
              <a:t>‹#›</a:t>
            </a:fld>
            <a:endParaRPr lang="en-US" altLang="en-US"/>
          </a:p>
        </p:txBody>
      </p:sp>
    </p:spTree>
    <p:extLst>
      <p:ext uri="{BB962C8B-B14F-4D97-AF65-F5344CB8AC3E}">
        <p14:creationId xmlns:p14="http://schemas.microsoft.com/office/powerpoint/2010/main" val="14608738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www.ncbi.nlm.nih.gov/pubmed/22878418"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6FAA9A2-F697-4733-89E1-651757335C6E}" type="slidenum">
              <a:rPr lang="en-US" altLang="en-US" smtClean="0"/>
              <a:t>1</a:t>
            </a:fld>
            <a:endParaRPr lang="en-US" altLang="en-US"/>
          </a:p>
        </p:txBody>
      </p:sp>
    </p:spTree>
    <p:extLst>
      <p:ext uri="{BB962C8B-B14F-4D97-AF65-F5344CB8AC3E}">
        <p14:creationId xmlns:p14="http://schemas.microsoft.com/office/powerpoint/2010/main" val="2795497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p:sp>
      <p:sp>
        <p:nvSpPr>
          <p:cNvPr id="7065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64063722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Rectangle 2"/>
          <p:cNvSpPr>
            <a:spLocks noGrp="1" noRot="1" noChangeAspect="1" noChangeArrowheads="1" noTextEdit="1"/>
          </p:cNvSpPr>
          <p:nvPr>
            <p:ph type="sldImg"/>
          </p:nvPr>
        </p:nvSpPr>
        <p:spPr/>
      </p:sp>
      <p:sp>
        <p:nvSpPr>
          <p:cNvPr id="79974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9583303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Rectangle 2"/>
          <p:cNvSpPr>
            <a:spLocks noGrp="1" noRot="1" noChangeAspect="1" noChangeArrowheads="1" noTextEdit="1"/>
          </p:cNvSpPr>
          <p:nvPr>
            <p:ph type="sldImg"/>
          </p:nvPr>
        </p:nvSpPr>
        <p:spPr/>
      </p:sp>
      <p:sp>
        <p:nvSpPr>
          <p:cNvPr id="80179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0144934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Rectangle 2"/>
          <p:cNvSpPr>
            <a:spLocks noGrp="1" noRot="1" noChangeAspect="1" noChangeArrowheads="1" noTextEdit="1"/>
          </p:cNvSpPr>
          <p:nvPr>
            <p:ph type="sldImg"/>
          </p:nvPr>
        </p:nvSpPr>
        <p:spPr/>
      </p:sp>
      <p:sp>
        <p:nvSpPr>
          <p:cNvPr id="803842" name="Rectangle 3"/>
          <p:cNvSpPr>
            <a:spLocks noGrp="1" noChangeArrowheads="1"/>
          </p:cNvSpPr>
          <p:nvPr>
            <p:ph type="body" idx="1"/>
          </p:nvPr>
        </p:nvSpPr>
        <p:spPr>
          <a:noFill/>
        </p:spPr>
        <p:txBody>
          <a:bodyPr/>
          <a:lstStyle/>
          <a:p>
            <a:pPr eaLnBrk="1" hangingPunct="1">
              <a:lnSpc>
                <a:spcPct val="80000"/>
              </a:lnSpc>
            </a:pPr>
            <a:r>
              <a:rPr lang="zh-CN" altLang="en-US" sz="900" b="1" dirty="0"/>
              <a:t>散光对接触镜配适特点的影响</a:t>
            </a:r>
            <a:endParaRPr lang="en-US" altLang="zh-CN" sz="900" b="1" dirty="0"/>
          </a:p>
          <a:p>
            <a:pPr eaLnBrk="1" hangingPunct="1">
              <a:lnSpc>
                <a:spcPct val="80000"/>
              </a:lnSpc>
            </a:pPr>
            <a:endParaRPr lang="en-US" altLang="en-US" sz="900" b="1" dirty="0"/>
          </a:p>
          <a:p>
            <a:pPr eaLnBrk="1" hangingPunct="1">
              <a:lnSpc>
                <a:spcPct val="80000"/>
              </a:lnSpc>
            </a:pPr>
            <a:r>
              <a:rPr lang="zh-CN" altLang="en-US" sz="900" dirty="0"/>
              <a:t>影响</a:t>
            </a:r>
            <a:r>
              <a:rPr lang="en-US" altLang="zh-CN" sz="900" dirty="0"/>
              <a:t>PK</a:t>
            </a:r>
            <a:r>
              <a:rPr lang="zh-CN" altLang="en-US" sz="900" dirty="0"/>
              <a:t>术后视觉质量的一个主要因素是表现出的度数和角膜散光。</a:t>
            </a:r>
            <a:endParaRPr lang="en-US" altLang="zh-CN" sz="900" dirty="0"/>
          </a:p>
          <a:p>
            <a:pPr eaLnBrk="1" hangingPunct="1">
              <a:lnSpc>
                <a:spcPct val="80000"/>
              </a:lnSpc>
            </a:pPr>
            <a:r>
              <a:rPr lang="zh-CN" altLang="en-US" sz="900" dirty="0"/>
              <a:t>在地形测量中记录</a:t>
            </a:r>
            <a:r>
              <a:rPr lang="en-US" altLang="zh-CN" sz="900" dirty="0"/>
              <a:t>10</a:t>
            </a:r>
            <a:r>
              <a:rPr lang="zh-CN" altLang="en-US" sz="900" dirty="0"/>
              <a:t>到</a:t>
            </a:r>
            <a:r>
              <a:rPr lang="en-US" altLang="zh-CN" sz="900" dirty="0"/>
              <a:t>15D</a:t>
            </a:r>
            <a:r>
              <a:rPr lang="zh-CN" altLang="en-US" sz="900" dirty="0"/>
              <a:t>的散光是相对常见的。</a:t>
            </a:r>
            <a:endParaRPr lang="en-US" altLang="en-US" sz="900" dirty="0"/>
          </a:p>
          <a:p>
            <a:pPr eaLnBrk="1" hangingPunct="1">
              <a:lnSpc>
                <a:spcPct val="80000"/>
              </a:lnSpc>
            </a:pPr>
            <a:r>
              <a:rPr lang="zh-CN" altLang="en-US" sz="900" dirty="0"/>
              <a:t>缝合的技术、技巧、缝合张力的均匀性和植片大小可影响术后散光。</a:t>
            </a:r>
            <a:endParaRPr lang="en-US" altLang="zh-CN" sz="900" dirty="0"/>
          </a:p>
          <a:p>
            <a:pPr eaLnBrk="1" hangingPunct="1">
              <a:lnSpc>
                <a:spcPct val="80000"/>
              </a:lnSpc>
            </a:pPr>
            <a:r>
              <a:rPr lang="zh-CN" altLang="en-US" sz="900" dirty="0"/>
              <a:t>大的供体组织植片（比植床大</a:t>
            </a:r>
            <a:r>
              <a:rPr lang="en-US" altLang="zh-CN" sz="900" dirty="0"/>
              <a:t>0.5mm</a:t>
            </a:r>
            <a:r>
              <a:rPr lang="zh-CN" altLang="en-US" sz="900" dirty="0"/>
              <a:t>的供体尺寸是正常的）放置在小植床上将导致角膜植片地形更陡峭（供体组织变陡以缩小“裙缘”直径以匹配宿主上使用的环锯尺寸）。</a:t>
            </a:r>
            <a:r>
              <a:rPr lang="en-US" altLang="en-US" sz="900" dirty="0"/>
              <a:t> </a:t>
            </a:r>
          </a:p>
          <a:p>
            <a:pPr eaLnBrk="1" hangingPunct="1">
              <a:lnSpc>
                <a:spcPct val="80000"/>
              </a:lnSpc>
            </a:pPr>
            <a:r>
              <a:rPr lang="en-US" altLang="en-US" sz="900" dirty="0" err="1"/>
              <a:t>如果</a:t>
            </a:r>
            <a:r>
              <a:rPr lang="zh-CN" altLang="en-US" sz="900" dirty="0"/>
              <a:t>植片</a:t>
            </a:r>
            <a:r>
              <a:rPr lang="en-US" altLang="en-US" sz="900" dirty="0" err="1"/>
              <a:t>偏心放置，会导致不规则散光</a:t>
            </a:r>
            <a:r>
              <a:rPr lang="en-US" altLang="en-US" sz="900" dirty="0"/>
              <a:t>。</a:t>
            </a:r>
          </a:p>
          <a:p>
            <a:pPr eaLnBrk="1" hangingPunct="1">
              <a:lnSpc>
                <a:spcPct val="80000"/>
              </a:lnSpc>
            </a:pPr>
            <a:r>
              <a:rPr lang="en-US" altLang="en-US" sz="900" dirty="0" err="1"/>
              <a:t>目前的</a:t>
            </a:r>
            <a:r>
              <a:rPr lang="zh-CN" altLang="en-US" sz="900" dirty="0"/>
              <a:t>手术</a:t>
            </a:r>
            <a:r>
              <a:rPr lang="en-US" altLang="en-US" sz="900" dirty="0" err="1"/>
              <a:t>技术允许</a:t>
            </a:r>
            <a:r>
              <a:rPr lang="zh-CN" altLang="en-US" sz="900" dirty="0"/>
              <a:t>在</a:t>
            </a:r>
            <a:r>
              <a:rPr lang="en-US" altLang="en-US" sz="900" dirty="0" err="1"/>
              <a:t>眼睛愈合时</a:t>
            </a:r>
            <a:r>
              <a:rPr lang="zh-CN" altLang="en-US" sz="900" dirty="0"/>
              <a:t>控制一些</a:t>
            </a:r>
            <a:r>
              <a:rPr lang="en-US" altLang="en-US" sz="900" dirty="0" err="1"/>
              <a:t>散光的量和轴</a:t>
            </a:r>
            <a:r>
              <a:rPr lang="zh-CN" altLang="en-US" sz="900" dirty="0"/>
              <a:t>位</a:t>
            </a:r>
            <a:r>
              <a:rPr lang="en-US" altLang="en-US" sz="900" dirty="0"/>
              <a:t>。</a:t>
            </a:r>
          </a:p>
          <a:p>
            <a:pPr eaLnBrk="1" hangingPunct="1">
              <a:lnSpc>
                <a:spcPct val="80000"/>
              </a:lnSpc>
            </a:pPr>
            <a:r>
              <a:rPr lang="en-US" altLang="en-US" sz="900" dirty="0" err="1"/>
              <a:t>不幸的是，一旦缝线</a:t>
            </a:r>
            <a:r>
              <a:rPr lang="zh-CN" altLang="en-US" sz="900" dirty="0"/>
              <a:t>拆除</a:t>
            </a:r>
            <a:r>
              <a:rPr lang="en-US" altLang="en-US" sz="900" dirty="0"/>
              <a:t>，</a:t>
            </a:r>
            <a:r>
              <a:rPr lang="zh-CN" altLang="en-US" sz="900" dirty="0"/>
              <a:t>这个</a:t>
            </a:r>
            <a:r>
              <a:rPr lang="en-US" altLang="en-US" sz="900" dirty="0" err="1"/>
              <a:t>结果就不一定是</a:t>
            </a:r>
            <a:r>
              <a:rPr lang="zh-CN" altLang="en-US" sz="900" dirty="0"/>
              <a:t>持久</a:t>
            </a:r>
            <a:r>
              <a:rPr lang="en-US" altLang="en-US" sz="900" dirty="0" err="1"/>
              <a:t>的，永久</a:t>
            </a:r>
            <a:r>
              <a:rPr lang="zh-CN" altLang="en-US" sz="900" dirty="0"/>
              <a:t>的</a:t>
            </a:r>
            <a:r>
              <a:rPr lang="en-US" altLang="en-US" sz="900" dirty="0" err="1"/>
              <a:t>或长期的缝线放置</a:t>
            </a:r>
            <a:r>
              <a:rPr lang="zh-CN" altLang="en-US" sz="900" dirty="0"/>
              <a:t>又</a:t>
            </a:r>
            <a:r>
              <a:rPr lang="en-US" altLang="en-US" sz="900" dirty="0" err="1"/>
              <a:t>不是一种选择</a:t>
            </a:r>
            <a:r>
              <a:rPr lang="en-US" altLang="en-US" sz="900" dirty="0"/>
              <a:t>。</a:t>
            </a:r>
          </a:p>
          <a:p>
            <a:pPr eaLnBrk="1" hangingPunct="1">
              <a:lnSpc>
                <a:spcPct val="80000"/>
              </a:lnSpc>
            </a:pPr>
            <a:r>
              <a:rPr lang="en-US" altLang="en-US" sz="900" dirty="0"/>
              <a:t>在某些方面，</a:t>
            </a:r>
            <a:r>
              <a:rPr lang="zh-CN" altLang="en-US" sz="900" dirty="0"/>
              <a:t>散光</a:t>
            </a:r>
            <a:r>
              <a:rPr lang="en-US" altLang="en-US" sz="900" dirty="0" err="1"/>
              <a:t>的轴比量更重要</a:t>
            </a:r>
            <a:r>
              <a:rPr lang="en-US" altLang="en-US" sz="900" dirty="0"/>
              <a:t>。</a:t>
            </a:r>
          </a:p>
          <a:p>
            <a:pPr eaLnBrk="1" hangingPunct="1">
              <a:lnSpc>
                <a:spcPct val="80000"/>
              </a:lnSpc>
            </a:pPr>
            <a:r>
              <a:rPr lang="zh-CN" altLang="en-US" sz="900" dirty="0"/>
              <a:t>顺规</a:t>
            </a:r>
            <a:r>
              <a:rPr lang="en-US" altLang="en-US" sz="900" dirty="0"/>
              <a:t>散光一般比</a:t>
            </a:r>
            <a:r>
              <a:rPr lang="zh-CN" altLang="en-US" sz="900" dirty="0"/>
              <a:t>逆规</a:t>
            </a:r>
            <a:r>
              <a:rPr lang="en-US" altLang="en-US" sz="900" dirty="0"/>
              <a:t>或斜</a:t>
            </a:r>
            <a:r>
              <a:rPr lang="zh-CN" altLang="en-US" sz="900" dirty="0"/>
              <a:t>轴</a:t>
            </a:r>
            <a:r>
              <a:rPr lang="en-US" altLang="en-US" sz="900" dirty="0" err="1"/>
              <a:t>散光更</a:t>
            </a:r>
            <a:r>
              <a:rPr lang="zh-CN" altLang="en-US" sz="900" dirty="0"/>
              <a:t>容易配适接触镜</a:t>
            </a:r>
            <a:r>
              <a:rPr lang="en-US" altLang="en-US" sz="900" dirty="0"/>
              <a:t>。</a:t>
            </a:r>
          </a:p>
          <a:p>
            <a:pPr eaLnBrk="1" hangingPunct="1">
              <a:lnSpc>
                <a:spcPct val="80000"/>
              </a:lnSpc>
            </a:pPr>
            <a:r>
              <a:rPr lang="en-US" altLang="en-US" sz="900" dirty="0" err="1"/>
              <a:t>异常的</a:t>
            </a:r>
            <a:r>
              <a:rPr lang="zh-CN" altLang="en-US" sz="900" dirty="0"/>
              <a:t>植片</a:t>
            </a:r>
            <a:r>
              <a:rPr lang="en-US" altLang="en-US" sz="900" dirty="0" err="1"/>
              <a:t>形状和地形</a:t>
            </a:r>
            <a:r>
              <a:rPr lang="zh-CN" altLang="en-US" sz="900" dirty="0"/>
              <a:t>图</a:t>
            </a:r>
            <a:r>
              <a:rPr lang="en-US" altLang="en-US" sz="900" dirty="0"/>
              <a:t>使</a:t>
            </a:r>
            <a:r>
              <a:rPr lang="zh-CN" altLang="en-US" sz="900" dirty="0"/>
              <a:t>接触镜配适</a:t>
            </a:r>
            <a:r>
              <a:rPr lang="en-US" altLang="en-US" sz="900" dirty="0"/>
              <a:t>更加困难。</a:t>
            </a:r>
          </a:p>
          <a:p>
            <a:pPr eaLnBrk="1" hangingPunct="1">
              <a:lnSpc>
                <a:spcPct val="80000"/>
              </a:lnSpc>
            </a:pPr>
            <a:r>
              <a:rPr lang="zh-CN" altLang="en-US" sz="900" dirty="0"/>
              <a:t>接触镜</a:t>
            </a:r>
            <a:r>
              <a:rPr lang="en-US" altLang="en-US" sz="900" dirty="0" err="1"/>
              <a:t>后表面</a:t>
            </a:r>
            <a:r>
              <a:rPr lang="zh-CN" altLang="en-US" sz="900" dirty="0"/>
              <a:t>和角膜前表面</a:t>
            </a:r>
            <a:r>
              <a:rPr lang="en-US" altLang="en-US" sz="900" dirty="0" err="1"/>
              <a:t>之间的差异</a:t>
            </a:r>
            <a:r>
              <a:rPr lang="zh-CN" altLang="en-US" sz="900" dirty="0"/>
              <a:t>，对于配适成功表现出物理上和光学上的挑战</a:t>
            </a:r>
            <a:r>
              <a:rPr lang="en-US" altLang="en-US" sz="900" dirty="0"/>
              <a:t>。</a:t>
            </a:r>
          </a:p>
          <a:p>
            <a:pPr eaLnBrk="1" hangingPunct="1">
              <a:lnSpc>
                <a:spcPct val="80000"/>
              </a:lnSpc>
            </a:pPr>
            <a:r>
              <a:rPr lang="en-US" altLang="en-US" sz="900" dirty="0" err="1"/>
              <a:t>在一些极</a:t>
            </a:r>
            <a:r>
              <a:rPr lang="zh-CN" altLang="en-US" sz="900" dirty="0"/>
              <a:t>大</a:t>
            </a:r>
            <a:r>
              <a:rPr lang="en-US" altLang="en-US" sz="900" dirty="0" err="1"/>
              <a:t>散光</a:t>
            </a:r>
            <a:r>
              <a:rPr lang="en-US" altLang="en-US" sz="900" dirty="0"/>
              <a:t>（&gt;6D）的病例中，</a:t>
            </a:r>
            <a:r>
              <a:rPr lang="zh-CN" altLang="en-US" sz="900" dirty="0"/>
              <a:t>软性接触镜更加成功，尽管它们的</a:t>
            </a:r>
            <a:r>
              <a:rPr lang="en-US" altLang="en-US" sz="900" dirty="0" err="1"/>
              <a:t>厚度和</a:t>
            </a:r>
            <a:r>
              <a:rPr lang="zh-CN" altLang="en-US" sz="900" dirty="0"/>
              <a:t>相对较差</a:t>
            </a:r>
            <a:r>
              <a:rPr lang="en-US" altLang="en-US" sz="900" dirty="0" err="1"/>
              <a:t>生理</a:t>
            </a:r>
            <a:r>
              <a:rPr lang="zh-CN" altLang="en-US" sz="900" dirty="0"/>
              <a:t>学</a:t>
            </a:r>
            <a:r>
              <a:rPr lang="en-US" altLang="en-US" sz="900" dirty="0" err="1"/>
              <a:t>性能</a:t>
            </a:r>
            <a:r>
              <a:rPr lang="en-US" altLang="en-US" sz="900" dirty="0"/>
              <a:t>。</a:t>
            </a:r>
          </a:p>
          <a:p>
            <a:pPr eaLnBrk="1" hangingPunct="1">
              <a:lnSpc>
                <a:spcPct val="80000"/>
              </a:lnSpc>
            </a:pPr>
            <a:r>
              <a:rPr lang="en-US" altLang="en-US" sz="900" dirty="0" err="1"/>
              <a:t>虽然</a:t>
            </a:r>
            <a:r>
              <a:rPr lang="zh-CN" altLang="en-US" sz="900" dirty="0"/>
              <a:t>硬镜接触镜</a:t>
            </a:r>
            <a:r>
              <a:rPr lang="en-US" altLang="en-US" sz="900" dirty="0" err="1"/>
              <a:t>可以</a:t>
            </a:r>
            <a:r>
              <a:rPr lang="zh-CN" altLang="en-US" sz="900" dirty="0"/>
              <a:t>配适</a:t>
            </a:r>
            <a:r>
              <a:rPr lang="en-US" altLang="en-US" sz="900" dirty="0"/>
              <a:t>高度散光角膜，但他们需要相当的技能，经验和知识。</a:t>
            </a:r>
          </a:p>
          <a:p>
            <a:pPr eaLnBrk="1" hangingPunct="1">
              <a:lnSpc>
                <a:spcPct val="80000"/>
              </a:lnSpc>
            </a:pPr>
            <a:r>
              <a:rPr lang="en-US" altLang="en-US" sz="900" dirty="0"/>
              <a:t> </a:t>
            </a:r>
            <a:r>
              <a:rPr lang="en-US" altLang="en-US" sz="900" dirty="0" err="1"/>
              <a:t>此外，高度散光角膜更可能伴随的不规则成分，这能使</a:t>
            </a:r>
            <a:r>
              <a:rPr lang="zh-CN" altLang="en-US" sz="900" dirty="0"/>
              <a:t>硬镜配适</a:t>
            </a:r>
            <a:r>
              <a:rPr lang="en-US" altLang="en-US" sz="900" dirty="0"/>
              <a:t>更加困难。</a:t>
            </a:r>
          </a:p>
          <a:p>
            <a:pPr eaLnBrk="1" hangingPunct="1">
              <a:lnSpc>
                <a:spcPct val="80000"/>
              </a:lnSpc>
            </a:pPr>
            <a:r>
              <a:rPr lang="en-US" altLang="en-US" sz="900" dirty="0" err="1"/>
              <a:t>这也可能是在这些情况下</a:t>
            </a:r>
            <a:r>
              <a:rPr lang="zh-CN" altLang="en-US" sz="900" dirty="0"/>
              <a:t>软性接触镜</a:t>
            </a:r>
            <a:r>
              <a:rPr lang="en-US" altLang="en-US" sz="900" dirty="0"/>
              <a:t>成功的原因。</a:t>
            </a:r>
          </a:p>
          <a:p>
            <a:pPr eaLnBrk="1" hangingPunct="1">
              <a:lnSpc>
                <a:spcPct val="80000"/>
              </a:lnSpc>
            </a:pPr>
            <a:r>
              <a:rPr lang="en-US" altLang="en-US" sz="900" dirty="0" err="1"/>
              <a:t>通常</a:t>
            </a:r>
            <a:r>
              <a:rPr lang="en-US" altLang="en-US" sz="900" dirty="0"/>
              <a:t>，</a:t>
            </a:r>
            <a:r>
              <a:rPr lang="zh-CN" altLang="en-US" sz="900" dirty="0"/>
              <a:t>在植片上微型</a:t>
            </a:r>
            <a:r>
              <a:rPr lang="en-US" altLang="en-US" sz="900" dirty="0" err="1"/>
              <a:t>巩膜</a:t>
            </a:r>
            <a:r>
              <a:rPr lang="zh-CN" altLang="en-US" sz="900" dirty="0"/>
              <a:t>镜</a:t>
            </a:r>
            <a:r>
              <a:rPr lang="en-US" altLang="en-US" sz="900" dirty="0"/>
              <a:t>或巩</a:t>
            </a:r>
            <a:r>
              <a:rPr lang="zh-CN" altLang="en-US" sz="900" dirty="0"/>
              <a:t>膜镜</a:t>
            </a:r>
            <a:r>
              <a:rPr lang="en-US" altLang="en-US" sz="900" dirty="0"/>
              <a:t>是最成功和最容易</a:t>
            </a:r>
            <a:r>
              <a:rPr lang="zh-CN" altLang="en-US" sz="900" dirty="0"/>
              <a:t>配适</a:t>
            </a:r>
            <a:r>
              <a:rPr lang="en-US" altLang="en-US" sz="900" dirty="0"/>
              <a:t>的</a:t>
            </a:r>
            <a:r>
              <a:rPr lang="zh-CN" altLang="en-US" sz="900" dirty="0"/>
              <a:t>接触镜</a:t>
            </a:r>
            <a:r>
              <a:rPr lang="en-US" altLang="en-US" sz="900" dirty="0"/>
              <a:t>。</a:t>
            </a:r>
          </a:p>
          <a:p>
            <a:pPr eaLnBrk="1" hangingPunct="1">
              <a:lnSpc>
                <a:spcPct val="80000"/>
              </a:lnSpc>
            </a:pPr>
            <a:r>
              <a:rPr lang="en-US" altLang="en-US" sz="900" dirty="0" err="1"/>
              <a:t>然而，许多从业者没有技能、经验、动机或合适的试镜组来</a:t>
            </a:r>
            <a:r>
              <a:rPr lang="zh-CN" altLang="en-US" sz="900" dirty="0"/>
              <a:t>实施</a:t>
            </a:r>
            <a:r>
              <a:rPr lang="en-US" altLang="en-US" sz="900" dirty="0" err="1"/>
              <a:t>这种</a:t>
            </a:r>
            <a:r>
              <a:rPr lang="zh-CN" altLang="en-US" sz="900" dirty="0"/>
              <a:t>接触镜</a:t>
            </a:r>
            <a:r>
              <a:rPr lang="en-US" altLang="en-US" sz="900" dirty="0"/>
              <a:t>的</a:t>
            </a:r>
            <a:r>
              <a:rPr lang="zh-CN" altLang="en-US" sz="900" dirty="0"/>
              <a:t>配适</a:t>
            </a:r>
            <a:r>
              <a:rPr lang="en-US" altLang="en-US" sz="900" dirty="0"/>
              <a:t>。</a:t>
            </a:r>
          </a:p>
        </p:txBody>
      </p:sp>
    </p:spTree>
    <p:extLst>
      <p:ext uri="{BB962C8B-B14F-4D97-AF65-F5344CB8AC3E}">
        <p14:creationId xmlns:p14="http://schemas.microsoft.com/office/powerpoint/2010/main" val="641628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Rectangle 2"/>
          <p:cNvSpPr>
            <a:spLocks noGrp="1" noRot="1" noChangeAspect="1" noChangeArrowheads="1" noTextEdit="1"/>
          </p:cNvSpPr>
          <p:nvPr>
            <p:ph type="sldImg"/>
          </p:nvPr>
        </p:nvSpPr>
        <p:spPr/>
      </p:sp>
      <p:sp>
        <p:nvSpPr>
          <p:cNvPr id="805890" name="Rectangle 3"/>
          <p:cNvSpPr>
            <a:spLocks noGrp="1" noChangeArrowheads="1"/>
          </p:cNvSpPr>
          <p:nvPr>
            <p:ph type="body" idx="1"/>
          </p:nvPr>
        </p:nvSpPr>
        <p:spPr>
          <a:noFill/>
        </p:spPr>
        <p:txBody>
          <a:bodyPr/>
          <a:lstStyle/>
          <a:p>
            <a:pPr eaLnBrk="1" hangingPunct="1"/>
            <a:r>
              <a:rPr lang="en-US" altLang="en-US" sz="1000" b="1" dirty="0"/>
              <a:t>PK</a:t>
            </a:r>
            <a:r>
              <a:rPr lang="zh-CN" altLang="en-US" sz="1000" b="1" dirty="0"/>
              <a:t>术后软性接触镜的使用</a:t>
            </a:r>
            <a:endParaRPr lang="en-US" altLang="en-US" sz="1000" b="1" dirty="0"/>
          </a:p>
          <a:p>
            <a:pPr eaLnBrk="1" hangingPunct="1"/>
            <a:r>
              <a:rPr lang="en-US" altLang="en-US" sz="1000" dirty="0" err="1"/>
              <a:t>在某些</a:t>
            </a:r>
            <a:r>
              <a:rPr lang="zh-CN" altLang="en-US" sz="1000" dirty="0"/>
              <a:t>环境</a:t>
            </a:r>
            <a:r>
              <a:rPr lang="en-US" altLang="en-US" sz="1000" dirty="0" err="1"/>
              <a:t>下，水凝胶或</a:t>
            </a:r>
            <a:r>
              <a:rPr lang="zh-CN" altLang="en-US" sz="1000" dirty="0"/>
              <a:t>硅水凝胶</a:t>
            </a:r>
            <a:r>
              <a:rPr lang="en-US" altLang="en-US" sz="1000" dirty="0" err="1"/>
              <a:t>可能是合适的</a:t>
            </a:r>
            <a:r>
              <a:rPr lang="en-US" altLang="en-US" sz="1000" dirty="0"/>
              <a:t>。</a:t>
            </a:r>
          </a:p>
          <a:p>
            <a:pPr eaLnBrk="1" hangingPunct="1"/>
            <a:r>
              <a:rPr lang="en-US" altLang="en-US" sz="1000" dirty="0" err="1"/>
              <a:t>例如，如果缝线</a:t>
            </a:r>
            <a:r>
              <a:rPr lang="zh-CN" altLang="en-US" sz="1000" dirty="0"/>
              <a:t>在位时仍需要配适接触镜</a:t>
            </a:r>
            <a:r>
              <a:rPr lang="en-US" altLang="en-US" sz="1000" dirty="0"/>
              <a:t>，</a:t>
            </a:r>
            <a:r>
              <a:rPr lang="en-US" altLang="en-US" sz="1000" dirty="0" err="1"/>
              <a:t>薄的软性</a:t>
            </a:r>
            <a:r>
              <a:rPr lang="zh-CN" altLang="en-US" sz="1000" dirty="0"/>
              <a:t>接触镜</a:t>
            </a:r>
            <a:r>
              <a:rPr lang="en-US" altLang="en-US" sz="1000" dirty="0" err="1"/>
              <a:t>可能是最好的选择，因为它会覆盖在凸起的</a:t>
            </a:r>
            <a:r>
              <a:rPr lang="zh-CN" altLang="en-US" sz="1000" dirty="0"/>
              <a:t>植片</a:t>
            </a:r>
            <a:r>
              <a:rPr lang="en-US" altLang="en-US" sz="1000" dirty="0"/>
              <a:t>-</a:t>
            </a:r>
            <a:r>
              <a:rPr lang="en-US" altLang="en-US" sz="1000" dirty="0" err="1"/>
              <a:t>宿主连接上，而不会引起过度</a:t>
            </a:r>
            <a:r>
              <a:rPr lang="zh-CN" altLang="en-US" sz="1000" dirty="0"/>
              <a:t>的</a:t>
            </a:r>
            <a:r>
              <a:rPr lang="en-US" altLang="en-US" sz="1000" dirty="0" err="1"/>
              <a:t>摩擦，或者不适</a:t>
            </a:r>
            <a:r>
              <a:rPr lang="en-US" altLang="en-US" sz="1000" dirty="0"/>
              <a:t>。</a:t>
            </a:r>
          </a:p>
          <a:p>
            <a:pPr eaLnBrk="1" hangingPunct="1"/>
            <a:r>
              <a:rPr lang="en-US" altLang="en-US" sz="1000" dirty="0" err="1"/>
              <a:t>在角膜散光程度显著的典型病例中</a:t>
            </a:r>
            <a:r>
              <a:rPr lang="en-US" altLang="en-US" sz="1000" dirty="0"/>
              <a:t>，</a:t>
            </a:r>
            <a:r>
              <a:rPr lang="zh-CN" altLang="en-US" sz="1000" dirty="0"/>
              <a:t>软性接触镜</a:t>
            </a:r>
            <a:r>
              <a:rPr lang="en-US" altLang="en-US" sz="1000" dirty="0" err="1"/>
              <a:t>的主要缺点是获得的视力较</a:t>
            </a:r>
            <a:r>
              <a:rPr lang="zh-CN" altLang="en-US" sz="1000" dirty="0"/>
              <a:t>硬性接触镜</a:t>
            </a:r>
            <a:r>
              <a:rPr lang="en-US" altLang="en-US" sz="1000" dirty="0" err="1"/>
              <a:t>提供的差</a:t>
            </a:r>
            <a:r>
              <a:rPr lang="en-US" altLang="en-US" sz="1000" dirty="0"/>
              <a:t>。</a:t>
            </a:r>
          </a:p>
          <a:p>
            <a:pPr eaLnBrk="1" hangingPunct="1"/>
            <a:r>
              <a:rPr lang="zh-CN" altLang="en-US" sz="1000" dirty="0"/>
              <a:t>在一些案例中，定制的环曲软镜可能是一个选择。</a:t>
            </a:r>
            <a:endParaRPr lang="en-US" altLang="en-US" sz="1000" dirty="0"/>
          </a:p>
          <a:p>
            <a:pPr eaLnBrk="1" hangingPunct="1"/>
            <a:r>
              <a:rPr lang="zh-CN" altLang="en-US" sz="1000" dirty="0"/>
              <a:t>一种比常规软性接触镜厚一点的镜片</a:t>
            </a:r>
            <a:r>
              <a:rPr lang="en-US" altLang="en-US" sz="1000" dirty="0"/>
              <a:t>，</a:t>
            </a:r>
            <a:r>
              <a:rPr lang="en-US" altLang="en-US" sz="1000" dirty="0" err="1"/>
              <a:t>可提供更稳定的</a:t>
            </a:r>
            <a:r>
              <a:rPr lang="zh-CN" altLang="en-US" sz="1000" dirty="0"/>
              <a:t>配适</a:t>
            </a:r>
            <a:r>
              <a:rPr lang="en-US" altLang="en-US" sz="1000" dirty="0" err="1"/>
              <a:t>和更好的视觉</a:t>
            </a:r>
            <a:r>
              <a:rPr lang="zh-CN" altLang="en-US" sz="1000" dirty="0"/>
              <a:t>效果</a:t>
            </a:r>
            <a:r>
              <a:rPr lang="en-US" altLang="en-US" sz="1000" dirty="0"/>
              <a:t>。</a:t>
            </a:r>
          </a:p>
          <a:p>
            <a:pPr eaLnBrk="1" hangingPunct="1"/>
            <a:r>
              <a:rPr lang="en-US" altLang="en-US" sz="1000" dirty="0" err="1"/>
              <a:t>然而，常规水凝胶</a:t>
            </a:r>
            <a:r>
              <a:rPr lang="zh-CN" altLang="en-US" sz="1000" dirty="0"/>
              <a:t>软性接触镜</a:t>
            </a:r>
            <a:r>
              <a:rPr lang="en-US" altLang="en-US" sz="1000" dirty="0" err="1"/>
              <a:t>的低氧透过率会导致角膜水肿和</a:t>
            </a:r>
            <a:r>
              <a:rPr lang="zh-CN" altLang="en-US" sz="1000" dirty="0"/>
              <a:t>周边角膜血管化</a:t>
            </a:r>
            <a:r>
              <a:rPr lang="en-US" altLang="en-US" sz="1000" dirty="0"/>
              <a:t>。</a:t>
            </a:r>
          </a:p>
          <a:p>
            <a:pPr eaLnBrk="1" hangingPunct="1"/>
            <a:r>
              <a:rPr lang="en-US" altLang="en-US" sz="1000" dirty="0" err="1"/>
              <a:t>血管</a:t>
            </a:r>
            <a:r>
              <a:rPr lang="zh-CN" altLang="en-US" sz="1000" dirty="0"/>
              <a:t>长入</a:t>
            </a:r>
            <a:r>
              <a:rPr lang="en-US" altLang="en-US" sz="1000" dirty="0"/>
              <a:t>植</a:t>
            </a:r>
            <a:r>
              <a:rPr lang="zh-CN" altLang="en-US" sz="1000" dirty="0"/>
              <a:t>片</a:t>
            </a:r>
            <a:r>
              <a:rPr lang="en-US" altLang="en-US" sz="1000" dirty="0"/>
              <a:t>可</a:t>
            </a:r>
            <a:r>
              <a:rPr lang="zh-CN" altLang="en-US" sz="1000" dirty="0"/>
              <a:t>促成</a:t>
            </a:r>
            <a:r>
              <a:rPr lang="en-US" altLang="en-US" sz="1000" dirty="0" err="1"/>
              <a:t>排斥反应</a:t>
            </a:r>
            <a:r>
              <a:rPr lang="zh-CN" altLang="en-US" sz="1000" dirty="0"/>
              <a:t>发生</a:t>
            </a:r>
            <a:r>
              <a:rPr lang="en-US" altLang="en-US" sz="1000" dirty="0"/>
              <a:t>，</a:t>
            </a:r>
            <a:r>
              <a:rPr lang="zh-CN" altLang="en-US" sz="1000" dirty="0"/>
              <a:t>这些</a:t>
            </a:r>
            <a:r>
              <a:rPr lang="en-US" altLang="en-US" sz="1000" dirty="0" err="1"/>
              <a:t>血管充当</a:t>
            </a:r>
            <a:r>
              <a:rPr lang="zh-CN" altLang="en-US" sz="1000" dirty="0"/>
              <a:t>者</a:t>
            </a:r>
            <a:r>
              <a:rPr lang="en-US" altLang="en-US" sz="1000" dirty="0" err="1"/>
              <a:t>免疫系统的导管</a:t>
            </a:r>
            <a:r>
              <a:rPr lang="en-US" altLang="en-US" sz="1000" dirty="0"/>
              <a:t>。</a:t>
            </a:r>
          </a:p>
          <a:p>
            <a:pPr eaLnBrk="1" hangingPunct="1"/>
            <a:r>
              <a:rPr lang="zh-CN" altLang="en-US" sz="1000" dirty="0"/>
              <a:t>硅水凝胶</a:t>
            </a:r>
            <a:r>
              <a:rPr lang="en-US" altLang="en-US" sz="1000" dirty="0"/>
              <a:t>，</a:t>
            </a:r>
            <a:r>
              <a:rPr lang="zh-CN" altLang="en-US" sz="1000" dirty="0"/>
              <a:t>由于</a:t>
            </a:r>
            <a:r>
              <a:rPr lang="en-US" altLang="en-US" sz="1000" dirty="0" err="1"/>
              <a:t>其相对</a:t>
            </a:r>
            <a:r>
              <a:rPr lang="zh-CN" altLang="en-US" sz="1000" dirty="0"/>
              <a:t>的硬</a:t>
            </a:r>
            <a:r>
              <a:rPr lang="en-US" altLang="en-US" sz="1000" dirty="0"/>
              <a:t>（</a:t>
            </a:r>
            <a:r>
              <a:rPr lang="en-US" altLang="en-US" sz="1000" dirty="0" err="1"/>
              <a:t>参见</a:t>
            </a:r>
            <a:r>
              <a:rPr lang="zh-CN" altLang="en-US" sz="1000" dirty="0"/>
              <a:t>传统</a:t>
            </a:r>
            <a:r>
              <a:rPr lang="en-US" altLang="en-US" sz="1000" dirty="0" err="1"/>
              <a:t>水凝胶</a:t>
            </a:r>
            <a:r>
              <a:rPr lang="en-US" altLang="en-US" sz="1000" dirty="0"/>
              <a:t>）</a:t>
            </a:r>
            <a:r>
              <a:rPr lang="zh-CN" altLang="en-US" sz="1000" dirty="0"/>
              <a:t>可能给这些案例</a:t>
            </a:r>
            <a:r>
              <a:rPr lang="en-US" altLang="en-US" sz="1000" dirty="0" err="1"/>
              <a:t>提供答案</a:t>
            </a:r>
            <a:r>
              <a:rPr lang="en-US" altLang="en-US" sz="1000" dirty="0"/>
              <a:t>。</a:t>
            </a:r>
          </a:p>
          <a:p>
            <a:pPr eaLnBrk="1" hangingPunct="1"/>
            <a:r>
              <a:rPr lang="en-US" altLang="en-US" sz="1000" dirty="0" err="1"/>
              <a:t>然而，它们的</a:t>
            </a:r>
            <a:r>
              <a:rPr lang="zh-CN" altLang="en-US" sz="1000" dirty="0"/>
              <a:t>硬度</a:t>
            </a:r>
            <a:r>
              <a:rPr lang="en-US" altLang="en-US" sz="1000" dirty="0" err="1"/>
              <a:t>也可能产生一些问题，例如在</a:t>
            </a:r>
            <a:r>
              <a:rPr lang="zh-CN" altLang="en-US" sz="1000" dirty="0"/>
              <a:t>突起</a:t>
            </a:r>
            <a:r>
              <a:rPr lang="en-US" altLang="en-US" sz="1000" dirty="0" err="1"/>
              <a:t>的角膜</a:t>
            </a:r>
            <a:r>
              <a:rPr lang="zh-CN" altLang="en-US" sz="1000" dirty="0"/>
              <a:t>上</a:t>
            </a:r>
            <a:r>
              <a:rPr lang="en-US" altLang="en-US" sz="1000" dirty="0" err="1"/>
              <a:t>压力</a:t>
            </a:r>
            <a:r>
              <a:rPr lang="zh-CN" altLang="en-US" sz="1000" dirty="0"/>
              <a:t>升高</a:t>
            </a:r>
            <a:r>
              <a:rPr lang="en-US" altLang="en-US" sz="1000" dirty="0"/>
              <a:t>。</a:t>
            </a:r>
          </a:p>
          <a:p>
            <a:pPr eaLnBrk="1" hangingPunct="1"/>
            <a:r>
              <a:rPr lang="zh-CN" altLang="en-US" sz="1000" dirty="0"/>
              <a:t>在</a:t>
            </a:r>
            <a:r>
              <a:rPr lang="en-AU" altLang="en-US" sz="1000" dirty="0" err="1"/>
              <a:t>材料和</a:t>
            </a:r>
            <a:r>
              <a:rPr lang="zh-CN" altLang="en-AU" sz="1000" dirty="0"/>
              <a:t>镜片</a:t>
            </a:r>
            <a:r>
              <a:rPr lang="en-AU" altLang="en-US" sz="1000" dirty="0" err="1"/>
              <a:t>设计</a:t>
            </a:r>
            <a:r>
              <a:rPr lang="zh-CN" altLang="en-US" sz="1000" dirty="0"/>
              <a:t>上的</a:t>
            </a:r>
            <a:r>
              <a:rPr lang="en-AU" altLang="en-US" sz="1000" dirty="0" err="1"/>
              <a:t>最新进展为我们提供了定制环</a:t>
            </a:r>
            <a:r>
              <a:rPr lang="zh-CN" altLang="en-AU" sz="1000" dirty="0"/>
              <a:t>曲硅水凝胶</a:t>
            </a:r>
            <a:r>
              <a:rPr lang="zh-CN" altLang="en-US" sz="1000" dirty="0"/>
              <a:t>接触镜</a:t>
            </a:r>
            <a:r>
              <a:rPr lang="en-AU" altLang="en-US" sz="1000" dirty="0"/>
              <a:t>，</a:t>
            </a:r>
            <a:r>
              <a:rPr lang="en-AU" altLang="en-US" sz="1000" dirty="0" err="1"/>
              <a:t>大大提高了舒适性和</a:t>
            </a:r>
            <a:r>
              <a:rPr lang="zh-CN" altLang="en-US" sz="1000" dirty="0"/>
              <a:t>覆盖</a:t>
            </a:r>
            <a:r>
              <a:rPr lang="en-AU" altLang="en-US" sz="1000" dirty="0" err="1"/>
              <a:t>能力（低杨氏模量</a:t>
            </a:r>
            <a:r>
              <a:rPr lang="en-AU" altLang="en-US" sz="1000" dirty="0"/>
              <a:t>）。</a:t>
            </a:r>
          </a:p>
          <a:p>
            <a:pPr eaLnBrk="1" hangingPunct="1"/>
            <a:r>
              <a:rPr lang="en-AU" altLang="en-US" sz="1000" dirty="0" err="1"/>
              <a:t>非常</a:t>
            </a:r>
            <a:r>
              <a:rPr lang="zh-CN" altLang="en-US" sz="1000" dirty="0"/>
              <a:t>仔细</a:t>
            </a:r>
            <a:r>
              <a:rPr lang="en-AU" altLang="en-US" sz="1000" dirty="0"/>
              <a:t>的</a:t>
            </a:r>
            <a:r>
              <a:rPr lang="zh-CN" altLang="en-AU" sz="1000" dirty="0"/>
              <a:t>复诊对</a:t>
            </a:r>
            <a:r>
              <a:rPr lang="en-AU" altLang="en-US" sz="1000" dirty="0" err="1"/>
              <a:t>任何</a:t>
            </a:r>
            <a:r>
              <a:rPr lang="en-AU" altLang="en-US" sz="1000" dirty="0" err="1">
                <a:sym typeface="+mn-ea"/>
              </a:rPr>
              <a:t>PK</a:t>
            </a:r>
            <a:r>
              <a:rPr lang="zh-CN" altLang="en-AU" sz="1000" dirty="0">
                <a:sym typeface="+mn-ea"/>
              </a:rPr>
              <a:t>术后</a:t>
            </a:r>
            <a:r>
              <a:rPr lang="en-AU" altLang="en-US" sz="1000" dirty="0" err="1">
                <a:sym typeface="+mn-ea"/>
              </a:rPr>
              <a:t>使用</a:t>
            </a:r>
            <a:r>
              <a:rPr lang="zh-CN" altLang="en-AU" sz="1000" dirty="0">
                <a:sym typeface="+mn-ea"/>
              </a:rPr>
              <a:t>软</a:t>
            </a:r>
            <a:r>
              <a:rPr lang="zh-CN" altLang="en-US" sz="1000" dirty="0">
                <a:sym typeface="+mn-ea"/>
              </a:rPr>
              <a:t>性接触镜</a:t>
            </a:r>
            <a:r>
              <a:rPr lang="zh-CN" altLang="en-AU" sz="1000" dirty="0">
                <a:sym typeface="+mn-ea"/>
              </a:rPr>
              <a:t>的</a:t>
            </a:r>
            <a:r>
              <a:rPr lang="en-AU" altLang="en-US" sz="1000" dirty="0" err="1"/>
              <a:t>患者是强制</a:t>
            </a:r>
            <a:r>
              <a:rPr lang="zh-CN" altLang="en-AU" sz="1000" dirty="0"/>
              <a:t>执行</a:t>
            </a:r>
            <a:r>
              <a:rPr lang="en-AU" altLang="en-US" sz="1000" dirty="0"/>
              <a:t>的。</a:t>
            </a:r>
          </a:p>
          <a:p>
            <a:pPr eaLnBrk="1" hangingPunct="1"/>
            <a:endParaRPr lang="en-US" altLang="en-US" sz="1000" dirty="0"/>
          </a:p>
        </p:txBody>
      </p:sp>
    </p:spTree>
    <p:extLst>
      <p:ext uri="{BB962C8B-B14F-4D97-AF65-F5344CB8AC3E}">
        <p14:creationId xmlns:p14="http://schemas.microsoft.com/office/powerpoint/2010/main" val="32754833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2"/>
          <p:cNvSpPr>
            <a:spLocks noGrp="1" noRot="1" noChangeAspect="1" noChangeArrowheads="1" noTextEdit="1"/>
          </p:cNvSpPr>
          <p:nvPr>
            <p:ph type="sldImg"/>
          </p:nvPr>
        </p:nvSpPr>
        <p:spPr/>
      </p:sp>
      <p:sp>
        <p:nvSpPr>
          <p:cNvPr id="808962" name="Rectangle 3"/>
          <p:cNvSpPr>
            <a:spLocks noGrp="1" noChangeArrowheads="1"/>
          </p:cNvSpPr>
          <p:nvPr>
            <p:ph type="body" idx="1"/>
          </p:nvPr>
        </p:nvSpPr>
        <p:spPr>
          <a:noFill/>
        </p:spPr>
        <p:txBody>
          <a:bodyPr/>
          <a:lstStyle/>
          <a:p>
            <a:pPr eaLnBrk="1" hangingPunct="1">
              <a:lnSpc>
                <a:spcPct val="90000"/>
              </a:lnSpc>
            </a:pPr>
            <a:r>
              <a:rPr lang="en-US" altLang="en-US" sz="1000" b="1" dirty="0"/>
              <a:t>PK</a:t>
            </a:r>
            <a:r>
              <a:rPr lang="zh-CN" altLang="en-US" sz="1000" b="1" dirty="0"/>
              <a:t>术后配适</a:t>
            </a:r>
            <a:r>
              <a:rPr lang="en-US" altLang="zh-CN" sz="1000" b="1" dirty="0"/>
              <a:t>Piggyback</a:t>
            </a:r>
            <a:r>
              <a:rPr lang="zh-CN" altLang="en-US" sz="1000" b="1" dirty="0"/>
              <a:t>镜片</a:t>
            </a:r>
            <a:endParaRPr lang="en-US" altLang="en-US" sz="1000" b="1" dirty="0"/>
          </a:p>
          <a:p>
            <a:pPr eaLnBrk="1" hangingPunct="1">
              <a:lnSpc>
                <a:spcPct val="90000"/>
              </a:lnSpc>
            </a:pPr>
            <a:r>
              <a:rPr lang="en-US" altLang="en-US" sz="1000" dirty="0" err="1"/>
              <a:t>使用</a:t>
            </a:r>
            <a:r>
              <a:rPr lang="zh-CN" altLang="en-US" sz="1000" dirty="0"/>
              <a:t>软</a:t>
            </a:r>
            <a:r>
              <a:rPr lang="en-US" altLang="zh-CN" sz="1000" dirty="0"/>
              <a:t>-</a:t>
            </a:r>
            <a:r>
              <a:rPr lang="zh-CN" altLang="en-US" sz="1000" dirty="0"/>
              <a:t>硬组合型接触镜联合</a:t>
            </a:r>
            <a:r>
              <a:rPr lang="en-US" altLang="en-US" sz="1000" dirty="0" err="1"/>
              <a:t>通常是最后的选择</a:t>
            </a:r>
            <a:r>
              <a:rPr lang="en-US" altLang="en-US" sz="1000" dirty="0"/>
              <a:t>。</a:t>
            </a:r>
          </a:p>
          <a:p>
            <a:pPr eaLnBrk="1" hangingPunct="1">
              <a:lnSpc>
                <a:spcPct val="90000"/>
              </a:lnSpc>
            </a:pPr>
            <a:r>
              <a:rPr lang="en-US" altLang="en-US" sz="1000" dirty="0" err="1"/>
              <a:t>以高透</a:t>
            </a:r>
            <a:r>
              <a:rPr lang="zh-CN" altLang="en-US" sz="1000" dirty="0"/>
              <a:t>过</a:t>
            </a:r>
            <a:r>
              <a:rPr lang="en-US" altLang="en-US" sz="1000" dirty="0"/>
              <a:t>性</a:t>
            </a:r>
            <a:r>
              <a:rPr lang="zh-CN" altLang="en-US" sz="1000" dirty="0"/>
              <a:t>的透气性</a:t>
            </a:r>
            <a:r>
              <a:rPr lang="en-US" altLang="en-US" sz="1000" dirty="0" err="1"/>
              <a:t>材料和</a:t>
            </a:r>
            <a:r>
              <a:rPr lang="zh-CN" altLang="en-US" sz="1000" dirty="0"/>
              <a:t>日抛型硅水凝胶接触镜</a:t>
            </a:r>
            <a:r>
              <a:rPr lang="en-US" altLang="en-US" sz="1000" dirty="0"/>
              <a:t>为</a:t>
            </a:r>
            <a:r>
              <a:rPr lang="zh-CN" altLang="en-US" sz="1000" dirty="0"/>
              <a:t>基础</a:t>
            </a:r>
            <a:r>
              <a:rPr lang="en-US" altLang="en-US" sz="1000" dirty="0"/>
              <a:t>，</a:t>
            </a:r>
            <a:r>
              <a:rPr lang="zh-CN" altLang="en-US" sz="1000" dirty="0"/>
              <a:t>这样的软</a:t>
            </a:r>
            <a:r>
              <a:rPr lang="en-US" altLang="zh-CN" sz="1000" dirty="0"/>
              <a:t>-</a:t>
            </a:r>
            <a:r>
              <a:rPr lang="zh-CN" altLang="en-US" sz="1000" dirty="0"/>
              <a:t>硬组合能</a:t>
            </a:r>
            <a:r>
              <a:rPr lang="en-US" altLang="en-US" sz="1000" dirty="0" err="1"/>
              <a:t>较好地解决氧</a:t>
            </a:r>
            <a:r>
              <a:rPr lang="zh-CN" altLang="en-US" sz="1000" dirty="0"/>
              <a:t>传导性</a:t>
            </a:r>
            <a:r>
              <a:rPr lang="en-US" altLang="en-US" sz="1000" dirty="0" err="1"/>
              <a:t>降低的问题</a:t>
            </a:r>
            <a:r>
              <a:rPr lang="en-US" altLang="en-US" sz="1000" dirty="0"/>
              <a:t>。</a:t>
            </a:r>
          </a:p>
          <a:p>
            <a:pPr eaLnBrk="1" hangingPunct="1">
              <a:lnSpc>
                <a:spcPct val="90000"/>
              </a:lnSpc>
            </a:pPr>
            <a:endParaRPr lang="en-US" altLang="en-US" sz="1000" dirty="0"/>
          </a:p>
          <a:p>
            <a:pPr eaLnBrk="1" hangingPunct="1">
              <a:lnSpc>
                <a:spcPct val="90000"/>
              </a:lnSpc>
            </a:pPr>
            <a:r>
              <a:rPr lang="zh-CN" altLang="en-US" sz="1000" dirty="0"/>
              <a:t>软性接触镜</a:t>
            </a:r>
            <a:r>
              <a:rPr lang="en-US" altLang="en-US" sz="1000" dirty="0" err="1"/>
              <a:t>用于</a:t>
            </a:r>
            <a:r>
              <a:rPr lang="zh-CN" altLang="en-US" sz="1000" dirty="0"/>
              <a:t>给硬镜配适</a:t>
            </a:r>
            <a:r>
              <a:rPr lang="en-US" altLang="en-US" sz="1000" dirty="0" err="1"/>
              <a:t>提供</a:t>
            </a:r>
            <a:r>
              <a:rPr lang="zh-CN" altLang="en-US" sz="1000" dirty="0"/>
              <a:t>宽的</a:t>
            </a:r>
            <a:r>
              <a:rPr lang="en-US" altLang="en-US" sz="1000" dirty="0"/>
              <a:t>、</a:t>
            </a:r>
            <a:r>
              <a:rPr lang="en-US" altLang="en-US" sz="1000" dirty="0" err="1"/>
              <a:t>更规则的</a:t>
            </a:r>
            <a:r>
              <a:rPr lang="zh-CN" altLang="en-US" sz="1000" dirty="0"/>
              <a:t>基础</a:t>
            </a:r>
            <a:r>
              <a:rPr lang="en-US" altLang="en-US" sz="1000" dirty="0"/>
              <a:t>。</a:t>
            </a:r>
          </a:p>
          <a:p>
            <a:pPr eaLnBrk="1" hangingPunct="1">
              <a:lnSpc>
                <a:spcPct val="90000"/>
              </a:lnSpc>
            </a:pPr>
            <a:r>
              <a:rPr lang="zh-CN" altLang="en-US" sz="1000" dirty="0"/>
              <a:t>如植片凸起或倾斜的案例</a:t>
            </a:r>
            <a:r>
              <a:rPr lang="en-US" altLang="en-US" sz="1000" dirty="0" err="1"/>
              <a:t>最有可能需要</a:t>
            </a:r>
            <a:r>
              <a:rPr lang="en-US" altLang="en-US" sz="1000" dirty="0"/>
              <a:t>。</a:t>
            </a:r>
          </a:p>
          <a:p>
            <a:pPr eaLnBrk="1" hangingPunct="1">
              <a:lnSpc>
                <a:spcPct val="90000"/>
              </a:lnSpc>
            </a:pPr>
            <a:r>
              <a:rPr lang="en-US" altLang="en-US" sz="1000" dirty="0" err="1"/>
              <a:t>如果</a:t>
            </a:r>
            <a:r>
              <a:rPr lang="zh-CN" altLang="en-US" sz="1000" dirty="0"/>
              <a:t>软性接触镜</a:t>
            </a:r>
            <a:r>
              <a:rPr lang="en-US" altLang="en-US" sz="1000" dirty="0" err="1"/>
              <a:t>达到理想的</a:t>
            </a:r>
            <a:r>
              <a:rPr lang="zh-CN" altLang="en-US" sz="1000" dirty="0"/>
              <a:t>配适效果</a:t>
            </a:r>
            <a:r>
              <a:rPr lang="en-US" altLang="en-US" sz="1000" dirty="0"/>
              <a:t>，</a:t>
            </a:r>
            <a:r>
              <a:rPr lang="en-US" altLang="en-US" sz="1000" dirty="0" err="1"/>
              <a:t>标准</a:t>
            </a:r>
            <a:r>
              <a:rPr lang="zh-CN" altLang="en-US" sz="1000" dirty="0"/>
              <a:t>的硬镜</a:t>
            </a:r>
            <a:r>
              <a:rPr lang="en-US" altLang="en-US" sz="1000" dirty="0" err="1"/>
              <a:t>设计可以放在软镜的顶部，评估整体</a:t>
            </a:r>
            <a:r>
              <a:rPr lang="zh-CN" altLang="en-US" sz="1000" dirty="0"/>
              <a:t>的配适</a:t>
            </a:r>
            <a:r>
              <a:rPr lang="en-US" altLang="en-US" sz="1000" dirty="0"/>
              <a:t>（</a:t>
            </a:r>
            <a:r>
              <a:rPr lang="en-US" altLang="en-US" sz="1000" dirty="0" err="1"/>
              <a:t>下一幻灯片</a:t>
            </a:r>
            <a:r>
              <a:rPr lang="en-US" altLang="en-US" sz="1000" dirty="0"/>
              <a:t>）。</a:t>
            </a:r>
          </a:p>
          <a:p>
            <a:pPr eaLnBrk="1" hangingPunct="1">
              <a:lnSpc>
                <a:spcPct val="90000"/>
              </a:lnSpc>
            </a:pPr>
            <a:r>
              <a:rPr lang="en-US" altLang="en-US" sz="1000" dirty="0" err="1"/>
              <a:t>保持镜片</a:t>
            </a:r>
            <a:r>
              <a:rPr lang="zh-CN" altLang="en-US" sz="1000" dirty="0"/>
              <a:t>中心定位</a:t>
            </a:r>
            <a:r>
              <a:rPr lang="en-US" altLang="en-US" sz="1000" dirty="0" err="1"/>
              <a:t>和可接受的舒适性是piggyback</a:t>
            </a:r>
            <a:r>
              <a:rPr lang="zh-CN" altLang="en-US" sz="1000" dirty="0"/>
              <a:t>配适</a:t>
            </a:r>
            <a:r>
              <a:rPr lang="en-US" altLang="en-US" sz="1000" dirty="0" err="1"/>
              <a:t>技术的一个主要问题，并且是一个挑战</a:t>
            </a:r>
            <a:r>
              <a:rPr lang="en-US" altLang="en-US" sz="1000" dirty="0"/>
              <a:t>。</a:t>
            </a:r>
          </a:p>
          <a:p>
            <a:pPr eaLnBrk="1" hangingPunct="1">
              <a:lnSpc>
                <a:spcPct val="90000"/>
              </a:lnSpc>
            </a:pPr>
            <a:r>
              <a:rPr lang="en-US" altLang="en-US" sz="1000" dirty="0" err="1"/>
              <a:t>过去，在</a:t>
            </a:r>
            <a:r>
              <a:rPr lang="zh-CN" altLang="en-US" sz="1000" dirty="0"/>
              <a:t>软性接触镜</a:t>
            </a:r>
            <a:r>
              <a:rPr lang="en-US" altLang="en-US" sz="1000" dirty="0" err="1"/>
              <a:t>的前表面</a:t>
            </a:r>
            <a:r>
              <a:rPr lang="zh-CN" altLang="en-US" sz="1000" dirty="0"/>
              <a:t>做成</a:t>
            </a:r>
            <a:r>
              <a:rPr lang="en-US" altLang="en-US" sz="1000" dirty="0" err="1"/>
              <a:t>特殊的凹槽来接收和保持</a:t>
            </a:r>
            <a:r>
              <a:rPr lang="zh-CN" altLang="en-US" sz="1000" dirty="0"/>
              <a:t>硬</a:t>
            </a:r>
            <a:r>
              <a:rPr lang="en-US" altLang="en-US" sz="1000" dirty="0"/>
              <a:t>镜。</a:t>
            </a:r>
          </a:p>
          <a:p>
            <a:pPr eaLnBrk="1" hangingPunct="1">
              <a:lnSpc>
                <a:spcPct val="90000"/>
              </a:lnSpc>
            </a:pPr>
            <a:r>
              <a:rPr lang="en-US" altLang="en-US" sz="1000" dirty="0" err="1"/>
              <a:t>这需要定制</a:t>
            </a:r>
            <a:r>
              <a:rPr lang="zh-CN" altLang="en-US" sz="1000" dirty="0"/>
              <a:t>软性接触镜</a:t>
            </a:r>
            <a:r>
              <a:rPr lang="en-US" altLang="en-US" sz="1000" dirty="0" err="1"/>
              <a:t>或修改标准</a:t>
            </a:r>
            <a:r>
              <a:rPr lang="zh-CN" altLang="en-US" sz="1000" dirty="0"/>
              <a:t>的软性接触镜</a:t>
            </a:r>
            <a:r>
              <a:rPr lang="en-US" altLang="en-US" sz="1000" dirty="0"/>
              <a:t>。</a:t>
            </a:r>
          </a:p>
          <a:p>
            <a:pPr eaLnBrk="1" hangingPunct="1">
              <a:lnSpc>
                <a:spcPct val="90000"/>
              </a:lnSpc>
            </a:pPr>
            <a:r>
              <a:rPr lang="zh-CN" altLang="en-US" sz="1000" dirty="0"/>
              <a:t>后来</a:t>
            </a:r>
            <a:r>
              <a:rPr lang="en-US" altLang="en-US" sz="1000" dirty="0"/>
              <a:t>，</a:t>
            </a:r>
            <a:r>
              <a:rPr lang="en-US" altLang="en-US" sz="1000" dirty="0" err="1"/>
              <a:t>凹槽可以</a:t>
            </a:r>
            <a:r>
              <a:rPr lang="zh-CN" altLang="en-US" sz="1000" dirty="0"/>
              <a:t>藏匿</a:t>
            </a:r>
            <a:r>
              <a:rPr lang="en-US" altLang="en-US" sz="1000" dirty="0" err="1"/>
              <a:t>微生物，充当沉积物的</a:t>
            </a:r>
            <a:r>
              <a:rPr lang="zh-CN" altLang="en-US" sz="1000" dirty="0"/>
              <a:t>据点</a:t>
            </a:r>
            <a:r>
              <a:rPr lang="en-US" altLang="en-US" sz="1000" dirty="0"/>
              <a:t>，</a:t>
            </a:r>
            <a:r>
              <a:rPr lang="en-US" altLang="en-US" sz="1000" dirty="0" err="1"/>
              <a:t>或者</a:t>
            </a:r>
            <a:r>
              <a:rPr lang="zh-CN" altLang="en-US" sz="1000" dirty="0"/>
              <a:t>作为镜片</a:t>
            </a:r>
            <a:r>
              <a:rPr lang="en-US" altLang="en-US" sz="1000" dirty="0" err="1"/>
              <a:t>最薄弱的点，使得</a:t>
            </a:r>
            <a:r>
              <a:rPr lang="zh-CN" altLang="en-US" sz="1000" dirty="0"/>
              <a:t>镜片</a:t>
            </a:r>
            <a:r>
              <a:rPr lang="en-US" altLang="en-US" sz="1000" dirty="0" err="1"/>
              <a:t>更有可能断裂或撕裂</a:t>
            </a:r>
            <a:r>
              <a:rPr lang="en-US" altLang="en-US" sz="1000" dirty="0"/>
              <a:t>。</a:t>
            </a:r>
          </a:p>
          <a:p>
            <a:pPr eaLnBrk="1" hangingPunct="1">
              <a:lnSpc>
                <a:spcPct val="90000"/>
              </a:lnSpc>
            </a:pPr>
            <a:endParaRPr lang="en-US" altLang="en-US" sz="1000" dirty="0"/>
          </a:p>
          <a:p>
            <a:pPr eaLnBrk="1" hangingPunct="1">
              <a:lnSpc>
                <a:spcPct val="90000"/>
              </a:lnSpc>
            </a:pPr>
            <a:r>
              <a:rPr lang="en-US" altLang="en-US" sz="1000" dirty="0" err="1"/>
              <a:t>由于这些原因，今天的</a:t>
            </a:r>
            <a:r>
              <a:rPr lang="zh-CN" altLang="en-US" sz="1000" dirty="0"/>
              <a:t>日抛硅水凝胶</a:t>
            </a:r>
            <a:r>
              <a:rPr lang="en-US" altLang="en-US" sz="1000" dirty="0"/>
              <a:t>镜</a:t>
            </a:r>
            <a:r>
              <a:rPr lang="zh-CN" altLang="en-US" sz="1000" dirty="0"/>
              <a:t>片</a:t>
            </a:r>
            <a:r>
              <a:rPr lang="en-US" altLang="en-US" sz="1000" dirty="0" err="1"/>
              <a:t>是最好的选择</a:t>
            </a:r>
            <a:r>
              <a:rPr lang="en-US" altLang="en-US" sz="1000" dirty="0"/>
              <a:t>。</a:t>
            </a:r>
          </a:p>
          <a:p>
            <a:pPr eaLnBrk="1" hangingPunct="1">
              <a:lnSpc>
                <a:spcPct val="90000"/>
              </a:lnSpc>
            </a:pPr>
            <a:r>
              <a:rPr lang="en-US" altLang="en-US" sz="1000" dirty="0" err="1"/>
              <a:t>偶尔</a:t>
            </a:r>
            <a:r>
              <a:rPr lang="zh-CN" altLang="en-US" sz="1000" dirty="0"/>
              <a:t>，</a:t>
            </a:r>
            <a:r>
              <a:rPr lang="en-US" altLang="en-US" sz="1000" dirty="0" err="1"/>
              <a:t>较陡的</a:t>
            </a:r>
            <a:r>
              <a:rPr lang="zh-CN" altLang="en-US" sz="1000" dirty="0"/>
              <a:t>后表面光学区曲率半径的</a:t>
            </a:r>
            <a:r>
              <a:rPr lang="en-US" altLang="en-US" sz="1000" dirty="0" err="1"/>
              <a:t>透镜</a:t>
            </a:r>
            <a:r>
              <a:rPr lang="zh-CN" altLang="en-US" sz="1000" dirty="0"/>
              <a:t>需要</a:t>
            </a:r>
            <a:r>
              <a:rPr lang="en-US" altLang="en-US" sz="1000" dirty="0" err="1"/>
              <a:t>减少</a:t>
            </a:r>
            <a:r>
              <a:rPr lang="zh-CN" altLang="en-US" sz="1000" dirty="0"/>
              <a:t>镜片</a:t>
            </a:r>
            <a:r>
              <a:rPr lang="en-US" altLang="en-US" sz="1000" dirty="0" err="1"/>
              <a:t>下边缘的凹槽（六点</a:t>
            </a:r>
            <a:r>
              <a:rPr lang="zh-CN" altLang="en-US" sz="1000" dirty="0"/>
              <a:t>方向</a:t>
            </a:r>
            <a:r>
              <a:rPr lang="en-US" altLang="en-US" sz="1000" dirty="0"/>
              <a:t>）。</a:t>
            </a:r>
          </a:p>
          <a:p>
            <a:pPr eaLnBrk="1" hangingPunct="1">
              <a:lnSpc>
                <a:spcPct val="90000"/>
              </a:lnSpc>
            </a:pPr>
            <a:r>
              <a:rPr lang="en-AU" altLang="en-US" sz="1000" dirty="0" err="1"/>
              <a:t>另一个潜在的问题</a:t>
            </a:r>
            <a:r>
              <a:rPr lang="en-AU" altLang="en-US" sz="1000" dirty="0"/>
              <a:t>，</a:t>
            </a:r>
            <a:r>
              <a:rPr lang="zh-CN" altLang="en-US" sz="1000" dirty="0"/>
              <a:t>基本上有突起区的植片会由软镜磨损。</a:t>
            </a:r>
            <a:r>
              <a:rPr lang="en-AU" altLang="en-US" sz="1000" dirty="0" err="1"/>
              <a:t>这一点必须在每次</a:t>
            </a:r>
            <a:r>
              <a:rPr lang="zh-CN" altLang="en-US" sz="1000" dirty="0"/>
              <a:t>配适后</a:t>
            </a:r>
            <a:r>
              <a:rPr lang="zh-CN" altLang="en-AU" sz="1000" dirty="0"/>
              <a:t>护理</a:t>
            </a:r>
            <a:r>
              <a:rPr lang="zh-CN" altLang="en-US" sz="1000" dirty="0"/>
              <a:t>中</a:t>
            </a:r>
            <a:r>
              <a:rPr lang="en-AU" altLang="en-US" sz="1000" dirty="0" err="1"/>
              <a:t>进行详细的检查</a:t>
            </a:r>
            <a:r>
              <a:rPr lang="en-AU" altLang="en-US" sz="1000" dirty="0"/>
              <a:t>。</a:t>
            </a:r>
          </a:p>
        </p:txBody>
      </p:sp>
    </p:spTree>
    <p:extLst>
      <p:ext uri="{BB962C8B-B14F-4D97-AF65-F5344CB8AC3E}">
        <p14:creationId xmlns:p14="http://schemas.microsoft.com/office/powerpoint/2010/main" val="5581366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272922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Rectangle 2"/>
          <p:cNvSpPr>
            <a:spLocks noGrp="1" noRot="1" noChangeAspect="1" noChangeArrowheads="1" noTextEdit="1"/>
          </p:cNvSpPr>
          <p:nvPr>
            <p:ph type="sldImg"/>
          </p:nvPr>
        </p:nvSpPr>
        <p:spPr/>
      </p:sp>
      <p:sp>
        <p:nvSpPr>
          <p:cNvPr id="812034" name="Rectangle 3"/>
          <p:cNvSpPr>
            <a:spLocks noGrp="1" noChangeArrowheads="1"/>
          </p:cNvSpPr>
          <p:nvPr>
            <p:ph type="body" idx="1"/>
          </p:nvPr>
        </p:nvSpPr>
        <p:spPr>
          <a:noFill/>
        </p:spPr>
        <p:txBody>
          <a:bodyPr/>
          <a:lstStyle/>
          <a:p>
            <a:pPr eaLnBrk="1" hangingPunct="1"/>
            <a:r>
              <a:rPr lang="en-US" altLang="en-US" sz="1000" b="1" dirty="0"/>
              <a:t>PK</a:t>
            </a:r>
            <a:r>
              <a:rPr lang="zh-CN" altLang="en-US" sz="1000" b="1" dirty="0"/>
              <a:t>术后巩膜镜配适</a:t>
            </a:r>
            <a:endParaRPr lang="en-US" altLang="en-US" sz="1000" b="1" dirty="0"/>
          </a:p>
          <a:p>
            <a:pPr eaLnBrk="1" hangingPunct="1"/>
            <a:r>
              <a:rPr lang="en-US" altLang="en-US" sz="1000" dirty="0" err="1"/>
              <a:t>巩膜镜</a:t>
            </a:r>
            <a:r>
              <a:rPr lang="zh-CN" altLang="en-US" sz="1000" dirty="0"/>
              <a:t>配适在接触镜实践</a:t>
            </a:r>
            <a:r>
              <a:rPr lang="en-US" altLang="en-US" sz="1000" dirty="0" err="1"/>
              <a:t>中日益</a:t>
            </a:r>
            <a:r>
              <a:rPr lang="zh-CN" altLang="en-US" sz="1000" dirty="0"/>
              <a:t>成长起来</a:t>
            </a:r>
            <a:r>
              <a:rPr lang="en-US" altLang="en-US" sz="1000" dirty="0"/>
              <a:t>。</a:t>
            </a:r>
            <a:r>
              <a:rPr lang="en-US" altLang="en-US" sz="1000" dirty="0" err="1"/>
              <a:t>设计的种类和数量在不断增长</a:t>
            </a:r>
            <a:r>
              <a:rPr lang="en-US" altLang="en-US" sz="1000" dirty="0"/>
              <a:t>。</a:t>
            </a:r>
          </a:p>
          <a:p>
            <a:pPr eaLnBrk="1" hangingPunct="1"/>
            <a:r>
              <a:rPr lang="en-US" altLang="en-US" sz="1000" dirty="0" err="1"/>
              <a:t>新的</a:t>
            </a:r>
            <a:r>
              <a:rPr lang="zh-CN" altLang="en-US" sz="1000" dirty="0"/>
              <a:t>镜片</a:t>
            </a:r>
            <a:r>
              <a:rPr lang="en-US" altLang="en-US" sz="1000" dirty="0" err="1"/>
              <a:t>具有灵活的</a:t>
            </a:r>
            <a:r>
              <a:rPr lang="zh-CN" altLang="en-US" sz="1000" dirty="0"/>
              <a:t>配适</a:t>
            </a:r>
            <a:r>
              <a:rPr lang="en-US" altLang="en-US" sz="1000" dirty="0" err="1"/>
              <a:t>参数，大多数患者的视力和生活质量可以显著提高</a:t>
            </a:r>
            <a:r>
              <a:rPr lang="en-US" altLang="en-US" sz="1000" dirty="0"/>
              <a:t>。</a:t>
            </a:r>
          </a:p>
          <a:p>
            <a:pPr eaLnBrk="1" hangingPunct="1"/>
            <a:r>
              <a:rPr lang="en-US" altLang="en-US" sz="1000" dirty="0" err="1"/>
              <a:t>它们的优点包括</a:t>
            </a:r>
            <a:r>
              <a:rPr lang="en-US" altLang="en-US" sz="1000" dirty="0"/>
              <a:t>：</a:t>
            </a:r>
          </a:p>
          <a:p>
            <a:pPr eaLnBrk="1" hangingPunct="1"/>
            <a:r>
              <a:rPr lang="en-US" altLang="en-US" sz="1000" dirty="0"/>
              <a:t>与</a:t>
            </a:r>
            <a:r>
              <a:rPr lang="zh-CN" altLang="en-US" sz="1000" dirty="0"/>
              <a:t>软性接触镜和</a:t>
            </a:r>
            <a:r>
              <a:rPr lang="en-US" altLang="en-US" sz="1000" dirty="0"/>
              <a:t>小</a:t>
            </a:r>
            <a:r>
              <a:rPr lang="zh-CN" altLang="en-US" sz="1000" dirty="0"/>
              <a:t>的硬镜相比相对</a:t>
            </a:r>
            <a:r>
              <a:rPr lang="en-US" altLang="en-US" sz="1000" dirty="0" err="1"/>
              <a:t>容易</a:t>
            </a:r>
            <a:r>
              <a:rPr lang="zh-CN" altLang="en-US" sz="1000" dirty="0"/>
              <a:t>操作</a:t>
            </a:r>
            <a:r>
              <a:rPr lang="en-US" altLang="en-US" sz="1000" dirty="0" err="1"/>
              <a:t>的特性</a:t>
            </a:r>
            <a:endParaRPr lang="en-US" altLang="en-US" sz="1000" dirty="0"/>
          </a:p>
          <a:p>
            <a:pPr eaLnBrk="1" hangingPunct="1"/>
            <a:r>
              <a:rPr lang="zh-CN" altLang="en-US" sz="1000" dirty="0"/>
              <a:t>一旦戴入眼镜，不会意外地移位</a:t>
            </a:r>
            <a:endParaRPr lang="en-US" altLang="en-US" sz="1000" dirty="0"/>
          </a:p>
          <a:p>
            <a:pPr eaLnBrk="1" hangingPunct="1"/>
            <a:r>
              <a:rPr lang="en-US" altLang="en-US" sz="1000" dirty="0" err="1"/>
              <a:t>非常稳定的眼睛</a:t>
            </a:r>
            <a:r>
              <a:rPr lang="zh-CN" altLang="en-US" sz="1000" dirty="0"/>
              <a:t>配适</a:t>
            </a:r>
            <a:r>
              <a:rPr lang="en-US" altLang="en-US" sz="1000" dirty="0" err="1"/>
              <a:t>提供最佳的</a:t>
            </a:r>
            <a:r>
              <a:rPr lang="zh-CN" altLang="en-US" sz="1000" dirty="0"/>
              <a:t>中心定位</a:t>
            </a:r>
            <a:endParaRPr lang="en-US" altLang="en-US" sz="1000" dirty="0"/>
          </a:p>
          <a:p>
            <a:pPr eaLnBrk="1" hangingPunct="1"/>
            <a:r>
              <a:rPr lang="en-US" altLang="en-US" sz="1000" dirty="0" err="1"/>
              <a:t>非常好的</a:t>
            </a:r>
            <a:r>
              <a:rPr lang="zh-CN" altLang="en-US" sz="1000" dirty="0"/>
              <a:t>视力</a:t>
            </a:r>
            <a:endParaRPr lang="en-US" altLang="en-US" sz="1000" dirty="0"/>
          </a:p>
          <a:p>
            <a:pPr eaLnBrk="1" hangingPunct="1"/>
            <a:r>
              <a:rPr lang="en-US" altLang="en-US" sz="1000" dirty="0"/>
              <a:t>耐</a:t>
            </a:r>
            <a:r>
              <a:rPr lang="zh-CN" altLang="en-US" sz="1000" dirty="0"/>
              <a:t>用</a:t>
            </a:r>
            <a:endParaRPr lang="en-US" altLang="en-US" sz="1000" dirty="0"/>
          </a:p>
          <a:p>
            <a:pPr eaLnBrk="1" hangingPunct="1"/>
            <a:r>
              <a:rPr lang="en-US" altLang="en-US" sz="1000" dirty="0" err="1"/>
              <a:t>护理和维护程序</a:t>
            </a:r>
            <a:r>
              <a:rPr lang="zh-CN" altLang="en-US" sz="1000" dirty="0"/>
              <a:t>容易</a:t>
            </a:r>
            <a:r>
              <a:rPr lang="en-US" altLang="en-US" sz="1000" dirty="0"/>
              <a:t>——</a:t>
            </a:r>
            <a:r>
              <a:rPr lang="en-US" altLang="en-US" sz="1000" dirty="0" err="1"/>
              <a:t>与其他</a:t>
            </a:r>
            <a:r>
              <a:rPr lang="zh-CN" altLang="en-US" sz="1000" dirty="0"/>
              <a:t>硬镜</a:t>
            </a:r>
            <a:r>
              <a:rPr lang="en-US" altLang="en-US" sz="1000" dirty="0" err="1"/>
              <a:t>相同</a:t>
            </a:r>
            <a:endParaRPr lang="en-US" altLang="en-US" sz="1000" dirty="0"/>
          </a:p>
          <a:p>
            <a:pPr eaLnBrk="1" hangingPunct="1"/>
            <a:r>
              <a:rPr lang="en-US" altLang="en-US" sz="1000" dirty="0" err="1"/>
              <a:t>现代巩膜</a:t>
            </a:r>
            <a:r>
              <a:rPr lang="zh-CN" altLang="en-US" sz="1000" dirty="0"/>
              <a:t>镜</a:t>
            </a:r>
            <a:r>
              <a:rPr lang="en-US" altLang="en-US" sz="1000" dirty="0" err="1"/>
              <a:t>由高透氧材料制成</a:t>
            </a:r>
            <a:r>
              <a:rPr lang="en-US" altLang="en-US" sz="1000" dirty="0"/>
              <a:t>，</a:t>
            </a:r>
            <a:r>
              <a:rPr lang="zh-CN" altLang="en-US" sz="1000" dirty="0"/>
              <a:t>极少</a:t>
            </a:r>
            <a:r>
              <a:rPr lang="en-US" altLang="en-US" sz="1000" dirty="0" err="1"/>
              <a:t>导致角膜缺氧或水肿</a:t>
            </a:r>
            <a:r>
              <a:rPr lang="en-US" altLang="en-US" sz="1000" dirty="0"/>
              <a:t>。</a:t>
            </a:r>
          </a:p>
          <a:p>
            <a:pPr eaLnBrk="1" hangingPunct="1"/>
            <a:r>
              <a:rPr lang="en-US" altLang="en-US" sz="1000" dirty="0" err="1"/>
              <a:t>尽管最近的研究已经计算出，无论材料的</a:t>
            </a:r>
            <a:r>
              <a:rPr lang="zh-CN" altLang="en-US" sz="1000" dirty="0"/>
              <a:t>通透性</a:t>
            </a:r>
            <a:r>
              <a:rPr lang="en-US" altLang="en-US" sz="1000" dirty="0" err="1"/>
              <a:t>如何，如果</a:t>
            </a:r>
            <a:r>
              <a:rPr lang="zh-CN" altLang="en-US" sz="1000" dirty="0"/>
              <a:t>镜片</a:t>
            </a:r>
            <a:r>
              <a:rPr lang="en-US" altLang="en-US" sz="1000" dirty="0" err="1"/>
              <a:t>下泪湖的矢</a:t>
            </a:r>
            <a:r>
              <a:rPr lang="zh-CN" altLang="en-US" sz="1000" dirty="0"/>
              <a:t>高</a:t>
            </a:r>
            <a:r>
              <a:rPr lang="en-US" altLang="en-US" sz="1000" dirty="0" err="1"/>
              <a:t>过大</a:t>
            </a:r>
            <a:r>
              <a:rPr lang="en-US" altLang="en-US" sz="1000" dirty="0"/>
              <a:t>，</a:t>
            </a:r>
            <a:r>
              <a:rPr lang="zh-CN" altLang="en-US" sz="1000" dirty="0"/>
              <a:t>到达角膜的氧气</a:t>
            </a:r>
            <a:r>
              <a:rPr lang="en-US" altLang="en-US" sz="1000" dirty="0" err="1"/>
              <a:t>对于眼健康</a:t>
            </a:r>
            <a:r>
              <a:rPr lang="zh-CN" altLang="en-US" sz="1000" dirty="0"/>
              <a:t>来说不够</a:t>
            </a:r>
            <a:r>
              <a:rPr lang="en-US" altLang="en-US" sz="1000" dirty="0"/>
              <a:t>。. Michaud L </a:t>
            </a:r>
            <a:r>
              <a:rPr lang="en-US" altLang="en-US" sz="1000" i="1" dirty="0"/>
              <a:t>et al.</a:t>
            </a:r>
            <a:r>
              <a:rPr lang="en-US" altLang="en-US" sz="1000" dirty="0"/>
              <a:t>, 2012.  </a:t>
            </a:r>
            <a:r>
              <a:rPr lang="en-US" altLang="en-US" sz="1000" i="1" dirty="0"/>
              <a:t>Predicting estimates of oxygen transmissibility for scleral lenses. </a:t>
            </a:r>
            <a:r>
              <a:rPr lang="en-US" altLang="en-US" sz="1000" u="sng" dirty="0">
                <a:hlinkClick r:id="rId3" tooltip="Contact lens &amp; anterior eye : the journal of the British Contact Lens Association."/>
              </a:rPr>
              <a:t>CL Ant Eye.</a:t>
            </a:r>
            <a:r>
              <a:rPr lang="en-US" altLang="en-US" sz="1000" dirty="0"/>
              <a:t>  35(6): 266 - 71.  On-line: </a:t>
            </a:r>
            <a:r>
              <a:rPr lang="en-US" altLang="en-US" sz="1000" dirty="0" err="1"/>
              <a:t>doi</a:t>
            </a:r>
            <a:r>
              <a:rPr lang="en-US" altLang="en-US" sz="1000" dirty="0"/>
              <a:t>: 10.1016/j.clae.2012.07.004. </a:t>
            </a:r>
            <a:r>
              <a:rPr lang="en-US" altLang="en-US" sz="1000" dirty="0" err="1"/>
              <a:t>Epub</a:t>
            </a:r>
            <a:r>
              <a:rPr lang="en-US" altLang="en-US" sz="1000" dirty="0"/>
              <a:t> 2012 Aug 9.</a:t>
            </a:r>
          </a:p>
          <a:p>
            <a:pPr eaLnBrk="1" hangingPunct="1"/>
            <a:endParaRPr lang="en-US" altLang="en-US" sz="1000" dirty="0"/>
          </a:p>
          <a:p>
            <a:pPr eaLnBrk="1" hangingPunct="1"/>
            <a:r>
              <a:rPr lang="zh-CN" altLang="en-US" sz="1000" dirty="0"/>
              <a:t>无论</a:t>
            </a:r>
            <a:r>
              <a:rPr lang="en-US" altLang="en-US" sz="1000" dirty="0" err="1"/>
              <a:t>上述情况，如果要将移植排斥反应的风险降至最低，就需要对所有PK患者进行非常仔细的随访</a:t>
            </a:r>
            <a:r>
              <a:rPr lang="en-US" altLang="en-US" sz="1000" dirty="0"/>
              <a:t>。</a:t>
            </a:r>
          </a:p>
        </p:txBody>
      </p:sp>
    </p:spTree>
    <p:extLst>
      <p:ext uri="{BB962C8B-B14F-4D97-AF65-F5344CB8AC3E}">
        <p14:creationId xmlns:p14="http://schemas.microsoft.com/office/powerpoint/2010/main" val="286686782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Rectangle 2"/>
          <p:cNvSpPr>
            <a:spLocks noGrp="1" noRot="1" noChangeAspect="1" noChangeArrowheads="1" noTextEdit="1"/>
          </p:cNvSpPr>
          <p:nvPr>
            <p:ph type="sldImg"/>
          </p:nvPr>
        </p:nvSpPr>
        <p:spPr/>
      </p:sp>
      <p:sp>
        <p:nvSpPr>
          <p:cNvPr id="814082" name="Rectangle 3"/>
          <p:cNvSpPr>
            <a:spLocks noGrp="1" noChangeArrowheads="1"/>
          </p:cNvSpPr>
          <p:nvPr>
            <p:ph type="body" idx="1"/>
          </p:nvPr>
        </p:nvSpPr>
        <p:spPr>
          <a:noFill/>
        </p:spPr>
        <p:txBody>
          <a:bodyPr/>
          <a:lstStyle/>
          <a:p>
            <a:pPr eaLnBrk="1" hangingPunct="1"/>
            <a:r>
              <a:rPr lang="en-US" altLang="en-US" sz="1000" dirty="0" err="1"/>
              <a:t>可能是因为他们的</a:t>
            </a:r>
            <a:r>
              <a:rPr lang="zh-CN" altLang="en-US" sz="1000" dirty="0"/>
              <a:t>专利</a:t>
            </a:r>
            <a:r>
              <a:rPr lang="en-US" altLang="en-US" sz="1000" dirty="0" err="1"/>
              <a:t>设计</a:t>
            </a:r>
            <a:r>
              <a:rPr lang="zh-CN" altLang="en-US" sz="1000" dirty="0"/>
              <a:t>，</a:t>
            </a:r>
            <a:r>
              <a:rPr lang="en-US" altLang="en-US" sz="1000" dirty="0" err="1"/>
              <a:t>必须支付版税，这些镜</a:t>
            </a:r>
            <a:r>
              <a:rPr lang="zh-CN" altLang="en-US" sz="1000" dirty="0"/>
              <a:t>片</a:t>
            </a:r>
            <a:r>
              <a:rPr lang="en-US" altLang="en-US" sz="1000" dirty="0" err="1"/>
              <a:t>是昂贵的。它们更</a:t>
            </a:r>
            <a:r>
              <a:rPr lang="zh-CN" altLang="en-US" sz="1000" dirty="0"/>
              <a:t>坚固</a:t>
            </a:r>
            <a:r>
              <a:rPr lang="en-US" altLang="en-US" sz="1000" dirty="0"/>
              <a:t>，</a:t>
            </a:r>
            <a:r>
              <a:rPr lang="en-US" altLang="en-US" sz="1000" dirty="0" err="1"/>
              <a:t>可以被认为不</a:t>
            </a:r>
            <a:r>
              <a:rPr lang="zh-CN" altLang="en-US" sz="1000" dirty="0"/>
              <a:t>那么</a:t>
            </a:r>
            <a:r>
              <a:rPr lang="en-US" altLang="en-US" sz="1000" dirty="0" err="1"/>
              <a:t>脆弱</a:t>
            </a:r>
            <a:r>
              <a:rPr lang="en-US" altLang="en-US" sz="1000" dirty="0"/>
              <a:t>/</a:t>
            </a:r>
            <a:r>
              <a:rPr lang="en-US" altLang="en-US" sz="1000" dirty="0" err="1"/>
              <a:t>易碎</a:t>
            </a:r>
            <a:r>
              <a:rPr lang="en-US" altLang="en-US" sz="1000" dirty="0"/>
              <a:t>（</a:t>
            </a:r>
            <a:r>
              <a:rPr lang="zh-CN" altLang="en-US" sz="1000" dirty="0"/>
              <a:t>不过</a:t>
            </a:r>
            <a:r>
              <a:rPr lang="en-US" altLang="en-US" sz="1000" dirty="0"/>
              <a:t>，</a:t>
            </a:r>
            <a:r>
              <a:rPr lang="zh-CN" altLang="en-US" sz="1000" dirty="0"/>
              <a:t>配戴</a:t>
            </a:r>
            <a:r>
              <a:rPr lang="en-US" altLang="en-US" sz="1000" dirty="0" err="1"/>
              <a:t>者确实</a:t>
            </a:r>
            <a:r>
              <a:rPr lang="zh-CN" altLang="en-US" sz="1000" dirty="0"/>
              <a:t>找到了方法来打破</a:t>
            </a:r>
            <a:r>
              <a:rPr lang="en-US" altLang="en-US" sz="1000" dirty="0" err="1"/>
              <a:t>这个假设</a:t>
            </a:r>
            <a:r>
              <a:rPr lang="en-US" altLang="en-US" sz="1000" dirty="0"/>
              <a:t>）——</a:t>
            </a:r>
            <a:r>
              <a:rPr lang="en-US" altLang="en-US" sz="1000" dirty="0" err="1"/>
              <a:t>因此它们的使用寿命实际上可以比角膜</a:t>
            </a:r>
            <a:r>
              <a:rPr lang="zh-CN" altLang="en-US" sz="1000" dirty="0"/>
              <a:t>硬镜</a:t>
            </a:r>
            <a:r>
              <a:rPr lang="en-US" altLang="en-US" sz="1000" dirty="0" err="1"/>
              <a:t>更长</a:t>
            </a:r>
            <a:r>
              <a:rPr lang="en-US" altLang="en-US" sz="1000" dirty="0"/>
              <a:t>。</a:t>
            </a:r>
          </a:p>
          <a:p>
            <a:pPr eaLnBrk="1" hangingPunct="1"/>
            <a:endParaRPr lang="en-US" altLang="en-US" sz="1000" dirty="0"/>
          </a:p>
          <a:p>
            <a:pPr eaLnBrk="1" hangingPunct="1"/>
            <a:r>
              <a:rPr lang="en-US" altLang="en-US" sz="1000" dirty="0" err="1"/>
              <a:t>许多病人，尤其是年长的病人，发现</a:t>
            </a:r>
            <a:r>
              <a:rPr lang="zh-CN" altLang="en-US" sz="1000" dirty="0"/>
              <a:t>为了配戴镜片，要把他们的眼睛睁得足够大是有点挑战性的，</a:t>
            </a:r>
            <a:r>
              <a:rPr lang="en-US" altLang="en-US" sz="1000" dirty="0" err="1"/>
              <a:t>而其他人发现</a:t>
            </a:r>
            <a:r>
              <a:rPr lang="zh-CN" altLang="en-US" sz="1000" dirty="0"/>
              <a:t>在摘取镜片时眼睛固定在正确位置是个</a:t>
            </a:r>
            <a:r>
              <a:rPr lang="en-US" altLang="en-US" sz="1000" dirty="0" err="1"/>
              <a:t>问题，但最终大多数人学会了如何操作</a:t>
            </a:r>
            <a:r>
              <a:rPr lang="zh-CN" altLang="en-US" sz="1000" dirty="0"/>
              <a:t>的技巧。</a:t>
            </a:r>
            <a:endParaRPr lang="en-US" altLang="en-US" sz="1000" dirty="0"/>
          </a:p>
          <a:p>
            <a:pPr eaLnBrk="1" hangingPunct="1"/>
            <a:endParaRPr lang="en-US" altLang="en-US" sz="1000" dirty="0"/>
          </a:p>
          <a:p>
            <a:pPr eaLnBrk="1" hangingPunct="1"/>
            <a:r>
              <a:rPr lang="zh-CN" altLang="en-US" sz="1000" dirty="0"/>
              <a:t>由于接触镜</a:t>
            </a:r>
            <a:r>
              <a:rPr lang="en-US" altLang="en-US" sz="1000" dirty="0" err="1"/>
              <a:t>大部分都是密封系统</a:t>
            </a:r>
            <a:r>
              <a:rPr lang="en-US" altLang="en-US" sz="1000" dirty="0"/>
              <a:t>，</a:t>
            </a:r>
            <a:r>
              <a:rPr lang="zh-CN" altLang="en-US" sz="1000" dirty="0"/>
              <a:t>接触镜</a:t>
            </a:r>
            <a:r>
              <a:rPr lang="en-US" altLang="en-US" sz="1000" dirty="0" err="1"/>
              <a:t>和角膜之间的生理盐水在一天中</a:t>
            </a:r>
            <a:r>
              <a:rPr lang="zh-CN" altLang="en-US" sz="1000" dirty="0"/>
              <a:t>应该时不时地</a:t>
            </a:r>
            <a:r>
              <a:rPr lang="en-US" altLang="en-US" sz="1000" dirty="0" err="1"/>
              <a:t>更换</a:t>
            </a:r>
            <a:r>
              <a:rPr lang="en-US" altLang="en-US" sz="1000" dirty="0"/>
              <a:t>。</a:t>
            </a:r>
          </a:p>
          <a:p>
            <a:pPr eaLnBrk="1" hangingPunct="1"/>
            <a:endParaRPr lang="en-US" altLang="en-US" sz="1000" dirty="0"/>
          </a:p>
          <a:p>
            <a:pPr eaLnBrk="1" hangingPunct="1"/>
            <a:r>
              <a:rPr lang="zh-CN" altLang="en-US" sz="1000" dirty="0">
                <a:sym typeface="+mn-ea"/>
              </a:rPr>
              <a:t>在大部分的初学者中，引起</a:t>
            </a:r>
            <a:r>
              <a:rPr lang="en-US" altLang="en-US" sz="1000" dirty="0" err="1"/>
              <a:t>刺激</a:t>
            </a:r>
            <a:r>
              <a:rPr lang="en-US" altLang="en-US" sz="1000" dirty="0"/>
              <a:t>、</a:t>
            </a:r>
            <a:r>
              <a:rPr lang="zh-CN" altLang="en-US" sz="1000" dirty="0"/>
              <a:t>糜烂</a:t>
            </a:r>
            <a:r>
              <a:rPr lang="en-US" altLang="en-US" sz="1000" dirty="0"/>
              <a:t>和</a:t>
            </a:r>
            <a:r>
              <a:rPr lang="zh-CN" altLang="en-US" sz="1000" dirty="0"/>
              <a:t>镜片配戴失败的一个最主要的原因就是气泡</a:t>
            </a:r>
            <a:r>
              <a:rPr lang="en-US" altLang="en-US" sz="1000" dirty="0"/>
              <a:t>。</a:t>
            </a:r>
          </a:p>
        </p:txBody>
      </p:sp>
    </p:spTree>
    <p:extLst>
      <p:ext uri="{BB962C8B-B14F-4D97-AF65-F5344CB8AC3E}">
        <p14:creationId xmlns:p14="http://schemas.microsoft.com/office/powerpoint/2010/main" val="310078510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Rectangle 2"/>
          <p:cNvSpPr>
            <a:spLocks noGrp="1" noRot="1" noChangeAspect="1" noChangeArrowheads="1" noTextEdit="1"/>
          </p:cNvSpPr>
          <p:nvPr>
            <p:ph type="sldImg"/>
          </p:nvPr>
        </p:nvSpPr>
        <p:spPr/>
      </p:sp>
      <p:sp>
        <p:nvSpPr>
          <p:cNvPr id="816130" name="Rectangle 3"/>
          <p:cNvSpPr>
            <a:spLocks noGrp="1" noChangeArrowheads="1"/>
          </p:cNvSpPr>
          <p:nvPr>
            <p:ph type="body" idx="1"/>
          </p:nvPr>
        </p:nvSpPr>
        <p:spPr>
          <a:noFill/>
        </p:spPr>
        <p:txBody>
          <a:bodyPr/>
          <a:lstStyle/>
          <a:p>
            <a:pPr eaLnBrk="1" hangingPunct="1"/>
            <a:r>
              <a:rPr lang="en-US" altLang="en-US"/>
              <a:t>巩膜镜</a:t>
            </a:r>
          </a:p>
        </p:txBody>
      </p:sp>
    </p:spTree>
    <p:extLst>
      <p:ext uri="{BB962C8B-B14F-4D97-AF65-F5344CB8AC3E}">
        <p14:creationId xmlns:p14="http://schemas.microsoft.com/office/powerpoint/2010/main" val="88895874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183030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p:sp>
      <p:sp>
        <p:nvSpPr>
          <p:cNvPr id="73730" name="Rectangle 3"/>
          <p:cNvSpPr>
            <a:spLocks noGrp="1" noChangeArrowheads="1"/>
          </p:cNvSpPr>
          <p:nvPr>
            <p:ph type="body" idx="1"/>
          </p:nvPr>
        </p:nvSpPr>
        <p:spPr>
          <a:noFill/>
        </p:spPr>
        <p:txBody>
          <a:bodyPr/>
          <a:lstStyle/>
          <a:p>
            <a:pPr eaLnBrk="1" hangingPunct="1"/>
            <a:r>
              <a:rPr lang="zh-CN" altLang="en-US" dirty="0"/>
              <a:t>在许多中心已经用飞秒激光代替了环钻（管状、饼干切割器式的手术刀）的技术。</a:t>
            </a:r>
            <a:endParaRPr lang="en-US" altLang="en-US" dirty="0"/>
          </a:p>
        </p:txBody>
      </p:sp>
    </p:spTree>
    <p:extLst>
      <p:ext uri="{BB962C8B-B14F-4D97-AF65-F5344CB8AC3E}">
        <p14:creationId xmlns:p14="http://schemas.microsoft.com/office/powerpoint/2010/main" val="337746605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Rectangle 2"/>
          <p:cNvSpPr>
            <a:spLocks noGrp="1" noRot="1" noChangeAspect="1" noChangeArrowheads="1" noTextEdit="1"/>
          </p:cNvSpPr>
          <p:nvPr>
            <p:ph type="sldImg"/>
          </p:nvPr>
        </p:nvSpPr>
        <p:spPr/>
      </p:sp>
      <p:sp>
        <p:nvSpPr>
          <p:cNvPr id="819202" name="Rectangle 3"/>
          <p:cNvSpPr>
            <a:spLocks noGrp="1" noChangeArrowheads="1"/>
          </p:cNvSpPr>
          <p:nvPr>
            <p:ph type="body" idx="1"/>
          </p:nvPr>
        </p:nvSpPr>
        <p:spPr>
          <a:noFill/>
        </p:spPr>
        <p:txBody>
          <a:bodyPr/>
          <a:lstStyle/>
          <a:p>
            <a:pPr eaLnBrk="1" hangingPunct="1"/>
            <a:r>
              <a:rPr lang="en-US" altLang="en-US" dirty="0">
                <a:solidFill>
                  <a:srgbClr val="0073AE"/>
                </a:solidFill>
                <a:latin typeface="Times New Roman MT Std"/>
                <a:sym typeface="+mn-ea"/>
              </a:rPr>
              <a:t>PK</a:t>
            </a:r>
            <a:r>
              <a:rPr lang="zh-CN" altLang="en-US" dirty="0">
                <a:solidFill>
                  <a:srgbClr val="0073AE"/>
                </a:solidFill>
                <a:latin typeface="Times New Roman MT Std"/>
                <a:sym typeface="+mn-ea"/>
              </a:rPr>
              <a:t>术后裙带镜的配适</a:t>
            </a:r>
            <a:r>
              <a:rPr lang="en-US" altLang="en-US" dirty="0">
                <a:solidFill>
                  <a:srgbClr val="0073AE"/>
                </a:solidFill>
                <a:latin typeface="Times New Roman MT Std"/>
                <a:sym typeface="+mn-ea"/>
              </a:rPr>
              <a:t>:</a:t>
            </a:r>
            <a:endParaRPr lang="zh-CN" altLang="en-US" dirty="0">
              <a:solidFill>
                <a:srgbClr val="0073AE"/>
              </a:solidFill>
              <a:latin typeface="Times New Roman MT Std"/>
            </a:endParaRPr>
          </a:p>
          <a:p>
            <a:pPr eaLnBrk="1" hangingPunct="1"/>
            <a:r>
              <a:rPr lang="en-US" altLang="en-US" dirty="0" err="1"/>
              <a:t>一体式</a:t>
            </a:r>
            <a:r>
              <a:rPr lang="zh-CN" altLang="en-US" dirty="0"/>
              <a:t>软</a:t>
            </a:r>
            <a:r>
              <a:rPr lang="en-US" altLang="zh-CN" dirty="0"/>
              <a:t>-</a:t>
            </a:r>
            <a:r>
              <a:rPr lang="zh-CN" altLang="en-US" dirty="0"/>
              <a:t>硬结合镜片</a:t>
            </a:r>
            <a:r>
              <a:rPr lang="en-US" altLang="en-US" dirty="0" err="1"/>
              <a:t>设计</a:t>
            </a:r>
            <a:r>
              <a:rPr lang="zh-CN" altLang="en-US" dirty="0"/>
              <a:t>，硅水凝胶的裙边</a:t>
            </a:r>
            <a:r>
              <a:rPr lang="en-US" altLang="en-US" dirty="0" err="1"/>
              <a:t>和高</a:t>
            </a:r>
            <a:r>
              <a:rPr lang="zh-CN" altLang="en-US" dirty="0"/>
              <a:t>透过性硬镜的</a:t>
            </a:r>
            <a:r>
              <a:rPr lang="en-US" altLang="en-US" dirty="0" err="1"/>
              <a:t>中心是一个独特的</a:t>
            </a:r>
            <a:r>
              <a:rPr lang="zh-CN" altLang="en-US" dirty="0"/>
              <a:t>接触镜</a:t>
            </a:r>
            <a:r>
              <a:rPr lang="en-US" altLang="en-US" dirty="0"/>
              <a:t>（</a:t>
            </a:r>
            <a:r>
              <a:rPr lang="en-US" altLang="en-US" dirty="0" err="1"/>
              <a:t>下一个幻灯片</a:t>
            </a:r>
            <a:r>
              <a:rPr lang="en-US" altLang="en-US" dirty="0"/>
              <a:t>）。 </a:t>
            </a:r>
          </a:p>
          <a:p>
            <a:pPr eaLnBrk="1" hangingPunct="1"/>
            <a:r>
              <a:rPr lang="zh-CN" altLang="en-US" dirty="0"/>
              <a:t>可能</a:t>
            </a:r>
            <a:r>
              <a:rPr lang="en-US" altLang="en-US" dirty="0" err="1"/>
              <a:t>地，它是用于PK</a:t>
            </a:r>
            <a:r>
              <a:rPr lang="zh-CN" altLang="en-US" dirty="0"/>
              <a:t>术</a:t>
            </a:r>
            <a:r>
              <a:rPr lang="en-US" altLang="en-US" dirty="0" err="1"/>
              <a:t>后角膜极好的镜片设计，因为</a:t>
            </a:r>
            <a:r>
              <a:rPr lang="zh-CN" altLang="en-US" dirty="0"/>
              <a:t>裙带提供</a:t>
            </a:r>
            <a:r>
              <a:rPr lang="en-US" altLang="en-US" dirty="0" err="1"/>
              <a:t>良好的镜片中</a:t>
            </a:r>
            <a:r>
              <a:rPr lang="zh-CN" altLang="en-US" dirty="0"/>
              <a:t>心定位</a:t>
            </a:r>
            <a:r>
              <a:rPr lang="en-US" altLang="en-US" dirty="0"/>
              <a:t>，</a:t>
            </a:r>
            <a:r>
              <a:rPr lang="zh-CN" altLang="en-US" dirty="0"/>
              <a:t>而硬镜</a:t>
            </a:r>
            <a:r>
              <a:rPr lang="en-US" altLang="en-US" dirty="0" err="1"/>
              <a:t>的“光学”提供最佳的</a:t>
            </a:r>
            <a:r>
              <a:rPr lang="zh-CN" altLang="en-US" dirty="0"/>
              <a:t>视力</a:t>
            </a:r>
            <a:r>
              <a:rPr lang="en-US" altLang="en-US" dirty="0"/>
              <a:t>。</a:t>
            </a:r>
          </a:p>
          <a:p>
            <a:pPr eaLnBrk="1" hangingPunct="1"/>
            <a:r>
              <a:rPr lang="en-US" altLang="en-US" dirty="0" err="1">
                <a:sym typeface="+mn-ea"/>
              </a:rPr>
              <a:t>这种镜片缺乏移动</a:t>
            </a:r>
            <a:r>
              <a:rPr lang="zh-CN" altLang="en-US" dirty="0">
                <a:sym typeface="+mn-ea"/>
              </a:rPr>
              <a:t>，</a:t>
            </a:r>
            <a:r>
              <a:rPr lang="en-US" altLang="en-US" dirty="0" err="1">
                <a:sym typeface="+mn-ea"/>
              </a:rPr>
              <a:t>可能给</a:t>
            </a:r>
            <a:r>
              <a:rPr lang="zh-CN" altLang="en-US" dirty="0">
                <a:sym typeface="+mn-ea"/>
              </a:rPr>
              <a:t>配戴</a:t>
            </a:r>
            <a:r>
              <a:rPr lang="en-US" altLang="en-US" dirty="0" err="1">
                <a:sym typeface="+mn-ea"/>
              </a:rPr>
              <a:t>者带来问题</a:t>
            </a:r>
            <a:r>
              <a:rPr lang="zh-CN" altLang="en-US" dirty="0">
                <a:sym typeface="+mn-ea"/>
              </a:rPr>
              <a:t>，</a:t>
            </a:r>
            <a:r>
              <a:rPr lang="en-US" altLang="en-US" dirty="0" err="1"/>
              <a:t>由于</a:t>
            </a:r>
            <a:r>
              <a:rPr lang="zh-CN" altLang="en-US" dirty="0"/>
              <a:t>限制了</a:t>
            </a:r>
            <a:r>
              <a:rPr lang="en-US" altLang="en-US" dirty="0" err="1"/>
              <a:t>镜片后面的眼</a:t>
            </a:r>
            <a:r>
              <a:rPr lang="zh-CN" altLang="en-US" dirty="0"/>
              <a:t>碎片残骸</a:t>
            </a:r>
            <a:r>
              <a:rPr lang="en-US" altLang="en-US" dirty="0"/>
              <a:t>和/</a:t>
            </a:r>
            <a:r>
              <a:rPr lang="en-US" altLang="en-US" dirty="0" err="1"/>
              <a:t>或泪</a:t>
            </a:r>
            <a:r>
              <a:rPr lang="zh-CN" altLang="en-US" dirty="0"/>
              <a:t>液污垢</a:t>
            </a:r>
            <a:r>
              <a:rPr lang="en-US" altLang="en-US" dirty="0" err="1"/>
              <a:t>物的</a:t>
            </a:r>
            <a:r>
              <a:rPr lang="zh-CN" altLang="en-US" dirty="0"/>
              <a:t>排除</a:t>
            </a:r>
            <a:r>
              <a:rPr lang="en-US" altLang="en-US" dirty="0"/>
              <a:t>。.</a:t>
            </a:r>
            <a:endParaRPr lang="en-AU" altLang="en-US" dirty="0"/>
          </a:p>
          <a:p>
            <a:pPr eaLnBrk="1" hangingPunct="1"/>
            <a:endParaRPr lang="en-US" altLang="en-US" dirty="0"/>
          </a:p>
        </p:txBody>
      </p:sp>
    </p:spTree>
    <p:extLst>
      <p:ext uri="{BB962C8B-B14F-4D97-AF65-F5344CB8AC3E}">
        <p14:creationId xmlns:p14="http://schemas.microsoft.com/office/powerpoint/2010/main" val="150737694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Rectangle 2"/>
          <p:cNvSpPr>
            <a:spLocks noGrp="1" noRot="1" noChangeAspect="1" noChangeArrowheads="1" noTextEdit="1"/>
          </p:cNvSpPr>
          <p:nvPr>
            <p:ph type="sldImg"/>
          </p:nvPr>
        </p:nvSpPr>
        <p:spPr/>
      </p:sp>
      <p:sp>
        <p:nvSpPr>
          <p:cNvPr id="822274" name="Rectangle 3"/>
          <p:cNvSpPr>
            <a:spLocks noGrp="1" noChangeArrowheads="1"/>
          </p:cNvSpPr>
          <p:nvPr>
            <p:ph type="body" idx="1"/>
          </p:nvPr>
        </p:nvSpPr>
        <p:spPr>
          <a:noFill/>
        </p:spPr>
        <p:txBody>
          <a:bodyPr/>
          <a:lstStyle/>
          <a:p>
            <a:pPr eaLnBrk="1" hangingPunct="1"/>
            <a:r>
              <a:rPr lang="en-US" altLang="en-US" dirty="0" err="1">
                <a:solidFill>
                  <a:srgbClr val="0073AE"/>
                </a:solidFill>
                <a:latin typeface="Times New Roman MT Std"/>
                <a:sym typeface="+mn-ea"/>
              </a:rPr>
              <a:t>PK患者</a:t>
            </a:r>
            <a:r>
              <a:rPr lang="zh-CN" altLang="en-US" dirty="0">
                <a:solidFill>
                  <a:srgbClr val="0073AE"/>
                </a:solidFill>
                <a:latin typeface="Times New Roman MT Std"/>
                <a:sym typeface="+mn-ea"/>
              </a:rPr>
              <a:t>的</a:t>
            </a:r>
            <a:r>
              <a:rPr lang="en-US" altLang="en-US" dirty="0" err="1">
                <a:solidFill>
                  <a:srgbClr val="0073AE"/>
                </a:solidFill>
                <a:latin typeface="Times New Roman MT Std"/>
                <a:sym typeface="+mn-ea"/>
              </a:rPr>
              <a:t>教育</a:t>
            </a:r>
            <a:endParaRPr lang="en-US" altLang="en-US" b="1" dirty="0"/>
          </a:p>
          <a:p>
            <a:pPr eaLnBrk="1" hangingPunct="1"/>
            <a:r>
              <a:rPr lang="en-US" altLang="en-US" dirty="0"/>
              <a:t>PK</a:t>
            </a:r>
            <a:r>
              <a:rPr lang="zh-CN" altLang="en-US" dirty="0"/>
              <a:t>术</a:t>
            </a:r>
            <a:r>
              <a:rPr lang="en-US" altLang="en-US" dirty="0" err="1"/>
              <a:t>后的</a:t>
            </a:r>
            <a:r>
              <a:rPr lang="zh-CN" altLang="en-US" dirty="0"/>
              <a:t>接触镜配适</a:t>
            </a:r>
            <a:r>
              <a:rPr lang="en-US" altLang="en-US" dirty="0" err="1"/>
              <a:t>对从业者来说是一个相当大的挑战</a:t>
            </a:r>
            <a:r>
              <a:rPr lang="en-US" altLang="en-US" dirty="0"/>
              <a:t>。 </a:t>
            </a:r>
          </a:p>
          <a:p>
            <a:pPr eaLnBrk="1" hangingPunct="1"/>
            <a:r>
              <a:rPr lang="en-US" altLang="en-US" dirty="0"/>
              <a:t>在</a:t>
            </a:r>
            <a:r>
              <a:rPr lang="zh-CN" altLang="en-US" dirty="0"/>
              <a:t>配适</a:t>
            </a:r>
            <a:r>
              <a:rPr lang="en-US" altLang="en-US" dirty="0" err="1"/>
              <a:t>前评估患者的动机和态度</a:t>
            </a:r>
            <a:r>
              <a:rPr lang="zh-CN" altLang="en-US" dirty="0"/>
              <a:t>是必须的</a:t>
            </a:r>
            <a:r>
              <a:rPr lang="en-US" altLang="en-US" dirty="0"/>
              <a:t>，</a:t>
            </a:r>
            <a:r>
              <a:rPr lang="zh-CN" altLang="en-US" dirty="0"/>
              <a:t>在</a:t>
            </a:r>
            <a:r>
              <a:rPr lang="en-US" altLang="en-US" dirty="0" err="1"/>
              <a:t>可接受的镜片</a:t>
            </a:r>
            <a:r>
              <a:rPr lang="zh-CN" altLang="en-US" dirty="0"/>
              <a:t>配适</a:t>
            </a:r>
            <a:r>
              <a:rPr lang="en-US" altLang="en-US" dirty="0" err="1"/>
              <a:t>过程</a:t>
            </a:r>
            <a:r>
              <a:rPr lang="zh-CN" altLang="en-US" dirty="0"/>
              <a:t>中的</a:t>
            </a:r>
            <a:r>
              <a:rPr lang="en-US" altLang="en-US" dirty="0" err="1"/>
              <a:t>所有阶段提供支持</a:t>
            </a:r>
            <a:r>
              <a:rPr lang="en-US" altLang="en-US" dirty="0"/>
              <a:t>。</a:t>
            </a:r>
          </a:p>
          <a:p>
            <a:pPr eaLnBrk="1" hangingPunct="1"/>
            <a:r>
              <a:rPr lang="en-US" altLang="en-US" dirty="0" err="1"/>
              <a:t>在患者教育过程中的一个关键因素是使他们充分意识到</a:t>
            </a:r>
            <a:r>
              <a:rPr lang="zh-CN" altLang="en-US" dirty="0"/>
              <a:t>与</a:t>
            </a:r>
            <a:r>
              <a:rPr lang="en-US" altLang="en-US" dirty="0"/>
              <a:t>PK</a:t>
            </a:r>
            <a:r>
              <a:rPr lang="zh-CN" altLang="en-US" dirty="0"/>
              <a:t>术</a:t>
            </a:r>
            <a:r>
              <a:rPr lang="en-US" altLang="en-US" dirty="0"/>
              <a:t>后</a:t>
            </a:r>
            <a:r>
              <a:rPr lang="zh-CN" altLang="en-US" dirty="0"/>
              <a:t>接触镜配适</a:t>
            </a:r>
            <a:r>
              <a:rPr lang="en-US" altLang="en-US" dirty="0" err="1"/>
              <a:t>相关的可能</a:t>
            </a:r>
            <a:r>
              <a:rPr lang="zh-CN" altLang="en-US" dirty="0"/>
              <a:t>的</a:t>
            </a:r>
            <a:r>
              <a:rPr lang="en-US" altLang="en-US" dirty="0" err="1"/>
              <a:t>并发症，例如</a:t>
            </a:r>
            <a:r>
              <a:rPr lang="en-US" altLang="en-US" dirty="0"/>
              <a:t>：</a:t>
            </a:r>
          </a:p>
          <a:p>
            <a:pPr marL="171450" indent="-171450" eaLnBrk="1" hangingPunct="1">
              <a:buFont typeface="Arial" panose="020B0604020202020204" pitchFamily="34" charset="0"/>
              <a:buChar char="•"/>
            </a:pPr>
            <a:r>
              <a:rPr lang="zh-CN" altLang="en-US" dirty="0"/>
              <a:t>植片</a:t>
            </a:r>
            <a:r>
              <a:rPr lang="en-US" altLang="en-US" dirty="0" err="1"/>
              <a:t>排斥反应</a:t>
            </a:r>
            <a:endParaRPr lang="en-US" altLang="en-US" dirty="0"/>
          </a:p>
          <a:p>
            <a:pPr marL="171450" indent="-171450" eaLnBrk="1" hangingPunct="1">
              <a:buFont typeface="Arial" panose="020B0604020202020204" pitchFamily="34" charset="0"/>
              <a:buChar char="•"/>
            </a:pPr>
            <a:r>
              <a:rPr lang="en-US" altLang="en-US" dirty="0" err="1"/>
              <a:t>视力</a:t>
            </a:r>
            <a:r>
              <a:rPr lang="zh-CN" altLang="en-US" dirty="0"/>
              <a:t>波动</a:t>
            </a:r>
            <a:r>
              <a:rPr lang="en-US" altLang="en-US" dirty="0" err="1"/>
              <a:t>或视力差</a:t>
            </a:r>
            <a:endParaRPr lang="en-US" altLang="en-US" dirty="0"/>
          </a:p>
          <a:p>
            <a:pPr marL="171450" indent="-171450" eaLnBrk="1" hangingPunct="1">
              <a:buFont typeface="Arial" panose="020B0604020202020204" pitchFamily="34" charset="0"/>
              <a:buChar char="•"/>
            </a:pPr>
            <a:r>
              <a:rPr lang="zh-CN" altLang="en-US" dirty="0"/>
              <a:t>镜片</a:t>
            </a:r>
            <a:r>
              <a:rPr lang="en-US" altLang="en-US" dirty="0" err="1"/>
              <a:t>适应</a:t>
            </a:r>
            <a:endParaRPr lang="en-US" altLang="en-US" dirty="0"/>
          </a:p>
          <a:p>
            <a:pPr marL="171450" indent="-171450" eaLnBrk="1" hangingPunct="1">
              <a:buFont typeface="Arial" panose="020B0604020202020204" pitchFamily="34" charset="0"/>
              <a:buChar char="•"/>
            </a:pPr>
            <a:r>
              <a:rPr lang="en-US" altLang="en-US" dirty="0"/>
              <a:t>对</a:t>
            </a:r>
            <a:r>
              <a:rPr lang="zh-CN" altLang="en-US" dirty="0"/>
              <a:t>镜片配戴</a:t>
            </a:r>
            <a:r>
              <a:rPr lang="en-US" altLang="en-US" dirty="0" err="1"/>
              <a:t>的耐受性丧失</a:t>
            </a:r>
            <a:endParaRPr lang="en-US" altLang="en-US" dirty="0"/>
          </a:p>
          <a:p>
            <a:pPr marL="171450" indent="-171450" eaLnBrk="1" hangingPunct="1">
              <a:buFont typeface="Arial" panose="020B0604020202020204" pitchFamily="34" charset="0"/>
              <a:buChar char="•"/>
            </a:pPr>
            <a:r>
              <a:rPr lang="en-US" altLang="en-US" dirty="0" err="1"/>
              <a:t>眼感染</a:t>
            </a:r>
            <a:endParaRPr lang="en-AU" altLang="en-US" dirty="0"/>
          </a:p>
          <a:p>
            <a:pPr marL="171450" indent="-171450" eaLnBrk="1" hangingPunct="1">
              <a:buFont typeface="Arial" panose="020B0604020202020204" pitchFamily="34" charset="0"/>
              <a:buChar char="•"/>
            </a:pPr>
            <a:endParaRPr lang="en-US" altLang="en-US" dirty="0"/>
          </a:p>
        </p:txBody>
      </p:sp>
    </p:spTree>
    <p:extLst>
      <p:ext uri="{BB962C8B-B14F-4D97-AF65-F5344CB8AC3E}">
        <p14:creationId xmlns:p14="http://schemas.microsoft.com/office/powerpoint/2010/main" val="6538407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1" name="Rectangle 2"/>
          <p:cNvSpPr>
            <a:spLocks noGrp="1" noRot="1" noChangeAspect="1" noChangeArrowheads="1" noTextEdit="1"/>
          </p:cNvSpPr>
          <p:nvPr>
            <p:ph type="sldImg"/>
          </p:nvPr>
        </p:nvSpPr>
        <p:spPr/>
      </p:sp>
      <p:sp>
        <p:nvSpPr>
          <p:cNvPr id="824322" name="Rectangle 3"/>
          <p:cNvSpPr>
            <a:spLocks noGrp="1" noChangeArrowheads="1"/>
          </p:cNvSpPr>
          <p:nvPr>
            <p:ph type="body" idx="1"/>
          </p:nvPr>
        </p:nvSpPr>
        <p:spPr>
          <a:noFill/>
        </p:spPr>
        <p:txBody>
          <a:bodyPr/>
          <a:lstStyle/>
          <a:p>
            <a:pPr eaLnBrk="1" hangingPunct="1"/>
            <a:r>
              <a:rPr lang="en-US" altLang="zh-CN" b="1" dirty="0" err="1"/>
              <a:t>PK</a:t>
            </a:r>
            <a:r>
              <a:rPr lang="en-US" altLang="en-US" b="1" dirty="0" err="1"/>
              <a:t>术后</a:t>
            </a:r>
            <a:r>
              <a:rPr lang="zh-CN" altLang="en-US" b="1" dirty="0"/>
              <a:t>接触镜和</a:t>
            </a:r>
            <a:r>
              <a:rPr lang="en-US" altLang="en-US" b="1" dirty="0" err="1"/>
              <a:t>病人的护理</a:t>
            </a:r>
            <a:endParaRPr lang="en-US" altLang="en-US" b="1" dirty="0"/>
          </a:p>
          <a:p>
            <a:pPr eaLnBrk="1" hangingPunct="1"/>
            <a:r>
              <a:rPr lang="zh-CN" altLang="en-US" dirty="0"/>
              <a:t>接触镜配适</a:t>
            </a:r>
            <a:r>
              <a:rPr lang="en-US" altLang="en-US" dirty="0" err="1"/>
              <a:t>于任何手术改变的眼睛</a:t>
            </a:r>
            <a:r>
              <a:rPr lang="en-US" altLang="en-US" dirty="0"/>
              <a:t>，</a:t>
            </a:r>
            <a:r>
              <a:rPr lang="zh-CN" altLang="en-US" dirty="0"/>
              <a:t>都</a:t>
            </a:r>
            <a:r>
              <a:rPr lang="en-US" altLang="en-US" dirty="0" err="1"/>
              <a:t>需要仔细随访</a:t>
            </a:r>
            <a:r>
              <a:rPr lang="en-US" altLang="en-US" dirty="0"/>
              <a:t>。</a:t>
            </a:r>
          </a:p>
          <a:p>
            <a:pPr eaLnBrk="1" hangingPunct="1"/>
            <a:r>
              <a:rPr lang="en-US" altLang="en-US" dirty="0" err="1"/>
              <a:t>因为不</a:t>
            </a:r>
            <a:r>
              <a:rPr lang="zh-CN" altLang="en-US" dirty="0"/>
              <a:t>是最佳配适，会发生并发症</a:t>
            </a:r>
            <a:r>
              <a:rPr lang="en-US" altLang="en-US" dirty="0"/>
              <a:t>。</a:t>
            </a:r>
          </a:p>
          <a:p>
            <a:pPr eaLnBrk="1" hangingPunct="1"/>
            <a:r>
              <a:rPr lang="en-US" altLang="en-US" dirty="0" err="1"/>
              <a:t>一个可接受的</a:t>
            </a:r>
            <a:r>
              <a:rPr lang="zh-CN" altLang="en-US" dirty="0"/>
              <a:t>配适并不能补偿</a:t>
            </a:r>
            <a:r>
              <a:rPr lang="en-US" altLang="en-US" dirty="0" err="1"/>
              <a:t>角膜或结膜</a:t>
            </a:r>
            <a:r>
              <a:rPr lang="zh-CN" altLang="en-US" dirty="0"/>
              <a:t>更加</a:t>
            </a:r>
            <a:r>
              <a:rPr lang="en-US" altLang="en-US" dirty="0" err="1"/>
              <a:t>完整</a:t>
            </a:r>
            <a:r>
              <a:rPr lang="en-US" altLang="en-US" dirty="0"/>
              <a:t>。</a:t>
            </a:r>
          </a:p>
          <a:p>
            <a:pPr eaLnBrk="1" hangingPunct="1"/>
            <a:endParaRPr lang="en-US" altLang="en-US" dirty="0"/>
          </a:p>
        </p:txBody>
      </p:sp>
    </p:spTree>
    <p:extLst>
      <p:ext uri="{BB962C8B-B14F-4D97-AF65-F5344CB8AC3E}">
        <p14:creationId xmlns:p14="http://schemas.microsoft.com/office/powerpoint/2010/main" val="9150559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2"/>
          <p:cNvSpPr>
            <a:spLocks noGrp="1" noRot="1" noChangeAspect="1" noChangeArrowheads="1" noTextEdit="1"/>
          </p:cNvSpPr>
          <p:nvPr>
            <p:ph type="sldImg"/>
          </p:nvPr>
        </p:nvSpPr>
        <p:spPr/>
      </p:sp>
      <p:sp>
        <p:nvSpPr>
          <p:cNvPr id="826370"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82017997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7" name="Rectangle 2"/>
          <p:cNvSpPr>
            <a:spLocks noGrp="1" noRot="1" noChangeAspect="1" noChangeArrowheads="1" noTextEdit="1"/>
          </p:cNvSpPr>
          <p:nvPr>
            <p:ph type="sldImg"/>
          </p:nvPr>
        </p:nvSpPr>
        <p:spPr/>
      </p:sp>
      <p:sp>
        <p:nvSpPr>
          <p:cNvPr id="828418" name="Rectangle 3"/>
          <p:cNvSpPr>
            <a:spLocks noGrp="1" noChangeArrowheads="1"/>
          </p:cNvSpPr>
          <p:nvPr>
            <p:ph type="body" idx="1"/>
          </p:nvPr>
        </p:nvSpPr>
        <p:spPr>
          <a:noFill/>
        </p:spPr>
        <p:txBody>
          <a:bodyPr/>
          <a:lstStyle/>
          <a:p>
            <a:pPr eaLnBrk="1" hangingPunct="1"/>
            <a:r>
              <a:rPr lang="en-US" altLang="en-US" dirty="0" err="1"/>
              <a:t>尽管眼镜在某些情况下是一种可行的视觉矫正形式，但</a:t>
            </a:r>
            <a:r>
              <a:rPr lang="en-US" altLang="en-US" dirty="0" err="1">
                <a:sym typeface="+mn-ea"/>
              </a:rPr>
              <a:t>这种矫正形式</a:t>
            </a:r>
            <a:r>
              <a:rPr lang="zh-CN" altLang="en-US" dirty="0">
                <a:sym typeface="+mn-ea"/>
              </a:rPr>
              <a:t>也有</a:t>
            </a:r>
            <a:r>
              <a:rPr lang="en-US" altLang="en-US" dirty="0" err="1"/>
              <a:t>局限</a:t>
            </a:r>
            <a:r>
              <a:rPr lang="zh-CN" altLang="en-US" dirty="0"/>
              <a:t>性</a:t>
            </a:r>
            <a:r>
              <a:rPr lang="en-US" altLang="en-US" dirty="0"/>
              <a:t>。</a:t>
            </a:r>
          </a:p>
        </p:txBody>
      </p:sp>
    </p:spTree>
    <p:extLst>
      <p:ext uri="{BB962C8B-B14F-4D97-AF65-F5344CB8AC3E}">
        <p14:creationId xmlns:p14="http://schemas.microsoft.com/office/powerpoint/2010/main" val="412967625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2"/>
          <p:cNvSpPr>
            <a:spLocks noGrp="1" noRot="1" noChangeAspect="1" noChangeArrowheads="1" noTextEdit="1"/>
          </p:cNvSpPr>
          <p:nvPr>
            <p:ph type="sldImg"/>
          </p:nvPr>
        </p:nvSpPr>
        <p:spPr/>
      </p:sp>
      <p:sp>
        <p:nvSpPr>
          <p:cNvPr id="830466" name="Rectangle 3"/>
          <p:cNvSpPr>
            <a:spLocks noGrp="1" noChangeArrowheads="1"/>
          </p:cNvSpPr>
          <p:nvPr>
            <p:ph type="body" idx="1"/>
          </p:nvPr>
        </p:nvSpPr>
        <p:spPr>
          <a:noFill/>
        </p:spPr>
        <p:txBody>
          <a:bodyPr/>
          <a:lstStyle/>
          <a:p>
            <a:pPr eaLnBrk="1" hangingPunct="1"/>
            <a:r>
              <a:rPr lang="en-US" altLang="en-US" dirty="0" err="1"/>
              <a:t>除非切口愈合</a:t>
            </a:r>
            <a:r>
              <a:rPr lang="en-US" altLang="en-US" dirty="0"/>
              <a:t>，</a:t>
            </a:r>
            <a:r>
              <a:rPr lang="zh-CN" altLang="en-US" dirty="0"/>
              <a:t>并</a:t>
            </a:r>
            <a:r>
              <a:rPr lang="en-US" altLang="en-US" dirty="0" err="1"/>
              <a:t>咨询</a:t>
            </a:r>
            <a:r>
              <a:rPr lang="zh-CN" altLang="en-US" dirty="0"/>
              <a:t>手术</a:t>
            </a:r>
            <a:r>
              <a:rPr lang="en-US" altLang="en-US" dirty="0" err="1"/>
              <a:t>医生</a:t>
            </a:r>
            <a:r>
              <a:rPr lang="zh-CN" altLang="en-US" dirty="0"/>
              <a:t>得到他们的</a:t>
            </a:r>
            <a:r>
              <a:rPr lang="en-US" altLang="en-US" dirty="0" err="1"/>
              <a:t>同意继续进行，否则不应进行</a:t>
            </a:r>
            <a:r>
              <a:rPr lang="zh-CN" altLang="en-US" dirty="0"/>
              <a:t>接触镜配适</a:t>
            </a:r>
            <a:r>
              <a:rPr lang="en-US" altLang="en-US" dirty="0"/>
              <a:t>。</a:t>
            </a:r>
          </a:p>
          <a:p>
            <a:pPr eaLnBrk="1" hangingPunct="1"/>
            <a:r>
              <a:rPr lang="en-US" altLang="en-US" dirty="0" err="1"/>
              <a:t>在愈合阶段</a:t>
            </a:r>
            <a:r>
              <a:rPr lang="en-US" altLang="en-US" dirty="0"/>
              <a:t>，</a:t>
            </a:r>
            <a:r>
              <a:rPr lang="zh-CN" altLang="en-US" dirty="0"/>
              <a:t>在切口上凸起的区域</a:t>
            </a:r>
            <a:r>
              <a:rPr lang="en-US" altLang="en-US" dirty="0" err="1"/>
              <a:t>可能是明显的</a:t>
            </a:r>
            <a:r>
              <a:rPr lang="en-US" altLang="en-US" dirty="0"/>
              <a:t>。</a:t>
            </a:r>
          </a:p>
          <a:p>
            <a:pPr eaLnBrk="1" hangingPunct="1"/>
            <a:r>
              <a:rPr lang="en-US" altLang="en-US" dirty="0" err="1"/>
              <a:t>荧光素</a:t>
            </a:r>
            <a:r>
              <a:rPr lang="zh-CN" altLang="en-US" dirty="0"/>
              <a:t>渗透到</a:t>
            </a:r>
            <a:r>
              <a:rPr lang="en-US" altLang="en-US" dirty="0" err="1"/>
              <a:t>切口</a:t>
            </a:r>
            <a:r>
              <a:rPr lang="zh-CN" altLang="en-US" dirty="0"/>
              <a:t>里</a:t>
            </a:r>
            <a:r>
              <a:rPr lang="en-US" altLang="en-US" dirty="0" err="1"/>
              <a:t>表明上皮细胞不完整，伤口</a:t>
            </a:r>
            <a:r>
              <a:rPr lang="zh-CN" altLang="en-US" dirty="0"/>
              <a:t>要么</a:t>
            </a:r>
            <a:r>
              <a:rPr lang="en-US" altLang="en-US" dirty="0" err="1"/>
              <a:t>愈合不完全或仍在进行中</a:t>
            </a:r>
            <a:r>
              <a:rPr lang="en-US" altLang="en-US" dirty="0"/>
              <a:t>。</a:t>
            </a:r>
          </a:p>
          <a:p>
            <a:pPr eaLnBrk="1" hangingPunct="1"/>
            <a:r>
              <a:rPr lang="en-US" altLang="en-US" dirty="0" err="1"/>
              <a:t>在这种情况下</a:t>
            </a:r>
            <a:r>
              <a:rPr lang="en-US" altLang="en-US" dirty="0"/>
              <a:t>，</a:t>
            </a:r>
            <a:r>
              <a:rPr lang="zh-CN" altLang="en-US" dirty="0"/>
              <a:t>接触镜配适</a:t>
            </a:r>
            <a:r>
              <a:rPr lang="en-US" altLang="en-US" dirty="0"/>
              <a:t>是</a:t>
            </a:r>
            <a:r>
              <a:rPr lang="zh-CN" altLang="en-US" dirty="0"/>
              <a:t>禁忌</a:t>
            </a:r>
            <a:r>
              <a:rPr lang="en-US" altLang="en-US" dirty="0"/>
              <a:t>的。</a:t>
            </a:r>
          </a:p>
        </p:txBody>
      </p:sp>
    </p:spTree>
    <p:extLst>
      <p:ext uri="{BB962C8B-B14F-4D97-AF65-F5344CB8AC3E}">
        <p14:creationId xmlns:p14="http://schemas.microsoft.com/office/powerpoint/2010/main" val="17883083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3" name="Rectangle 2"/>
          <p:cNvSpPr>
            <a:spLocks noGrp="1" noRot="1" noChangeAspect="1" noChangeArrowheads="1" noTextEdit="1"/>
          </p:cNvSpPr>
          <p:nvPr>
            <p:ph type="sldImg"/>
          </p:nvPr>
        </p:nvSpPr>
        <p:spPr/>
      </p:sp>
      <p:sp>
        <p:nvSpPr>
          <p:cNvPr id="83251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71403821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2"/>
          <p:cNvSpPr>
            <a:spLocks noGrp="1" noRot="1" noChangeAspect="1" noChangeArrowheads="1" noTextEdit="1"/>
          </p:cNvSpPr>
          <p:nvPr>
            <p:ph type="sldImg"/>
          </p:nvPr>
        </p:nvSpPr>
        <p:spPr/>
      </p:sp>
      <p:sp>
        <p:nvSpPr>
          <p:cNvPr id="834562" name="Rectangle 3"/>
          <p:cNvSpPr>
            <a:spLocks noGrp="1" noChangeArrowheads="1"/>
          </p:cNvSpPr>
          <p:nvPr>
            <p:ph type="body" idx="1"/>
          </p:nvPr>
        </p:nvSpPr>
        <p:spPr>
          <a:noFill/>
        </p:spPr>
        <p:txBody>
          <a:bodyPr/>
          <a:lstStyle/>
          <a:p>
            <a:pPr eaLnBrk="1" hangingPunct="1"/>
            <a:r>
              <a:rPr lang="zh-CN" altLang="en-US" b="1" dirty="0"/>
              <a:t>此案例中：</a:t>
            </a:r>
            <a:endParaRPr lang="en-US" altLang="en-US" b="1" dirty="0"/>
          </a:p>
          <a:p>
            <a:pPr eaLnBrk="1" hangingPunct="1"/>
            <a:r>
              <a:rPr lang="en-US" altLang="en-US" dirty="0"/>
              <a:t>在角膜中央3 mm</a:t>
            </a:r>
            <a:r>
              <a:rPr lang="zh-CN" altLang="en-US" dirty="0"/>
              <a:t>内</a:t>
            </a:r>
            <a:r>
              <a:rPr lang="en-US" altLang="en-US" dirty="0"/>
              <a:t>，</a:t>
            </a:r>
            <a:r>
              <a:rPr lang="en-US" altLang="en-US" dirty="0" err="1"/>
              <a:t>角膜散光的估计值</a:t>
            </a:r>
            <a:r>
              <a:rPr lang="zh-CN" altLang="en-US" dirty="0"/>
              <a:t>大于等于</a:t>
            </a:r>
            <a:r>
              <a:rPr lang="en-US" altLang="en-US" dirty="0"/>
              <a:t>10D。.  </a:t>
            </a:r>
          </a:p>
          <a:p>
            <a:pPr eaLnBrk="1" hangingPunct="1"/>
            <a:r>
              <a:rPr lang="zh-CN" altLang="en-US" dirty="0"/>
              <a:t>连续</a:t>
            </a:r>
            <a:r>
              <a:rPr lang="en-US" altLang="en-US" dirty="0" err="1"/>
              <a:t>缝合仍在</a:t>
            </a:r>
            <a:r>
              <a:rPr lang="en-US" altLang="en-US" dirty="0"/>
              <a:t>，</a:t>
            </a:r>
            <a:r>
              <a:rPr lang="zh-CN" altLang="en-US" dirty="0"/>
              <a:t>这样拆线后</a:t>
            </a:r>
            <a:r>
              <a:rPr lang="en-US" altLang="en-US" dirty="0" err="1"/>
              <a:t>散光可能会减少</a:t>
            </a:r>
            <a:r>
              <a:rPr lang="en-US" altLang="en-US" dirty="0"/>
              <a:t>。</a:t>
            </a:r>
          </a:p>
          <a:p>
            <a:pPr eaLnBrk="1" hangingPunct="1"/>
            <a:r>
              <a:rPr lang="en-US" altLang="en-US" dirty="0" err="1"/>
              <a:t>同时</a:t>
            </a:r>
            <a:r>
              <a:rPr lang="en-US" altLang="en-US" dirty="0"/>
              <a:t>，</a:t>
            </a:r>
            <a:r>
              <a:rPr lang="zh-CN" altLang="en-US" dirty="0"/>
              <a:t>框架</a:t>
            </a:r>
            <a:r>
              <a:rPr lang="en-US" altLang="en-US" dirty="0" err="1"/>
              <a:t>眼镜是不可能的。为了获得最好的结果</a:t>
            </a:r>
            <a:r>
              <a:rPr lang="en-US" altLang="en-US" dirty="0"/>
              <a:t>，</a:t>
            </a:r>
            <a:r>
              <a:rPr lang="zh-CN" altLang="en-US" dirty="0"/>
              <a:t>选择</a:t>
            </a:r>
            <a:r>
              <a:rPr lang="en-US" altLang="zh-CN" dirty="0"/>
              <a:t>GP</a:t>
            </a:r>
            <a:r>
              <a:rPr lang="zh-CN" altLang="en-US" dirty="0"/>
              <a:t>接触镜</a:t>
            </a:r>
            <a:r>
              <a:rPr lang="en-US" altLang="en-US" dirty="0"/>
              <a:t>。</a:t>
            </a:r>
          </a:p>
          <a:p>
            <a:pPr eaLnBrk="1" hangingPunct="1"/>
            <a:r>
              <a:rPr lang="en-US" altLang="en-US" dirty="0"/>
              <a:t>这</a:t>
            </a:r>
            <a:r>
              <a:rPr lang="zh-CN" altLang="en-US" dirty="0"/>
              <a:t>个案例令人难过</a:t>
            </a:r>
            <a:r>
              <a:rPr lang="en-US" altLang="en-US" dirty="0" err="1"/>
              <a:t>的提醒，LASIK可能会</a:t>
            </a:r>
            <a:r>
              <a:rPr lang="zh-CN" altLang="en-US" dirty="0"/>
              <a:t>出错</a:t>
            </a:r>
            <a:r>
              <a:rPr lang="en-US" altLang="en-US" dirty="0"/>
              <a:t>。</a:t>
            </a:r>
          </a:p>
        </p:txBody>
      </p:sp>
    </p:spTree>
    <p:extLst>
      <p:ext uri="{BB962C8B-B14F-4D97-AF65-F5344CB8AC3E}">
        <p14:creationId xmlns:p14="http://schemas.microsoft.com/office/powerpoint/2010/main" val="31252793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2"/>
          <p:cNvSpPr>
            <a:spLocks noGrp="1" noRot="1" noChangeAspect="1" noChangeArrowheads="1" noTextEdit="1"/>
          </p:cNvSpPr>
          <p:nvPr>
            <p:ph type="sldImg"/>
          </p:nvPr>
        </p:nvSpPr>
        <p:spPr/>
      </p:sp>
      <p:sp>
        <p:nvSpPr>
          <p:cNvPr id="836610" name="Rectangle 3"/>
          <p:cNvSpPr>
            <a:spLocks noGrp="1" noChangeArrowheads="1"/>
          </p:cNvSpPr>
          <p:nvPr>
            <p:ph type="body" idx="1"/>
          </p:nvPr>
        </p:nvSpPr>
        <p:spPr>
          <a:noFill/>
        </p:spPr>
        <p:txBody>
          <a:bodyPr/>
          <a:lstStyle/>
          <a:p>
            <a:pPr eaLnBrk="1" hangingPunct="1"/>
            <a:r>
              <a:rPr lang="en-US" altLang="en-US" dirty="0" err="1"/>
              <a:t>不规则散光可能是由于</a:t>
            </a:r>
            <a:r>
              <a:rPr lang="en-US" altLang="en-US" dirty="0"/>
              <a:t>：</a:t>
            </a:r>
          </a:p>
          <a:p>
            <a:pPr marL="171450" indent="-171450" eaLnBrk="1" hangingPunct="1">
              <a:buFont typeface="Arial" panose="020B0604020202020204" pitchFamily="34" charset="0"/>
              <a:buChar char="•"/>
            </a:pPr>
            <a:r>
              <a:rPr lang="en-US" altLang="en-US" dirty="0" err="1"/>
              <a:t>宿主</a:t>
            </a:r>
            <a:r>
              <a:rPr lang="en-US" altLang="zh-CN" dirty="0"/>
              <a:t>-</a:t>
            </a:r>
            <a:r>
              <a:rPr lang="zh-CN" altLang="en-US" dirty="0"/>
              <a:t>植片交界处</a:t>
            </a:r>
            <a:r>
              <a:rPr lang="en-US" altLang="en-US" dirty="0" err="1"/>
              <a:t>伤口愈合</a:t>
            </a:r>
            <a:r>
              <a:rPr lang="en-US" altLang="en-US" dirty="0"/>
              <a:t>；</a:t>
            </a:r>
          </a:p>
          <a:p>
            <a:pPr marL="171450" indent="-171450" eaLnBrk="1" hangingPunct="1">
              <a:buFont typeface="Arial" panose="020B0604020202020204" pitchFamily="34" charset="0"/>
              <a:buChar char="•"/>
            </a:pPr>
            <a:r>
              <a:rPr lang="zh-CN" altLang="en-US" dirty="0"/>
              <a:t>植片周围缝线张力</a:t>
            </a:r>
            <a:r>
              <a:rPr lang="en-US" altLang="en-US" dirty="0"/>
              <a:t>；</a:t>
            </a:r>
          </a:p>
          <a:p>
            <a:pPr marL="171450" indent="-171450" eaLnBrk="1" hangingPunct="1">
              <a:buFont typeface="Arial" panose="020B0604020202020204" pitchFamily="34" charset="0"/>
              <a:buChar char="•"/>
            </a:pPr>
            <a:r>
              <a:rPr lang="en-US" altLang="en-US" dirty="0" err="1"/>
              <a:t>疤痕</a:t>
            </a:r>
            <a:endParaRPr lang="en-US" altLang="en-US" dirty="0"/>
          </a:p>
          <a:p>
            <a:pPr eaLnBrk="1" hangingPunct="1"/>
            <a:r>
              <a:rPr lang="en-US" altLang="en-US" dirty="0" err="1"/>
              <a:t>PK术后残余</a:t>
            </a:r>
            <a:r>
              <a:rPr lang="zh-CN" altLang="en-US" dirty="0"/>
              <a:t>的</a:t>
            </a:r>
            <a:r>
              <a:rPr lang="en-US" altLang="en-US" dirty="0" err="1"/>
              <a:t>屈光不正意味着大量的患者需要</a:t>
            </a:r>
            <a:r>
              <a:rPr lang="zh-CN" altLang="en-US" dirty="0"/>
              <a:t>接触镜配适</a:t>
            </a:r>
            <a:r>
              <a:rPr lang="en-US" altLang="en-US" dirty="0" err="1"/>
              <a:t>才能达到</a:t>
            </a:r>
            <a:r>
              <a:rPr lang="zh-CN" altLang="en-US" dirty="0"/>
              <a:t>他们</a:t>
            </a:r>
            <a:r>
              <a:rPr lang="en-US" altLang="en-US" dirty="0" err="1"/>
              <a:t>最佳的视觉效果</a:t>
            </a:r>
            <a:r>
              <a:rPr lang="en-US" altLang="en-US" dirty="0"/>
              <a:t>。</a:t>
            </a:r>
          </a:p>
          <a:p>
            <a:pPr eaLnBrk="1" hangingPunct="1"/>
            <a:r>
              <a:rPr lang="en-US" altLang="en-US" dirty="0" err="1"/>
              <a:t>由于显著的散光和不规则的角膜形状</a:t>
            </a:r>
            <a:r>
              <a:rPr lang="en-US" altLang="en-US" dirty="0"/>
              <a:t>，</a:t>
            </a:r>
            <a:r>
              <a:rPr lang="zh-CN" altLang="en-US" dirty="0"/>
              <a:t>使用硬镜</a:t>
            </a:r>
            <a:r>
              <a:rPr lang="en-US" altLang="en-US" dirty="0" err="1"/>
              <a:t>通常是优</a:t>
            </a:r>
            <a:r>
              <a:rPr lang="zh-CN" altLang="en-US" dirty="0"/>
              <a:t>先选择</a:t>
            </a:r>
            <a:r>
              <a:rPr lang="en-US" altLang="en-US" dirty="0"/>
              <a:t>。</a:t>
            </a:r>
          </a:p>
          <a:p>
            <a:pPr eaLnBrk="1" hangingPunct="1"/>
            <a:endParaRPr lang="en-US" altLang="en-US" dirty="0"/>
          </a:p>
        </p:txBody>
      </p:sp>
    </p:spTree>
    <p:extLst>
      <p:ext uri="{BB962C8B-B14F-4D97-AF65-F5344CB8AC3E}">
        <p14:creationId xmlns:p14="http://schemas.microsoft.com/office/powerpoint/2010/main" val="17682460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6FAA9A2-F697-4733-89E1-651757335C6E}" type="slidenum">
              <a:rPr lang="en-US" altLang="en-US" smtClean="0"/>
              <a:t>125</a:t>
            </a:fld>
            <a:endParaRPr lang="en-US" altLang="en-US"/>
          </a:p>
        </p:txBody>
      </p:sp>
    </p:spTree>
    <p:extLst>
      <p:ext uri="{BB962C8B-B14F-4D97-AF65-F5344CB8AC3E}">
        <p14:creationId xmlns:p14="http://schemas.microsoft.com/office/powerpoint/2010/main" val="3137043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p:sp>
      <p:sp>
        <p:nvSpPr>
          <p:cNvPr id="75778" name="Rectangle 3"/>
          <p:cNvSpPr>
            <a:spLocks noGrp="1" noChangeArrowheads="1"/>
          </p:cNvSpPr>
          <p:nvPr>
            <p:ph type="body" idx="1"/>
          </p:nvPr>
        </p:nvSpPr>
        <p:spPr>
          <a:noFill/>
        </p:spPr>
        <p:txBody>
          <a:bodyPr/>
          <a:lstStyle/>
          <a:p>
            <a:pPr eaLnBrk="1" hangingPunct="1"/>
            <a:r>
              <a:rPr lang="zh-CN" altLang="en-US" dirty="0"/>
              <a:t>这幅图像和这套中的其他图片都是作者的慷慨贡献</a:t>
            </a:r>
            <a:r>
              <a:rPr lang="en-US" altLang="en-US" dirty="0"/>
              <a:t>: van Dijk, </a:t>
            </a:r>
            <a:r>
              <a:rPr lang="en-US" altLang="en-US" i="1" dirty="0"/>
              <a:t>et al</a:t>
            </a:r>
            <a:r>
              <a:rPr lang="en-US" altLang="en-US" dirty="0"/>
              <a:t>., 2014.  </a:t>
            </a:r>
            <a:r>
              <a:rPr lang="en-US" altLang="en-US" i="1" dirty="0"/>
              <a:t>Contact Lenses after Keratoplasty.  </a:t>
            </a:r>
            <a:r>
              <a:rPr lang="en-US" altLang="en-US" dirty="0"/>
              <a:t>CL Spectrum.  29: 36 – 42.</a:t>
            </a:r>
          </a:p>
        </p:txBody>
      </p:sp>
    </p:spTree>
    <p:extLst>
      <p:ext uri="{BB962C8B-B14F-4D97-AF65-F5344CB8AC3E}">
        <p14:creationId xmlns:p14="http://schemas.microsoft.com/office/powerpoint/2010/main" val="340286688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1" name="Rectangle 2"/>
          <p:cNvSpPr>
            <a:spLocks noGrp="1" noRot="1" noChangeAspect="1" noChangeArrowheads="1" noTextEdit="1"/>
          </p:cNvSpPr>
          <p:nvPr>
            <p:ph type="sldImg"/>
          </p:nvPr>
        </p:nvSpPr>
        <p:spPr/>
      </p:sp>
      <p:sp>
        <p:nvSpPr>
          <p:cNvPr id="839682" name="Rectangle 3"/>
          <p:cNvSpPr>
            <a:spLocks noGrp="1" noChangeArrowheads="1"/>
          </p:cNvSpPr>
          <p:nvPr>
            <p:ph type="body" idx="1"/>
          </p:nvPr>
        </p:nvSpPr>
        <p:spPr>
          <a:noFill/>
        </p:spPr>
        <p:txBody>
          <a:bodyPr/>
          <a:lstStyle/>
          <a:p>
            <a:pPr eaLnBrk="1" hangingPunct="1"/>
            <a:r>
              <a:rPr lang="en-US" altLang="en-US" b="1" dirty="0"/>
              <a:t>PK</a:t>
            </a:r>
            <a:r>
              <a:rPr lang="zh-CN" altLang="en-US" b="1" dirty="0"/>
              <a:t>表面</a:t>
            </a:r>
            <a:endParaRPr lang="en-US" altLang="en-US" b="1" dirty="0"/>
          </a:p>
          <a:p>
            <a:pPr eaLnBrk="1" hangingPunct="1"/>
            <a:r>
              <a:rPr lang="en-US" altLang="en-US" dirty="0" err="1"/>
              <a:t>典型地，PK术后角膜地形图是不规则的</a:t>
            </a:r>
            <a:r>
              <a:rPr lang="en-US" altLang="en-US" dirty="0"/>
              <a:t>。</a:t>
            </a:r>
          </a:p>
          <a:p>
            <a:pPr eaLnBrk="1" hangingPunct="1"/>
            <a:r>
              <a:rPr lang="en-US" altLang="en-US" dirty="0" err="1"/>
              <a:t>影响角膜地形图的因素包括</a:t>
            </a:r>
            <a:r>
              <a:rPr lang="en-US" altLang="en-US" dirty="0"/>
              <a:t>：</a:t>
            </a:r>
          </a:p>
          <a:p>
            <a:pPr marL="171450" indent="-171450" eaLnBrk="1" hangingPunct="1">
              <a:buFont typeface="Arial" panose="020B0604020202020204" pitchFamily="34" charset="0"/>
              <a:buChar char="•"/>
            </a:pPr>
            <a:r>
              <a:rPr lang="en-US" altLang="en-US" dirty="0" err="1"/>
              <a:t>宿主与</a:t>
            </a:r>
            <a:r>
              <a:rPr lang="zh-CN" altLang="en-US" dirty="0"/>
              <a:t>植片</a:t>
            </a:r>
            <a:r>
              <a:rPr lang="en-US" altLang="en-US" dirty="0" err="1"/>
              <a:t>之间的曲率</a:t>
            </a:r>
            <a:r>
              <a:rPr lang="zh-CN" altLang="en-US" dirty="0"/>
              <a:t>不同</a:t>
            </a:r>
            <a:endParaRPr lang="en-US" altLang="en-US" dirty="0"/>
          </a:p>
          <a:p>
            <a:pPr marL="171450" indent="-171450" eaLnBrk="1" hangingPunct="1">
              <a:buFont typeface="Arial" panose="020B0604020202020204" pitchFamily="34" charset="0"/>
              <a:buChar char="•"/>
            </a:pPr>
            <a:r>
              <a:rPr lang="en-US" altLang="en-US" dirty="0" err="1"/>
              <a:t>宿主和</a:t>
            </a:r>
            <a:r>
              <a:rPr lang="zh-CN" altLang="en-US" dirty="0"/>
              <a:t>植片</a:t>
            </a:r>
            <a:r>
              <a:rPr lang="en-US" altLang="en-US" dirty="0" err="1"/>
              <a:t>之间的组织</a:t>
            </a:r>
            <a:r>
              <a:rPr lang="zh-CN" altLang="en-US" dirty="0"/>
              <a:t>交</a:t>
            </a:r>
            <a:r>
              <a:rPr lang="en-US" altLang="en-US" dirty="0"/>
              <a:t>界</a:t>
            </a:r>
            <a:r>
              <a:rPr lang="zh-CN" altLang="en-US" dirty="0"/>
              <a:t>处的</a:t>
            </a:r>
            <a:r>
              <a:rPr lang="en-US" altLang="en-US" dirty="0" err="1"/>
              <a:t>厚度</a:t>
            </a:r>
            <a:r>
              <a:rPr lang="zh-CN" altLang="en-US" dirty="0"/>
              <a:t>不同</a:t>
            </a:r>
            <a:endParaRPr lang="en-US" altLang="en-US" dirty="0"/>
          </a:p>
          <a:p>
            <a:pPr marL="171450" indent="-171450" eaLnBrk="1" hangingPunct="1">
              <a:buFont typeface="Arial" panose="020B0604020202020204" pitchFamily="34" charset="0"/>
              <a:buChar char="•"/>
            </a:pPr>
            <a:r>
              <a:rPr lang="zh-CN" altLang="en-US" dirty="0"/>
              <a:t>手术</a:t>
            </a:r>
            <a:r>
              <a:rPr lang="en-US" altLang="en-US" dirty="0" err="1"/>
              <a:t>医生的操作技巧和</a:t>
            </a:r>
            <a:r>
              <a:rPr lang="zh-CN" altLang="en-US" dirty="0"/>
              <a:t>技术</a:t>
            </a:r>
            <a:endParaRPr lang="en-US" altLang="en-US" dirty="0"/>
          </a:p>
          <a:p>
            <a:pPr marL="171450" indent="-171450" eaLnBrk="1" hangingPunct="1">
              <a:buFont typeface="Arial" panose="020B0604020202020204" pitchFamily="34" charset="0"/>
              <a:buChar char="•"/>
            </a:pPr>
            <a:r>
              <a:rPr lang="en-US" altLang="en-US" dirty="0" err="1"/>
              <a:t>缝合技术</a:t>
            </a:r>
            <a:r>
              <a:rPr lang="zh-CN" altLang="en-US" dirty="0"/>
              <a:t>及</a:t>
            </a:r>
            <a:r>
              <a:rPr lang="en-US" altLang="en-US" dirty="0" err="1"/>
              <a:t>植片周围</a:t>
            </a:r>
            <a:r>
              <a:rPr lang="zh-CN" altLang="en-US" dirty="0"/>
              <a:t>整个环形</a:t>
            </a:r>
            <a:r>
              <a:rPr lang="en-US" altLang="en-US" dirty="0" err="1"/>
              <a:t>的张力</a:t>
            </a:r>
            <a:r>
              <a:rPr lang="zh-CN" altLang="en-US" dirty="0"/>
              <a:t>的</a:t>
            </a:r>
            <a:r>
              <a:rPr lang="en-US" altLang="en-US" dirty="0" err="1"/>
              <a:t>均匀性</a:t>
            </a:r>
            <a:endParaRPr lang="en-US" altLang="en-US" dirty="0"/>
          </a:p>
          <a:p>
            <a:pPr marL="171450" indent="-171450" eaLnBrk="1" hangingPunct="1">
              <a:buFont typeface="Arial" panose="020B0604020202020204" pitchFamily="34" charset="0"/>
              <a:buChar char="•"/>
            </a:pPr>
            <a:r>
              <a:rPr lang="en-US" altLang="en-US" dirty="0" err="1"/>
              <a:t>过大的</a:t>
            </a:r>
            <a:r>
              <a:rPr lang="zh-CN" altLang="en-US" dirty="0"/>
              <a:t>植片</a:t>
            </a:r>
            <a:r>
              <a:rPr lang="en-US" altLang="en-US" dirty="0"/>
              <a:t>，</a:t>
            </a:r>
            <a:r>
              <a:rPr lang="en-US" altLang="en-US" dirty="0" err="1"/>
              <a:t>特别是如果它是继早期失败后的</a:t>
            </a:r>
            <a:r>
              <a:rPr lang="zh-CN" altLang="en-US" dirty="0"/>
              <a:t>植片</a:t>
            </a:r>
            <a:r>
              <a:rPr lang="en-US" altLang="en-US" dirty="0"/>
              <a:t>。</a:t>
            </a:r>
          </a:p>
          <a:p>
            <a:pPr marL="171450" indent="-171450" eaLnBrk="1" hangingPunct="1">
              <a:buFont typeface="Arial" panose="020B0604020202020204" pitchFamily="34" charset="0"/>
              <a:buChar char="•"/>
            </a:pPr>
            <a:r>
              <a:rPr lang="en-US" altLang="en-US" dirty="0" err="1"/>
              <a:t>不可预知的愈合反应</a:t>
            </a:r>
            <a:r>
              <a:rPr lang="en-US" altLang="en-US" dirty="0"/>
              <a:t>。</a:t>
            </a:r>
          </a:p>
          <a:p>
            <a:pPr marL="0" indent="0" eaLnBrk="1" hangingPunct="1">
              <a:buFont typeface="Arial" panose="020B0604020202020204" pitchFamily="34" charset="0"/>
              <a:buNone/>
            </a:pPr>
            <a:r>
              <a:rPr lang="en-US" altLang="en-US" dirty="0"/>
              <a:t>PK</a:t>
            </a:r>
            <a:r>
              <a:rPr lang="zh-CN" altLang="en-US" dirty="0"/>
              <a:t>术</a:t>
            </a:r>
            <a:r>
              <a:rPr lang="en-US" altLang="en-US" dirty="0" err="1"/>
              <a:t>后可能会遇到许多不同的</a:t>
            </a:r>
            <a:r>
              <a:rPr lang="zh-CN" altLang="en-US" dirty="0"/>
              <a:t>植片</a:t>
            </a:r>
            <a:r>
              <a:rPr lang="en-US" altLang="en-US" dirty="0" err="1"/>
              <a:t>地形</a:t>
            </a:r>
            <a:r>
              <a:rPr lang="zh-CN" altLang="en-US" dirty="0"/>
              <a:t>图</a:t>
            </a:r>
            <a:r>
              <a:rPr lang="en-US" altLang="en-US" dirty="0"/>
              <a:t>。</a:t>
            </a:r>
            <a:r>
              <a:rPr lang="zh-CN" altLang="en-US" dirty="0"/>
              <a:t>植片的</a:t>
            </a:r>
            <a:r>
              <a:rPr lang="en-US" altLang="en-US" dirty="0" err="1"/>
              <a:t>特征对任何后续的</a:t>
            </a:r>
            <a:r>
              <a:rPr lang="zh-CN" altLang="en-US" dirty="0"/>
              <a:t>接触镜配适</a:t>
            </a:r>
            <a:r>
              <a:rPr lang="en-US" altLang="en-US" dirty="0" err="1"/>
              <a:t>都有影响</a:t>
            </a:r>
            <a:r>
              <a:rPr lang="en-US" altLang="en-US" dirty="0"/>
              <a:t>。</a:t>
            </a:r>
          </a:p>
        </p:txBody>
      </p:sp>
    </p:spTree>
    <p:extLst>
      <p:ext uri="{BB962C8B-B14F-4D97-AF65-F5344CB8AC3E}">
        <p14:creationId xmlns:p14="http://schemas.microsoft.com/office/powerpoint/2010/main" val="8205291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29" name="Rectangle 2"/>
          <p:cNvSpPr>
            <a:spLocks noGrp="1" noRot="1" noChangeAspect="1" noChangeArrowheads="1" noTextEdit="1"/>
          </p:cNvSpPr>
          <p:nvPr>
            <p:ph type="sldImg"/>
          </p:nvPr>
        </p:nvSpPr>
        <p:spPr/>
      </p:sp>
      <p:sp>
        <p:nvSpPr>
          <p:cNvPr id="841730" name="Rectangle 3"/>
          <p:cNvSpPr>
            <a:spLocks noGrp="1" noChangeArrowheads="1"/>
          </p:cNvSpPr>
          <p:nvPr>
            <p:ph type="body" idx="1"/>
          </p:nvPr>
        </p:nvSpPr>
        <p:spPr>
          <a:noFill/>
        </p:spPr>
        <p:txBody>
          <a:bodyPr/>
          <a:lstStyle/>
          <a:p>
            <a:pPr eaLnBrk="1" hangingPunct="1"/>
            <a:r>
              <a:rPr lang="en-US" altLang="en-US" b="1" dirty="0" err="1"/>
              <a:t>穿透性角膜移植术后散光的减少</a:t>
            </a:r>
            <a:r>
              <a:rPr lang="zh-CN" altLang="en-US" b="1" dirty="0"/>
              <a:t>：</a:t>
            </a:r>
            <a:endParaRPr lang="en-US" altLang="en-US" b="1" dirty="0"/>
          </a:p>
          <a:p>
            <a:pPr eaLnBrk="1" hangingPunct="1"/>
            <a:r>
              <a:rPr lang="en-US" altLang="en-US" dirty="0" err="1"/>
              <a:t>使用多种</a:t>
            </a:r>
            <a:r>
              <a:rPr lang="zh-CN" altLang="en-US" dirty="0"/>
              <a:t>手术</a:t>
            </a:r>
            <a:r>
              <a:rPr lang="en-US" altLang="en-US" dirty="0" err="1"/>
              <a:t>技术中的一种或多种可以尝试矫正PK</a:t>
            </a:r>
            <a:r>
              <a:rPr lang="zh-CN" altLang="en-US" dirty="0"/>
              <a:t>术</a:t>
            </a:r>
            <a:r>
              <a:rPr lang="en-US" altLang="en-US" dirty="0" err="1"/>
              <a:t>后患者由于高散光屈光不正而呈现</a:t>
            </a:r>
            <a:r>
              <a:rPr lang="zh-CN" altLang="en-US" dirty="0"/>
              <a:t>的</a:t>
            </a:r>
            <a:r>
              <a:rPr lang="en-US" altLang="en-US" dirty="0" err="1"/>
              <a:t>视力低下</a:t>
            </a:r>
            <a:r>
              <a:rPr lang="en-US" altLang="en-US" dirty="0"/>
              <a:t>。</a:t>
            </a:r>
          </a:p>
          <a:p>
            <a:pPr eaLnBrk="1" hangingPunct="1"/>
            <a:r>
              <a:rPr lang="en-US" altLang="en-US" dirty="0" err="1"/>
              <a:t>这些方法的主要局限性是缺乏可预测性</a:t>
            </a:r>
            <a:r>
              <a:rPr lang="en-US" altLang="en-US" dirty="0"/>
              <a:t>。 </a:t>
            </a:r>
          </a:p>
          <a:p>
            <a:pPr eaLnBrk="1" hangingPunct="1"/>
            <a:r>
              <a:rPr lang="en-US" altLang="en-US" dirty="0" err="1"/>
              <a:t>一些技术，如梯形角膜切开术，已</a:t>
            </a:r>
            <a:r>
              <a:rPr lang="zh-CN" altLang="en-US" dirty="0"/>
              <a:t>完全</a:t>
            </a:r>
            <a:r>
              <a:rPr lang="en-US" altLang="en-US" dirty="0" err="1"/>
              <a:t>被放弃</a:t>
            </a:r>
            <a:r>
              <a:rPr lang="en-US" altLang="en-US" dirty="0"/>
              <a:t>，</a:t>
            </a:r>
            <a:r>
              <a:rPr lang="zh-CN" altLang="en-US" dirty="0"/>
              <a:t>取而代之的是其他方法</a:t>
            </a:r>
            <a:r>
              <a:rPr lang="en-US" altLang="en-US" dirty="0"/>
              <a:t>。</a:t>
            </a:r>
          </a:p>
          <a:p>
            <a:pPr eaLnBrk="1" hangingPunct="1"/>
            <a:r>
              <a:rPr lang="en-US" altLang="en-US" dirty="0" err="1"/>
              <a:t>在大多数情况下，纠正任何散光的最佳方法是用</a:t>
            </a:r>
            <a:r>
              <a:rPr lang="en-US" altLang="zh-CN" dirty="0" err="1"/>
              <a:t>GP</a:t>
            </a:r>
            <a:r>
              <a:rPr lang="zh-CN" altLang="en-US" dirty="0"/>
              <a:t>接触镜</a:t>
            </a:r>
            <a:r>
              <a:rPr lang="en-US" altLang="en-US" dirty="0"/>
              <a:t>。</a:t>
            </a:r>
          </a:p>
          <a:p>
            <a:pPr eaLnBrk="1" hangingPunct="1"/>
            <a:r>
              <a:rPr lang="en-US" altLang="en-US" dirty="0" err="1"/>
              <a:t>在大多数情况下，这种不规则性是如此广泛，以至于</a:t>
            </a:r>
            <a:r>
              <a:rPr lang="zh-CN" altLang="en-US" dirty="0"/>
              <a:t>角膜接触镜</a:t>
            </a:r>
            <a:r>
              <a:rPr lang="en-US" altLang="en-US" dirty="0" err="1"/>
              <a:t>是不够的</a:t>
            </a:r>
            <a:r>
              <a:rPr lang="en-US" altLang="en-US" dirty="0"/>
              <a:t>。</a:t>
            </a:r>
          </a:p>
          <a:p>
            <a:pPr eaLnBrk="1" hangingPunct="1"/>
            <a:r>
              <a:rPr lang="en-US" altLang="en-US" dirty="0" err="1"/>
              <a:t>唯一的真正选择是巩膜</a:t>
            </a:r>
            <a:r>
              <a:rPr lang="en-US" altLang="zh-CN" dirty="0" err="1"/>
              <a:t>GP</a:t>
            </a:r>
            <a:r>
              <a:rPr lang="zh-CN" altLang="en-US" dirty="0"/>
              <a:t>接触</a:t>
            </a:r>
            <a:r>
              <a:rPr lang="en-US" altLang="en-US" dirty="0"/>
              <a:t>镜。</a:t>
            </a:r>
          </a:p>
        </p:txBody>
      </p:sp>
    </p:spTree>
    <p:extLst>
      <p:ext uri="{BB962C8B-B14F-4D97-AF65-F5344CB8AC3E}">
        <p14:creationId xmlns:p14="http://schemas.microsoft.com/office/powerpoint/2010/main" val="246365974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7" name="Rectangle 2"/>
          <p:cNvSpPr>
            <a:spLocks noGrp="1" noRot="1" noChangeAspect="1" noChangeArrowheads="1" noTextEdit="1"/>
          </p:cNvSpPr>
          <p:nvPr>
            <p:ph type="sldImg"/>
          </p:nvPr>
        </p:nvSpPr>
        <p:spPr/>
      </p:sp>
      <p:sp>
        <p:nvSpPr>
          <p:cNvPr id="843778" name="Rectangle 3"/>
          <p:cNvSpPr>
            <a:spLocks noGrp="1" noChangeArrowheads="1"/>
          </p:cNvSpPr>
          <p:nvPr>
            <p:ph type="body" idx="1"/>
          </p:nvPr>
        </p:nvSpPr>
        <p:spPr>
          <a:noFill/>
        </p:spPr>
        <p:txBody>
          <a:bodyPr/>
          <a:lstStyle/>
          <a:p>
            <a:pPr eaLnBrk="1" hangingPunct="1">
              <a:lnSpc>
                <a:spcPct val="80000"/>
              </a:lnSpc>
            </a:pPr>
            <a:r>
              <a:rPr lang="zh-CN" altLang="en-US" sz="1000" b="1" dirty="0"/>
              <a:t>接触镜配适适应症</a:t>
            </a:r>
            <a:endParaRPr lang="en-US" altLang="en-US" sz="1000" b="1" dirty="0"/>
          </a:p>
          <a:p>
            <a:pPr eaLnBrk="1" hangingPunct="1">
              <a:lnSpc>
                <a:spcPct val="80000"/>
              </a:lnSpc>
            </a:pPr>
            <a:r>
              <a:rPr lang="en-US" altLang="en-US" sz="1000" dirty="0"/>
              <a:t>在</a:t>
            </a:r>
            <a:r>
              <a:rPr lang="zh-CN" altLang="en-US" sz="1000" dirty="0"/>
              <a:t>一些</a:t>
            </a:r>
            <a:r>
              <a:rPr lang="en-US" altLang="en-US" sz="1000" dirty="0" err="1"/>
              <a:t>屈光手术后，需要进行</a:t>
            </a:r>
            <a:r>
              <a:rPr lang="zh-CN" altLang="en-US" sz="1000" dirty="0"/>
              <a:t>接触镜配适</a:t>
            </a:r>
            <a:r>
              <a:rPr lang="en-US" altLang="en-US" sz="1000" dirty="0"/>
              <a:t>。. </a:t>
            </a:r>
          </a:p>
          <a:p>
            <a:pPr eaLnBrk="1" hangingPunct="1">
              <a:lnSpc>
                <a:spcPct val="80000"/>
              </a:lnSpc>
            </a:pPr>
            <a:r>
              <a:rPr lang="en-US" altLang="en-US" sz="1000" dirty="0" err="1"/>
              <a:t>通常由于</a:t>
            </a:r>
            <a:r>
              <a:rPr lang="zh-CN" altLang="en-US" sz="1000" dirty="0"/>
              <a:t>显著</a:t>
            </a:r>
            <a:r>
              <a:rPr lang="en-US" altLang="en-US" sz="1000" dirty="0" err="1"/>
              <a:t>的光学问题</a:t>
            </a:r>
            <a:r>
              <a:rPr lang="zh-CN" altLang="en-US" sz="1000" dirty="0"/>
              <a:t>框架</a:t>
            </a:r>
            <a:r>
              <a:rPr lang="en-US" altLang="en-US" sz="1000" dirty="0" err="1">
                <a:sym typeface="+mn-ea"/>
              </a:rPr>
              <a:t>眼镜</a:t>
            </a:r>
            <a:r>
              <a:rPr lang="en-US" altLang="en-US" sz="1000" dirty="0" err="1"/>
              <a:t>不能令人满意，例如</a:t>
            </a:r>
            <a:r>
              <a:rPr lang="en-US" altLang="en-US" sz="1000" dirty="0"/>
              <a:t>，</a:t>
            </a:r>
            <a:r>
              <a:rPr lang="zh-CN" altLang="en-US" sz="1200" b="0" i="0" kern="1200" dirty="0">
                <a:solidFill>
                  <a:schemeClr val="tx1"/>
                </a:solidFill>
                <a:effectLst/>
                <a:latin typeface="Calibri" panose="020F0502020204030204" pitchFamily="34" charset="0"/>
                <a:ea typeface="+mn-ea"/>
                <a:cs typeface="+mn-cs"/>
              </a:rPr>
              <a:t>角膜不规则或角膜散光的出现可与不佳的屈光手术有关</a:t>
            </a:r>
            <a:r>
              <a:rPr lang="en-US" altLang="en-US" sz="1000" dirty="0"/>
              <a:t>。</a:t>
            </a:r>
          </a:p>
          <a:p>
            <a:pPr eaLnBrk="1" hangingPunct="1">
              <a:lnSpc>
                <a:spcPct val="80000"/>
              </a:lnSpc>
            </a:pPr>
            <a:r>
              <a:rPr lang="en-US" altLang="en-US" sz="1000" dirty="0"/>
              <a:t>GP</a:t>
            </a:r>
            <a:r>
              <a:rPr lang="zh-CN" altLang="en-US" sz="1000" dirty="0"/>
              <a:t>接触镜</a:t>
            </a:r>
            <a:r>
              <a:rPr lang="en-US" altLang="en-US" sz="1000" dirty="0" err="1"/>
              <a:t>通常比</a:t>
            </a:r>
            <a:r>
              <a:rPr lang="zh-CN" altLang="en-US" sz="1000" dirty="0"/>
              <a:t>软性接触镜</a:t>
            </a:r>
            <a:r>
              <a:rPr lang="en-US" altLang="en-US" sz="1000" dirty="0" err="1"/>
              <a:t>提供更好的视觉效果，通常是因为它们提供了相对不</a:t>
            </a:r>
            <a:r>
              <a:rPr lang="zh-CN" altLang="en-US" sz="1000" dirty="0"/>
              <a:t>变形</a:t>
            </a:r>
            <a:r>
              <a:rPr lang="en-US" altLang="en-US" sz="1000" dirty="0"/>
              <a:t>、</a:t>
            </a:r>
            <a:r>
              <a:rPr lang="en-US" altLang="en-US" sz="1000" dirty="0" err="1"/>
              <a:t>规则的人工角膜前表面</a:t>
            </a:r>
            <a:r>
              <a:rPr lang="en-US" altLang="en-US" sz="1000" dirty="0"/>
              <a:t>。</a:t>
            </a:r>
          </a:p>
          <a:p>
            <a:pPr eaLnBrk="1" hangingPunct="1">
              <a:lnSpc>
                <a:spcPct val="80000"/>
              </a:lnSpc>
            </a:pPr>
            <a:r>
              <a:rPr lang="en-US" altLang="en-US" sz="1000" dirty="0"/>
              <a:t>GP </a:t>
            </a:r>
            <a:r>
              <a:rPr lang="zh-CN" altLang="en-US" sz="1000" dirty="0"/>
              <a:t>接触镜的优势包括</a:t>
            </a:r>
            <a:r>
              <a:rPr lang="en-US" altLang="en-US" sz="1000" dirty="0"/>
              <a:t>:</a:t>
            </a:r>
          </a:p>
          <a:p>
            <a:pPr marL="171450" indent="-171450" eaLnBrk="1" hangingPunct="1">
              <a:lnSpc>
                <a:spcPct val="80000"/>
              </a:lnSpc>
              <a:buFont typeface="Arial" panose="020B0604020202020204" pitchFamily="34" charset="0"/>
              <a:buChar char="•"/>
            </a:pPr>
            <a:r>
              <a:rPr lang="en-US" altLang="en-US" sz="1000" dirty="0" err="1"/>
              <a:t>不规则散光和其他光学问题</a:t>
            </a:r>
            <a:r>
              <a:rPr lang="zh-CN" altLang="en-US" sz="1000" dirty="0"/>
              <a:t>的矫正</a:t>
            </a:r>
            <a:r>
              <a:rPr lang="en-US" altLang="en-US" sz="1000" dirty="0"/>
              <a:t>（见本系列讲座A3中的光学</a:t>
            </a:r>
            <a:r>
              <a:rPr lang="zh-CN" altLang="en-US" sz="1000" dirty="0"/>
              <a:t>矫正</a:t>
            </a:r>
            <a:r>
              <a:rPr lang="en-US" altLang="en-US" sz="1000" dirty="0"/>
              <a:t>）</a:t>
            </a:r>
          </a:p>
          <a:p>
            <a:pPr marL="171450" indent="-171450" eaLnBrk="1" hangingPunct="1">
              <a:lnSpc>
                <a:spcPct val="80000"/>
              </a:lnSpc>
              <a:buFont typeface="Arial" panose="020B0604020202020204" pitchFamily="34" charset="0"/>
              <a:buChar char="•"/>
            </a:pPr>
            <a:r>
              <a:rPr lang="en-US" altLang="en-US" sz="1000" dirty="0" err="1"/>
              <a:t>中心、扁平区的</a:t>
            </a:r>
            <a:r>
              <a:rPr lang="zh-CN" altLang="en-US" sz="1000" dirty="0"/>
              <a:t>拱起</a:t>
            </a:r>
            <a:endParaRPr lang="en-US" altLang="en-US" sz="1000" dirty="0"/>
          </a:p>
          <a:p>
            <a:pPr marL="171450" indent="-171450" eaLnBrk="1" hangingPunct="1">
              <a:lnSpc>
                <a:spcPct val="80000"/>
              </a:lnSpc>
              <a:buFont typeface="Arial" panose="020B0604020202020204" pitchFamily="34" charset="0"/>
              <a:buChar char="•"/>
            </a:pPr>
            <a:r>
              <a:rPr lang="en-US" altLang="en-US" sz="1000" dirty="0" err="1"/>
              <a:t>更稳定的</a:t>
            </a:r>
            <a:r>
              <a:rPr lang="zh-CN" altLang="en-US" sz="1000" dirty="0"/>
              <a:t>视力</a:t>
            </a:r>
            <a:r>
              <a:rPr lang="en-US" altLang="en-US" sz="1000" dirty="0"/>
              <a:t>和</a:t>
            </a:r>
            <a:r>
              <a:rPr lang="zh-CN" altLang="en-US" sz="1000" dirty="0"/>
              <a:t>改良</a:t>
            </a:r>
            <a:r>
              <a:rPr lang="en-US" altLang="en-US" sz="1000" dirty="0" err="1"/>
              <a:t>的视觉功能</a:t>
            </a:r>
            <a:r>
              <a:rPr lang="en-US" altLang="en-US" sz="1000" dirty="0"/>
              <a:t>。</a:t>
            </a:r>
          </a:p>
          <a:p>
            <a:pPr eaLnBrk="1" hangingPunct="1">
              <a:lnSpc>
                <a:spcPct val="80000"/>
              </a:lnSpc>
            </a:pPr>
            <a:r>
              <a:rPr lang="en-US" altLang="en-US" sz="1000" b="1" dirty="0"/>
              <a:t>与</a:t>
            </a:r>
            <a:r>
              <a:rPr lang="zh-CN" altLang="en-US" sz="1000" b="1" dirty="0"/>
              <a:t>不成功的</a:t>
            </a:r>
            <a:r>
              <a:rPr lang="en-US" altLang="en-US" sz="1000" b="1" dirty="0" err="1"/>
              <a:t>屈光手术</a:t>
            </a:r>
            <a:r>
              <a:rPr lang="zh-CN" altLang="en-US" sz="1000" b="1" dirty="0"/>
              <a:t>相关</a:t>
            </a:r>
            <a:r>
              <a:rPr lang="en-US" altLang="en-US" sz="1000" b="1" dirty="0" err="1"/>
              <a:t>的典型视力问题包括</a:t>
            </a:r>
            <a:r>
              <a:rPr lang="en-US" altLang="en-US" sz="1000" b="1" dirty="0"/>
              <a:t>:</a:t>
            </a:r>
          </a:p>
          <a:p>
            <a:pPr marL="171450" indent="-171450" eaLnBrk="1" hangingPunct="1">
              <a:lnSpc>
                <a:spcPct val="80000"/>
              </a:lnSpc>
              <a:buFont typeface="Arial" panose="020B0604020202020204" pitchFamily="34" charset="0"/>
              <a:buChar char="•"/>
            </a:pPr>
            <a:r>
              <a:rPr lang="en-US" altLang="en-US" sz="1000" dirty="0" err="1"/>
              <a:t>模糊</a:t>
            </a:r>
            <a:endParaRPr lang="en-US" altLang="en-US" sz="1000" dirty="0"/>
          </a:p>
          <a:p>
            <a:pPr marL="171450" indent="-171450" eaLnBrk="1" hangingPunct="1">
              <a:lnSpc>
                <a:spcPct val="80000"/>
              </a:lnSpc>
              <a:buFont typeface="Arial" panose="020B0604020202020204" pitchFamily="34" charset="0"/>
              <a:buChar char="•"/>
            </a:pPr>
            <a:r>
              <a:rPr lang="zh-CN" altLang="en-US" sz="1000" dirty="0"/>
              <a:t>单眼多视症</a:t>
            </a:r>
            <a:endParaRPr lang="en-US" altLang="en-US" sz="1000" dirty="0"/>
          </a:p>
          <a:p>
            <a:pPr marL="171450" indent="-171450" eaLnBrk="1" hangingPunct="1">
              <a:lnSpc>
                <a:spcPct val="80000"/>
              </a:lnSpc>
              <a:buFont typeface="Arial" panose="020B0604020202020204" pitchFamily="34" charset="0"/>
              <a:buChar char="•"/>
            </a:pPr>
            <a:r>
              <a:rPr lang="en-US" altLang="en-US" sz="1000" dirty="0" err="1"/>
              <a:t>眩光</a:t>
            </a:r>
            <a:endParaRPr lang="en-US" altLang="en-US" sz="1000" dirty="0"/>
          </a:p>
          <a:p>
            <a:pPr marL="171450" indent="-171450" eaLnBrk="1" hangingPunct="1">
              <a:lnSpc>
                <a:spcPct val="80000"/>
              </a:lnSpc>
              <a:buFont typeface="Arial" panose="020B0604020202020204" pitchFamily="34" charset="0"/>
              <a:buChar char="•"/>
            </a:pPr>
            <a:r>
              <a:rPr lang="en-US" altLang="en-US" sz="1000" dirty="0" err="1"/>
              <a:t>光晕与鬼像</a:t>
            </a:r>
            <a:endParaRPr lang="en-US" altLang="en-US" sz="1000" dirty="0"/>
          </a:p>
          <a:p>
            <a:pPr marL="171450" indent="-171450" eaLnBrk="1" hangingPunct="1">
              <a:lnSpc>
                <a:spcPct val="80000"/>
              </a:lnSpc>
              <a:buFont typeface="Arial" panose="020B0604020202020204" pitchFamily="34" charset="0"/>
              <a:buChar char="•"/>
            </a:pPr>
            <a:r>
              <a:rPr lang="zh-CN" altLang="en-US" sz="1000" dirty="0"/>
              <a:t>角膜上皮下雾状混浊</a:t>
            </a:r>
            <a:endParaRPr lang="en-US" altLang="en-US" sz="1000" dirty="0"/>
          </a:p>
          <a:p>
            <a:pPr marL="171450" indent="-171450" eaLnBrk="1" hangingPunct="1">
              <a:lnSpc>
                <a:spcPct val="80000"/>
              </a:lnSpc>
              <a:buFont typeface="Arial" panose="020B0604020202020204" pitchFamily="34" charset="0"/>
              <a:buChar char="•"/>
            </a:pPr>
            <a:r>
              <a:rPr lang="en-US" altLang="en-US" sz="1000" dirty="0" err="1"/>
              <a:t>夜视</a:t>
            </a:r>
            <a:r>
              <a:rPr lang="zh-CN" altLang="en-US" sz="1000" dirty="0"/>
              <a:t>力下降</a:t>
            </a:r>
            <a:endParaRPr lang="en-US" altLang="en-US" sz="1000" dirty="0"/>
          </a:p>
          <a:p>
            <a:pPr eaLnBrk="1" hangingPunct="1">
              <a:lnSpc>
                <a:spcPct val="80000"/>
              </a:lnSpc>
            </a:pPr>
            <a:r>
              <a:rPr lang="en-US" altLang="en-US" sz="1000" b="1" dirty="0" err="1"/>
              <a:t>夜间视力的</a:t>
            </a:r>
            <a:r>
              <a:rPr lang="zh-CN" altLang="en-US" sz="1000" b="1" dirty="0"/>
              <a:t>下降</a:t>
            </a:r>
            <a:r>
              <a:rPr lang="en-US" altLang="en-US" sz="1000" b="1" dirty="0" err="1"/>
              <a:t>是手术后的一个</a:t>
            </a:r>
            <a:r>
              <a:rPr lang="zh-CN" altLang="en-US" sz="1000" b="1" dirty="0"/>
              <a:t>显著</a:t>
            </a:r>
            <a:r>
              <a:rPr lang="en-US" altLang="en-US" sz="1000" b="1" dirty="0" err="1"/>
              <a:t>问题。夜视困难可能有多个原因，包括</a:t>
            </a:r>
            <a:r>
              <a:rPr lang="en-US" altLang="en-US" sz="1000" b="1" dirty="0"/>
              <a:t>：</a:t>
            </a:r>
          </a:p>
          <a:p>
            <a:pPr marL="171450" indent="-171450" eaLnBrk="1" hangingPunct="1">
              <a:lnSpc>
                <a:spcPct val="80000"/>
              </a:lnSpc>
              <a:buFont typeface="Arial" panose="020B0604020202020204" pitchFamily="34" charset="0"/>
              <a:buChar char="•"/>
            </a:pPr>
            <a:r>
              <a:rPr lang="en-AU" altLang="en-US" sz="1000" dirty="0" err="1"/>
              <a:t>不规则散光</a:t>
            </a:r>
            <a:endParaRPr lang="en-AU" altLang="en-US" sz="1000" dirty="0"/>
          </a:p>
          <a:p>
            <a:pPr marL="171450" indent="-171450" eaLnBrk="1" hangingPunct="1">
              <a:lnSpc>
                <a:spcPct val="80000"/>
              </a:lnSpc>
              <a:buFont typeface="Arial" panose="020B0604020202020204" pitchFamily="34" charset="0"/>
              <a:buChar char="•"/>
            </a:pPr>
            <a:r>
              <a:rPr lang="en-AU" altLang="en-US" sz="1000" dirty="0" err="1"/>
              <a:t>角膜折射率不均匀</a:t>
            </a:r>
            <a:endParaRPr lang="en-AU" altLang="en-US" sz="1000" dirty="0"/>
          </a:p>
          <a:p>
            <a:pPr marL="171450" indent="-171450" eaLnBrk="1" hangingPunct="1">
              <a:lnSpc>
                <a:spcPct val="80000"/>
              </a:lnSpc>
              <a:buFont typeface="Arial" panose="020B0604020202020204" pitchFamily="34" charset="0"/>
              <a:buChar char="•"/>
            </a:pPr>
            <a:r>
              <a:rPr lang="en-AU" altLang="en-US" sz="1000" dirty="0" err="1"/>
              <a:t>光学（消融）区的偏</a:t>
            </a:r>
            <a:r>
              <a:rPr lang="zh-CN" altLang="en-US" sz="1000" dirty="0"/>
              <a:t>中</a:t>
            </a:r>
            <a:r>
              <a:rPr lang="en-AU" altLang="en-US" sz="1000" dirty="0"/>
              <a:t>心</a:t>
            </a:r>
          </a:p>
          <a:p>
            <a:pPr marL="171450" indent="-171450" eaLnBrk="1" hangingPunct="1">
              <a:lnSpc>
                <a:spcPct val="80000"/>
              </a:lnSpc>
              <a:buFont typeface="Arial" panose="020B0604020202020204" pitchFamily="34" charset="0"/>
              <a:buChar char="•"/>
            </a:pPr>
            <a:r>
              <a:rPr lang="en-AU" altLang="en-US" sz="1000" dirty="0" err="1"/>
              <a:t>瞳孔与光学区尺寸不匹配</a:t>
            </a:r>
            <a:endParaRPr lang="en-AU" altLang="en-US" sz="1000" dirty="0"/>
          </a:p>
          <a:p>
            <a:pPr marL="171450" indent="-171450" eaLnBrk="1" hangingPunct="1">
              <a:lnSpc>
                <a:spcPct val="80000"/>
              </a:lnSpc>
              <a:buFont typeface="Arial" panose="020B0604020202020204" pitchFamily="34" charset="0"/>
              <a:buChar char="•"/>
            </a:pPr>
            <a:r>
              <a:rPr lang="en-AU" altLang="en-US" sz="1000" dirty="0" err="1"/>
              <a:t>光学像差，如球面像差和彗差</a:t>
            </a:r>
            <a:endParaRPr lang="en-AU" altLang="en-US" sz="1000" dirty="0"/>
          </a:p>
          <a:p>
            <a:pPr eaLnBrk="1" hangingPunct="1">
              <a:lnSpc>
                <a:spcPct val="80000"/>
              </a:lnSpc>
            </a:pPr>
            <a:endParaRPr lang="en-US" altLang="en-US" sz="1000" dirty="0"/>
          </a:p>
        </p:txBody>
      </p:sp>
    </p:spTree>
    <p:extLst>
      <p:ext uri="{BB962C8B-B14F-4D97-AF65-F5344CB8AC3E}">
        <p14:creationId xmlns:p14="http://schemas.microsoft.com/office/powerpoint/2010/main" val="386363584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Rectangle 2"/>
          <p:cNvSpPr>
            <a:spLocks noGrp="1" noRot="1" noChangeAspect="1" noChangeArrowheads="1" noTextEdit="1"/>
          </p:cNvSpPr>
          <p:nvPr>
            <p:ph type="sldImg"/>
          </p:nvPr>
        </p:nvSpPr>
        <p:spPr/>
      </p:sp>
      <p:sp>
        <p:nvSpPr>
          <p:cNvPr id="845826" name="Rectangle 3"/>
          <p:cNvSpPr>
            <a:spLocks noGrp="1" noChangeArrowheads="1"/>
          </p:cNvSpPr>
          <p:nvPr>
            <p:ph type="body" idx="1"/>
          </p:nvPr>
        </p:nvSpPr>
        <p:spPr>
          <a:noFill/>
        </p:spPr>
        <p:txBody>
          <a:bodyPr/>
          <a:lstStyle/>
          <a:p>
            <a:pPr eaLnBrk="1" hangingPunct="1"/>
            <a:r>
              <a:rPr lang="en-US" altLang="en-US" dirty="0" err="1"/>
              <a:t>这些</a:t>
            </a:r>
            <a:r>
              <a:rPr lang="zh-CN" altLang="en-US" dirty="0"/>
              <a:t>与</a:t>
            </a:r>
            <a:r>
              <a:rPr lang="en-US" altLang="en-US" dirty="0" err="1"/>
              <a:t>我们建议</a:t>
            </a:r>
            <a:r>
              <a:rPr lang="zh-CN" altLang="en-US" dirty="0"/>
              <a:t>配适</a:t>
            </a:r>
            <a:r>
              <a:rPr lang="en-US" altLang="en-US" dirty="0"/>
              <a:t>PK</a:t>
            </a:r>
            <a:r>
              <a:rPr lang="zh-CN" altLang="en-US" dirty="0"/>
              <a:t>术后</a:t>
            </a:r>
            <a:r>
              <a:rPr lang="en-US" altLang="en-US" dirty="0" err="1"/>
              <a:t>角膜的选项</a:t>
            </a:r>
            <a:r>
              <a:rPr lang="zh-CN" altLang="en-US" dirty="0"/>
              <a:t>是一样的</a:t>
            </a:r>
            <a:r>
              <a:rPr lang="en-US" altLang="en-US" dirty="0"/>
              <a:t>。</a:t>
            </a:r>
          </a:p>
          <a:p>
            <a:pPr eaLnBrk="1" hangingPunct="1"/>
            <a:r>
              <a:rPr lang="en-US" altLang="en-US" dirty="0" err="1"/>
              <a:t>选项是相同的</a:t>
            </a:r>
            <a:r>
              <a:rPr lang="en-US" altLang="en-US" dirty="0"/>
              <a:t>。</a:t>
            </a:r>
          </a:p>
          <a:p>
            <a:pPr eaLnBrk="1" hangingPunct="1"/>
            <a:r>
              <a:rPr lang="en-US" altLang="en-US" dirty="0" err="1"/>
              <a:t>目标和</a:t>
            </a:r>
            <a:r>
              <a:rPr lang="zh-CN" altLang="en-US" dirty="0"/>
              <a:t>限制</a:t>
            </a:r>
            <a:r>
              <a:rPr lang="en-US" altLang="en-US" dirty="0" err="1"/>
              <a:t>是相同的</a:t>
            </a:r>
            <a:r>
              <a:rPr lang="en-US" altLang="en-US" dirty="0"/>
              <a:t>。</a:t>
            </a:r>
          </a:p>
          <a:p>
            <a:pPr eaLnBrk="1" hangingPunct="1"/>
            <a:r>
              <a:rPr lang="zh-CN" altLang="en-US" dirty="0"/>
              <a:t>很可能</a:t>
            </a:r>
            <a:r>
              <a:rPr lang="en-US" altLang="en-US" dirty="0"/>
              <a:t>，</a:t>
            </a:r>
            <a:r>
              <a:rPr lang="en-US" altLang="en-US" dirty="0" err="1"/>
              <a:t>在屈光手术后</a:t>
            </a:r>
            <a:r>
              <a:rPr lang="zh-CN" altLang="en-US" dirty="0"/>
              <a:t>的案例中</a:t>
            </a:r>
            <a:r>
              <a:rPr lang="en-US" altLang="en-US" dirty="0"/>
              <a:t>，</a:t>
            </a:r>
            <a:r>
              <a:rPr lang="zh-CN" altLang="en-US" dirty="0"/>
              <a:t>接触镜的配适</a:t>
            </a:r>
            <a:r>
              <a:rPr lang="en-US" altLang="en-US" dirty="0" err="1"/>
              <a:t>需要更加小心</a:t>
            </a:r>
            <a:r>
              <a:rPr lang="zh-CN" altLang="en-US" dirty="0"/>
              <a:t>地用在</a:t>
            </a:r>
            <a:r>
              <a:rPr lang="en-US" altLang="en-US" dirty="0" err="1"/>
              <a:t>已经</a:t>
            </a:r>
            <a:r>
              <a:rPr lang="zh-CN" altLang="en-US" dirty="0"/>
              <a:t>被</a:t>
            </a:r>
            <a:r>
              <a:rPr lang="en-US" altLang="en-US" dirty="0" err="1"/>
              <a:t>虐待的</a:t>
            </a:r>
            <a:r>
              <a:rPr lang="zh-CN" altLang="en-US" dirty="0"/>
              <a:t>角膜</a:t>
            </a:r>
            <a:r>
              <a:rPr lang="en-US" altLang="en-US" dirty="0" err="1"/>
              <a:t>上皮</a:t>
            </a:r>
            <a:r>
              <a:rPr lang="en-US" altLang="en-US" dirty="0"/>
              <a:t>。</a:t>
            </a:r>
          </a:p>
        </p:txBody>
      </p:sp>
    </p:spTree>
    <p:extLst>
      <p:ext uri="{BB962C8B-B14F-4D97-AF65-F5344CB8AC3E}">
        <p14:creationId xmlns:p14="http://schemas.microsoft.com/office/powerpoint/2010/main" val="206597991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3" name="Rectangle 2"/>
          <p:cNvSpPr>
            <a:spLocks noGrp="1" noRot="1" noChangeAspect="1" noChangeArrowheads="1" noTextEdit="1"/>
          </p:cNvSpPr>
          <p:nvPr>
            <p:ph type="sldImg"/>
          </p:nvPr>
        </p:nvSpPr>
        <p:spPr/>
      </p:sp>
      <p:sp>
        <p:nvSpPr>
          <p:cNvPr id="847874" name="Rectangle 3"/>
          <p:cNvSpPr>
            <a:spLocks noGrp="1" noChangeArrowheads="1"/>
          </p:cNvSpPr>
          <p:nvPr>
            <p:ph type="body" idx="1"/>
          </p:nvPr>
        </p:nvSpPr>
        <p:spPr>
          <a:noFill/>
        </p:spPr>
        <p:txBody>
          <a:bodyPr/>
          <a:lstStyle/>
          <a:p>
            <a:pPr eaLnBrk="1" hangingPunct="1"/>
            <a:r>
              <a:rPr lang="zh-CN" altLang="en-US" dirty="0"/>
              <a:t>植片的突起</a:t>
            </a:r>
            <a:r>
              <a:rPr lang="en-US" altLang="en-US" dirty="0"/>
              <a:t>是</a:t>
            </a:r>
            <a:r>
              <a:rPr lang="zh-CN" altLang="en-US" dirty="0"/>
              <a:t>植片</a:t>
            </a:r>
            <a:r>
              <a:rPr lang="en-US" altLang="en-US" dirty="0" err="1"/>
              <a:t>比周围宿主角膜</a:t>
            </a:r>
            <a:r>
              <a:rPr lang="zh-CN" altLang="en-US" dirty="0"/>
              <a:t>更高地升起</a:t>
            </a:r>
            <a:r>
              <a:rPr lang="en-US" altLang="en-US" dirty="0"/>
              <a:t>。</a:t>
            </a:r>
          </a:p>
          <a:p>
            <a:pPr eaLnBrk="1" hangingPunct="1"/>
            <a:r>
              <a:rPr lang="en-US" altLang="en-US" dirty="0" err="1"/>
              <a:t>任何角膜GP</a:t>
            </a:r>
            <a:r>
              <a:rPr lang="zh-CN" altLang="en-US" dirty="0"/>
              <a:t>接触镜</a:t>
            </a:r>
            <a:r>
              <a:rPr lang="en-US" altLang="en-US" dirty="0" err="1"/>
              <a:t>和大多数</a:t>
            </a:r>
            <a:r>
              <a:rPr lang="zh-CN" altLang="en-US" dirty="0"/>
              <a:t>软镜</a:t>
            </a:r>
            <a:r>
              <a:rPr lang="en-US" altLang="en-US" dirty="0" err="1"/>
              <a:t>设计将骑在</a:t>
            </a:r>
            <a:r>
              <a:rPr lang="zh-CN" altLang="en-US" dirty="0"/>
              <a:t>植片上并</a:t>
            </a:r>
            <a:r>
              <a:rPr lang="en-US" altLang="en-US" dirty="0" err="1"/>
              <a:t>有非常</a:t>
            </a:r>
            <a:r>
              <a:rPr lang="zh-CN" altLang="en-US" dirty="0"/>
              <a:t>显著</a:t>
            </a:r>
            <a:r>
              <a:rPr lang="en-US" altLang="en-US" dirty="0" err="1"/>
              <a:t>的边缘</a:t>
            </a:r>
            <a:r>
              <a:rPr lang="zh-CN" altLang="en-US" dirty="0"/>
              <a:t>抬高</a:t>
            </a:r>
            <a:r>
              <a:rPr lang="en-US" altLang="en-US" dirty="0"/>
              <a:t>。</a:t>
            </a:r>
          </a:p>
          <a:p>
            <a:pPr eaLnBrk="1" hangingPunct="1"/>
            <a:r>
              <a:rPr lang="en-US" altLang="en-US" dirty="0" err="1"/>
              <a:t>具有</a:t>
            </a:r>
            <a:r>
              <a:rPr lang="zh-CN" altLang="en-US" dirty="0"/>
              <a:t>反转</a:t>
            </a:r>
            <a:r>
              <a:rPr lang="en-US" altLang="en-US" dirty="0" err="1"/>
              <a:t>几何中间</a:t>
            </a:r>
            <a:r>
              <a:rPr lang="zh-CN" altLang="en-US" dirty="0"/>
              <a:t>弧设计特征</a:t>
            </a:r>
            <a:r>
              <a:rPr lang="en-US" altLang="en-US" dirty="0" err="1"/>
              <a:t>的角膜GP</a:t>
            </a:r>
            <a:r>
              <a:rPr lang="zh-CN" altLang="en-US" dirty="0"/>
              <a:t>接触镜</a:t>
            </a:r>
            <a:r>
              <a:rPr lang="en-US" altLang="en-US" dirty="0"/>
              <a:t>和</a:t>
            </a:r>
            <a:r>
              <a:rPr lang="zh-CN" altLang="en-US" dirty="0"/>
              <a:t>软性接触镜</a:t>
            </a:r>
            <a:r>
              <a:rPr lang="en-US" altLang="en-US" dirty="0"/>
              <a:t>可</a:t>
            </a:r>
            <a:r>
              <a:rPr lang="zh-CN" altLang="en-US" dirty="0"/>
              <a:t>以</a:t>
            </a:r>
            <a:r>
              <a:rPr lang="en-US" altLang="en-US" dirty="0" err="1"/>
              <a:t>试用</a:t>
            </a:r>
            <a:r>
              <a:rPr lang="en-US" altLang="en-US" dirty="0"/>
              <a:t>。  </a:t>
            </a:r>
          </a:p>
          <a:p>
            <a:pPr eaLnBrk="1" hangingPunct="1"/>
            <a:r>
              <a:rPr lang="en-US" altLang="en-US" dirty="0" err="1"/>
              <a:t>除了</a:t>
            </a:r>
            <a:r>
              <a:rPr lang="zh-CN" altLang="en-US" dirty="0"/>
              <a:t>植片</a:t>
            </a:r>
            <a:r>
              <a:rPr lang="en-US" altLang="en-US" dirty="0" err="1"/>
              <a:t>本身外，GP</a:t>
            </a:r>
            <a:r>
              <a:rPr lang="zh-CN" altLang="en-US" dirty="0"/>
              <a:t>接触镜将得到非常少的支撑</a:t>
            </a:r>
            <a:r>
              <a:rPr lang="en-US" altLang="en-US" dirty="0"/>
              <a:t>。</a:t>
            </a:r>
            <a:r>
              <a:rPr lang="zh-CN" altLang="en-US" dirty="0"/>
              <a:t>这可能导致</a:t>
            </a:r>
            <a:r>
              <a:rPr lang="en-US" altLang="en-US" dirty="0" err="1">
                <a:sym typeface="+mn-ea"/>
              </a:rPr>
              <a:t>除了边缘引起的不适和宿主角膜的干燥</a:t>
            </a:r>
            <a:r>
              <a:rPr lang="zh-CN" altLang="en-US" dirty="0">
                <a:sym typeface="+mn-ea"/>
              </a:rPr>
              <a:t>外，还</a:t>
            </a:r>
            <a:r>
              <a:rPr lang="en-US" altLang="en-US" dirty="0" err="1"/>
              <a:t>可能导致</a:t>
            </a:r>
            <a:r>
              <a:rPr lang="zh-CN" altLang="en-US" dirty="0"/>
              <a:t>磨损</a:t>
            </a:r>
            <a:r>
              <a:rPr lang="en-US" altLang="en-US" dirty="0"/>
              <a:t>。</a:t>
            </a:r>
          </a:p>
          <a:p>
            <a:pPr eaLnBrk="1" hangingPunct="1"/>
            <a:r>
              <a:rPr lang="en-US" altLang="en-US" dirty="0" err="1"/>
              <a:t>可能最好的选择是GP巩膜</a:t>
            </a:r>
            <a:r>
              <a:rPr lang="zh-CN" altLang="en-US" dirty="0"/>
              <a:t>镜</a:t>
            </a:r>
            <a:r>
              <a:rPr lang="en-US" altLang="en-US" dirty="0"/>
              <a:t>。</a:t>
            </a:r>
            <a:r>
              <a:rPr lang="en-US" altLang="en-US" dirty="0" err="1"/>
              <a:t>根据定义，它停留</a:t>
            </a:r>
            <a:r>
              <a:rPr lang="zh-CN" altLang="en-US" dirty="0"/>
              <a:t>角膜缘周围的</a:t>
            </a:r>
            <a:r>
              <a:rPr lang="en-US" altLang="en-US" dirty="0" err="1"/>
              <a:t>结膜上</a:t>
            </a:r>
            <a:r>
              <a:rPr lang="en-US" altLang="en-US" dirty="0"/>
              <a:t>，</a:t>
            </a:r>
            <a:r>
              <a:rPr lang="zh-CN" altLang="en-US" dirty="0"/>
              <a:t>拱高，</a:t>
            </a:r>
            <a:r>
              <a:rPr lang="en-US" altLang="en-US" dirty="0"/>
              <a:t>并</a:t>
            </a:r>
            <a:r>
              <a:rPr lang="zh-CN" altLang="en-US" dirty="0"/>
              <a:t>持续湿润</a:t>
            </a:r>
            <a:r>
              <a:rPr lang="en-US" altLang="en-US" dirty="0" err="1"/>
              <a:t>宿主和</a:t>
            </a:r>
            <a:r>
              <a:rPr lang="zh-CN" altLang="en-US" dirty="0"/>
              <a:t>植片</a:t>
            </a:r>
            <a:r>
              <a:rPr lang="en-US" altLang="en-US" dirty="0" err="1"/>
              <a:t>角膜</a:t>
            </a:r>
            <a:r>
              <a:rPr lang="en-US" altLang="en-US" dirty="0"/>
              <a:t>。</a:t>
            </a:r>
          </a:p>
        </p:txBody>
      </p:sp>
    </p:spTree>
    <p:extLst>
      <p:ext uri="{BB962C8B-B14F-4D97-AF65-F5344CB8AC3E}">
        <p14:creationId xmlns:p14="http://schemas.microsoft.com/office/powerpoint/2010/main" val="95788570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1" name="Rectangle 2"/>
          <p:cNvSpPr>
            <a:spLocks noGrp="1" noRot="1" noChangeAspect="1" noChangeArrowheads="1" noTextEdit="1"/>
          </p:cNvSpPr>
          <p:nvPr>
            <p:ph type="sldImg"/>
          </p:nvPr>
        </p:nvSpPr>
        <p:spPr/>
      </p:sp>
      <p:sp>
        <p:nvSpPr>
          <p:cNvPr id="849922" name="Rectangle 3"/>
          <p:cNvSpPr>
            <a:spLocks noGrp="1" noChangeArrowheads="1"/>
          </p:cNvSpPr>
          <p:nvPr>
            <p:ph type="body" idx="1"/>
          </p:nvPr>
        </p:nvSpPr>
        <p:spPr>
          <a:noFill/>
        </p:spPr>
        <p:txBody>
          <a:bodyPr/>
          <a:lstStyle/>
          <a:p>
            <a:pPr eaLnBrk="1" hangingPunct="1"/>
            <a:r>
              <a:rPr lang="zh-CN" altLang="en-US" dirty="0"/>
              <a:t>凸起的植片或其他任何不平衡的角膜在配适大部分设计或材料的角膜接触镜时都会出现镜片边缘高度远离角膜</a:t>
            </a:r>
            <a:r>
              <a:rPr lang="en-US" altLang="en-US" dirty="0"/>
              <a:t>。</a:t>
            </a:r>
          </a:p>
          <a:p>
            <a:pPr eaLnBrk="1" hangingPunct="1"/>
            <a:r>
              <a:rPr lang="en-US" altLang="en-US" dirty="0" err="1"/>
              <a:t>一些更现代的方法包括GP角膜缘</a:t>
            </a:r>
            <a:r>
              <a:rPr lang="zh-CN" altLang="en-US" dirty="0"/>
              <a:t>内</a:t>
            </a:r>
            <a:r>
              <a:rPr lang="en-US" altLang="en-US" dirty="0" err="1"/>
              <a:t>镜片设计</a:t>
            </a:r>
            <a:r>
              <a:rPr lang="en-US" altLang="en-US" dirty="0"/>
              <a:t>，</a:t>
            </a:r>
            <a:r>
              <a:rPr lang="zh-CN" altLang="en-US" dirty="0"/>
              <a:t>其</a:t>
            </a:r>
            <a:r>
              <a:rPr lang="en-US" altLang="en-US" dirty="0" err="1"/>
              <a:t>边缘</a:t>
            </a:r>
            <a:r>
              <a:rPr lang="zh-CN" altLang="en-US" dirty="0"/>
              <a:t>为扇形</a:t>
            </a:r>
            <a:r>
              <a:rPr lang="en-US" altLang="en-US" dirty="0" err="1"/>
              <a:t>定制修改</a:t>
            </a:r>
            <a:r>
              <a:rPr lang="en-US" altLang="en-US" dirty="0"/>
              <a:t>。.</a:t>
            </a:r>
          </a:p>
          <a:p>
            <a:pPr eaLnBrk="1" hangingPunct="1"/>
            <a:r>
              <a:rPr lang="en-US" altLang="en-US" dirty="0" err="1"/>
              <a:t>注意</a:t>
            </a:r>
            <a:r>
              <a:rPr lang="zh-CN" altLang="en-US" dirty="0"/>
              <a:t>，</a:t>
            </a:r>
            <a:r>
              <a:rPr lang="en-US" altLang="en-US" dirty="0"/>
              <a:t>在</a:t>
            </a:r>
            <a:r>
              <a:rPr lang="zh-CN" altLang="en-US" dirty="0"/>
              <a:t>接触镜</a:t>
            </a:r>
            <a:r>
              <a:rPr lang="en-US" altLang="en-US" dirty="0"/>
              <a:t>下</a:t>
            </a:r>
            <a:r>
              <a:rPr lang="zh-CN" altLang="en-US" dirty="0"/>
              <a:t>吸入的这些气泡，是随着每次眨眼，镜片以这种方式倾斜时，（</a:t>
            </a:r>
            <a:r>
              <a:rPr lang="en-US" altLang="en-US" dirty="0" err="1"/>
              <a:t>摇摆</a:t>
            </a:r>
            <a:r>
              <a:rPr lang="en-US" altLang="en-US" dirty="0"/>
              <a:t>）</a:t>
            </a:r>
            <a:r>
              <a:rPr lang="zh-CN" altLang="en-US" dirty="0"/>
              <a:t>泵出泪液</a:t>
            </a:r>
            <a:r>
              <a:rPr lang="en-US" altLang="en-US" dirty="0" err="1"/>
              <a:t>和空气进入镜</a:t>
            </a:r>
            <a:r>
              <a:rPr lang="zh-CN" altLang="en-US" dirty="0"/>
              <a:t>片前</a:t>
            </a:r>
            <a:r>
              <a:rPr lang="en-US" altLang="en-US" dirty="0" err="1"/>
              <a:t>空间</a:t>
            </a:r>
            <a:r>
              <a:rPr lang="zh-CN" altLang="en-US" dirty="0"/>
              <a:t>。</a:t>
            </a:r>
            <a:endParaRPr lang="en-US" altLang="en-US" dirty="0"/>
          </a:p>
        </p:txBody>
      </p:sp>
    </p:spTree>
    <p:extLst>
      <p:ext uri="{BB962C8B-B14F-4D97-AF65-F5344CB8AC3E}">
        <p14:creationId xmlns:p14="http://schemas.microsoft.com/office/powerpoint/2010/main" val="254589256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zh-CN" altLang="en-US" b="1" dirty="0"/>
              <a:t>治疗性接触镜</a:t>
            </a:r>
            <a:r>
              <a:rPr lang="en-US" altLang="en-US" b="1" dirty="0"/>
              <a:t>：导论</a:t>
            </a:r>
          </a:p>
          <a:p>
            <a:pPr eaLnBrk="1" hangingPunct="1">
              <a:defRPr/>
            </a:pPr>
            <a:r>
              <a:rPr lang="en-US" altLang="en-US" dirty="0" err="1"/>
              <a:t>治疗</a:t>
            </a:r>
            <a:r>
              <a:rPr lang="zh-CN" altLang="en-US" dirty="0"/>
              <a:t>性接触镜</a:t>
            </a:r>
            <a:r>
              <a:rPr lang="en-US" altLang="en-US" dirty="0"/>
              <a:t>，有时被称为“绷带</a:t>
            </a:r>
            <a:r>
              <a:rPr lang="zh-CN" altLang="en-US" dirty="0"/>
              <a:t>镜</a:t>
            </a:r>
            <a:r>
              <a:rPr lang="en-US" altLang="en-US" dirty="0"/>
              <a:t>”，</a:t>
            </a:r>
            <a:r>
              <a:rPr lang="en-US" altLang="en-US" dirty="0" err="1"/>
              <a:t>因为这是它们的主要应用之一，是</a:t>
            </a:r>
            <a:r>
              <a:rPr lang="zh-CN" altLang="en-US" dirty="0"/>
              <a:t>为了治疗原因而配戴的</a:t>
            </a:r>
            <a:r>
              <a:rPr lang="en-US" altLang="en-US" dirty="0" err="1"/>
              <a:t>特殊</a:t>
            </a:r>
            <a:r>
              <a:rPr lang="zh-CN" altLang="en-US" dirty="0"/>
              <a:t>接触镜</a:t>
            </a:r>
            <a:r>
              <a:rPr lang="en-US" altLang="en-US" dirty="0"/>
              <a:t>，</a:t>
            </a:r>
            <a:r>
              <a:rPr lang="en-US" altLang="en-US" dirty="0" err="1"/>
              <a:t>例如治疗角膜或</a:t>
            </a:r>
            <a:r>
              <a:rPr lang="zh-CN" altLang="en-US" dirty="0"/>
              <a:t>眼前节的疾</a:t>
            </a:r>
            <a:r>
              <a:rPr lang="en-US" altLang="en-US" dirty="0" err="1"/>
              <a:t>病。在</a:t>
            </a:r>
            <a:r>
              <a:rPr lang="zh-CN" altLang="en-US" dirty="0"/>
              <a:t>这节课中</a:t>
            </a:r>
            <a:r>
              <a:rPr lang="en-US" altLang="en-US" dirty="0"/>
              <a:t>，术语“绷带”和“治疗”可以互换使用。</a:t>
            </a:r>
          </a:p>
          <a:p>
            <a:pPr eaLnBrk="1" hangingPunct="1">
              <a:defRPr/>
            </a:pPr>
            <a:r>
              <a:rPr lang="en-US" altLang="en-US" dirty="0"/>
              <a:t>最早的19</a:t>
            </a:r>
            <a:r>
              <a:rPr lang="zh-CN" altLang="en-US" dirty="0"/>
              <a:t>世纪</a:t>
            </a:r>
            <a:r>
              <a:rPr lang="en-US" altLang="zh-CN" dirty="0"/>
              <a:t>80</a:t>
            </a:r>
            <a:r>
              <a:rPr lang="en-US" altLang="en-US" dirty="0"/>
              <a:t>年代的</a:t>
            </a:r>
            <a:r>
              <a:rPr lang="zh-CN" altLang="en-US" dirty="0"/>
              <a:t>接触镜配适，</a:t>
            </a:r>
            <a:r>
              <a:rPr lang="en-US" altLang="en-US" dirty="0" err="1"/>
              <a:t>最初是</a:t>
            </a:r>
            <a:r>
              <a:rPr lang="zh-CN" altLang="en-US" dirty="0"/>
              <a:t>以</a:t>
            </a:r>
            <a:r>
              <a:rPr lang="en-US" altLang="en-US" dirty="0" err="1"/>
              <a:t>绷带</a:t>
            </a:r>
            <a:r>
              <a:rPr lang="zh-CN" altLang="en-US" dirty="0"/>
              <a:t>为目的</a:t>
            </a:r>
            <a:r>
              <a:rPr lang="en-US" altLang="en-US" dirty="0"/>
              <a:t>，而不是矫正视力（参见A2：本系列的接触镜的历史）.</a:t>
            </a:r>
            <a:r>
              <a:rPr lang="en-US" altLang="en-US" b="1" i="1" dirty="0"/>
              <a:t> </a:t>
            </a:r>
          </a:p>
          <a:p>
            <a:pPr eaLnBrk="1" hangingPunct="1">
              <a:defRPr/>
            </a:pPr>
            <a:r>
              <a:rPr lang="zh-CN" altLang="en-US" dirty="0"/>
              <a:t>水凝胶接触镜</a:t>
            </a:r>
            <a:r>
              <a:rPr lang="en-US" altLang="en-US" dirty="0"/>
              <a:t>的</a:t>
            </a:r>
            <a:r>
              <a:rPr lang="zh-CN" altLang="en-US" dirty="0"/>
              <a:t>出现</a:t>
            </a:r>
            <a:r>
              <a:rPr lang="en-US" altLang="en-US" dirty="0" err="1"/>
              <a:t>使得</a:t>
            </a:r>
            <a:r>
              <a:rPr lang="zh-CN" altLang="en-US" dirty="0"/>
              <a:t>接触镜的</a:t>
            </a:r>
            <a:r>
              <a:rPr lang="en-US" altLang="en-US" dirty="0" err="1"/>
              <a:t>治疗应用</a:t>
            </a:r>
            <a:r>
              <a:rPr lang="zh-CN" altLang="en-US" dirty="0"/>
              <a:t>高涨</a:t>
            </a:r>
            <a:r>
              <a:rPr lang="en-US" altLang="en-US" dirty="0" err="1"/>
              <a:t>成为可能</a:t>
            </a:r>
            <a:r>
              <a:rPr lang="en-US" altLang="en-US" dirty="0"/>
              <a:t> (Steele, 1997)</a:t>
            </a:r>
            <a:r>
              <a:rPr lang="zh-CN" altLang="en-US" dirty="0"/>
              <a:t>。</a:t>
            </a:r>
            <a:r>
              <a:rPr lang="en-US" altLang="en-US" dirty="0"/>
              <a:t> John </a:t>
            </a:r>
            <a:r>
              <a:rPr lang="en-US" altLang="en-US" i="1" dirty="0"/>
              <a:t>et al. </a:t>
            </a:r>
            <a:r>
              <a:rPr lang="en-US" altLang="en-US" dirty="0"/>
              <a:t>(1994) </a:t>
            </a:r>
            <a:r>
              <a:rPr lang="zh-CN" altLang="en-US" dirty="0"/>
              <a:t>相信</a:t>
            </a:r>
            <a:r>
              <a:rPr lang="en-US" altLang="en-US" dirty="0"/>
              <a:t> Rycroft (1964) </a:t>
            </a:r>
            <a:r>
              <a:rPr lang="en-US" altLang="en-US" dirty="0" err="1"/>
              <a:t>首次使用水凝胶</a:t>
            </a:r>
            <a:r>
              <a:rPr lang="zh-CN" altLang="en-US" dirty="0"/>
              <a:t>镜片作为</a:t>
            </a:r>
            <a:r>
              <a:rPr lang="en-US" altLang="en-US" dirty="0" err="1"/>
              <a:t>治疗</a:t>
            </a:r>
            <a:r>
              <a:rPr lang="zh-CN" altLang="en-US" dirty="0"/>
              <a:t>目的</a:t>
            </a:r>
            <a:r>
              <a:rPr lang="en-US" altLang="en-US" dirty="0"/>
              <a:t> (眼</a:t>
            </a:r>
            <a:r>
              <a:rPr lang="zh-CN" altLang="en-US" dirty="0"/>
              <a:t>得</a:t>
            </a:r>
            <a:r>
              <a:rPr lang="en-US" altLang="en-US" dirty="0" err="1"/>
              <a:t>类天疱疮</a:t>
            </a:r>
            <a:r>
              <a:rPr lang="en-US" altLang="en-US" dirty="0"/>
              <a:t> &amp; Stevens- Johnson </a:t>
            </a:r>
            <a:r>
              <a:rPr lang="zh-CN" altLang="en-US" dirty="0"/>
              <a:t>综合征</a:t>
            </a:r>
            <a:r>
              <a:rPr lang="en-US" altLang="en-US" dirty="0"/>
              <a:t>).</a:t>
            </a:r>
          </a:p>
          <a:p>
            <a:pPr eaLnBrk="1" hangingPunct="1">
              <a:defRPr/>
            </a:pPr>
            <a:r>
              <a:rPr lang="en-US" altLang="en-US" dirty="0" err="1"/>
              <a:t>今天，大多数用于此目的的</a:t>
            </a:r>
            <a:r>
              <a:rPr lang="zh-CN" altLang="en-US" dirty="0"/>
              <a:t>接触镜</a:t>
            </a:r>
            <a:r>
              <a:rPr lang="en-US" altLang="en-US" dirty="0" err="1"/>
              <a:t>是由一种</a:t>
            </a:r>
            <a:r>
              <a:rPr lang="zh-CN" altLang="en-US" dirty="0"/>
              <a:t>硅水凝胶</a:t>
            </a:r>
            <a:r>
              <a:rPr lang="en-US" altLang="en-US" dirty="0" err="1"/>
              <a:t>材料制成的，因为通过</a:t>
            </a:r>
            <a:r>
              <a:rPr lang="zh-CN" altLang="en-US" dirty="0"/>
              <a:t>接触镜的</a:t>
            </a:r>
            <a:r>
              <a:rPr lang="en-US" altLang="en-US" dirty="0"/>
              <a:t>氧</a:t>
            </a:r>
            <a:r>
              <a:rPr lang="zh-CN" altLang="en-US" dirty="0"/>
              <a:t>传导水</a:t>
            </a:r>
            <a:r>
              <a:rPr lang="en-US" altLang="en-US" dirty="0" err="1"/>
              <a:t>平较高，因此角膜水肿的机会较小</a:t>
            </a:r>
            <a:r>
              <a:rPr lang="en-US" altLang="en-US" dirty="0"/>
              <a:t>，</a:t>
            </a:r>
            <a:r>
              <a:rPr lang="zh-CN" altLang="en-US" dirty="0"/>
              <a:t>促进</a:t>
            </a:r>
            <a:r>
              <a:rPr lang="en-US" altLang="en-US" dirty="0" err="1"/>
              <a:t>愈合</a:t>
            </a:r>
            <a:r>
              <a:rPr lang="en-US" altLang="en-US" dirty="0"/>
              <a:t>。</a:t>
            </a:r>
          </a:p>
          <a:p>
            <a:pPr eaLnBrk="1" hangingPunct="1">
              <a:defRPr/>
            </a:pPr>
            <a:r>
              <a:rPr lang="en-US" altLang="en-US" dirty="0" err="1"/>
              <a:t>当现成的镜片用于绷带治疗时，有可能</a:t>
            </a:r>
            <a:r>
              <a:rPr lang="zh-CN" altLang="en-US" dirty="0"/>
              <a:t>是，</a:t>
            </a:r>
            <a:r>
              <a:rPr lang="en-US" altLang="en-US" dirty="0" err="1"/>
              <a:t>标准参数不能提供足够稳定的</a:t>
            </a:r>
            <a:r>
              <a:rPr lang="zh-CN" altLang="en-US" dirty="0"/>
              <a:t>配适</a:t>
            </a:r>
            <a:r>
              <a:rPr lang="en-US" altLang="en-US" dirty="0" err="1"/>
              <a:t>关系。在这些情况下，标准的</a:t>
            </a:r>
            <a:r>
              <a:rPr lang="zh-CN" altLang="en-US" dirty="0"/>
              <a:t>日抛</a:t>
            </a:r>
            <a:r>
              <a:rPr lang="en-US" altLang="en-US" dirty="0"/>
              <a:t>（</a:t>
            </a:r>
            <a:r>
              <a:rPr lang="en-US" altLang="en-US" dirty="0" err="1"/>
              <a:t>DD）水凝胶设计中</a:t>
            </a:r>
            <a:r>
              <a:rPr lang="zh-CN" altLang="en-US" dirty="0"/>
              <a:t>更</a:t>
            </a:r>
            <a:r>
              <a:rPr lang="en-US" altLang="en-US" dirty="0" err="1"/>
              <a:t>陡峭的</a:t>
            </a:r>
            <a:r>
              <a:rPr lang="zh-CN" altLang="en-US" dirty="0"/>
              <a:t>后表面光学区曲率半径很可能就足够了</a:t>
            </a:r>
            <a:r>
              <a:rPr lang="en-US" altLang="en-US" dirty="0"/>
              <a:t>。</a:t>
            </a:r>
          </a:p>
          <a:p>
            <a:pPr eaLnBrk="1" hangingPunct="1">
              <a:defRPr/>
            </a:pPr>
            <a:r>
              <a:rPr lang="en-US" altLang="en-US" dirty="0" err="1"/>
              <a:t>虽然治疗性</a:t>
            </a:r>
            <a:r>
              <a:rPr lang="zh-CN" altLang="en-US" dirty="0"/>
              <a:t>接触镜</a:t>
            </a:r>
            <a:r>
              <a:rPr lang="en-US" altLang="en-US" dirty="0" err="1"/>
              <a:t>可以用来矫正屈光不正，但它们主要用于物理治疗、眼睛保护，以及</a:t>
            </a:r>
            <a:r>
              <a:rPr lang="zh-CN" altLang="en-US" dirty="0"/>
              <a:t>辅助愈合</a:t>
            </a:r>
            <a:r>
              <a:rPr lang="en-US" altLang="en-US" dirty="0"/>
              <a:t>。</a:t>
            </a:r>
          </a:p>
          <a:p>
            <a:pPr eaLnBrk="1" hangingPunct="1">
              <a:defRPr/>
            </a:pPr>
            <a:endParaRPr lang="en-US" altLang="en-US" sz="1050" dirty="0"/>
          </a:p>
          <a:p>
            <a:pPr eaLnBrk="1" hangingPunct="1">
              <a:defRPr/>
            </a:pPr>
            <a:endParaRPr lang="en-GB" dirty="0"/>
          </a:p>
        </p:txBody>
      </p:sp>
      <p:sp>
        <p:nvSpPr>
          <p:cNvPr id="851971" name="Slide Number Placeholder 3"/>
          <p:cNvSpPr>
            <a:spLocks noGrp="1"/>
          </p:cNvSpPr>
          <p:nvPr>
            <p:ph type="sldNum" sz="quarter" idx="5"/>
          </p:nvPr>
        </p:nvSpPr>
        <p:spPr>
          <a:noFill/>
          <a:ln>
            <a:miter lim="800000"/>
          </a:ln>
        </p:spPr>
        <p:txBody>
          <a:bodyPr/>
          <a:lstStyle/>
          <a:p>
            <a:fld id="{C80C61E4-27CD-48BD-AB59-EF3AA023C431}" type="slidenum">
              <a:rPr lang="en-US" altLang="en-US" smtClean="0"/>
              <a:t>132</a:t>
            </a:fld>
            <a:endParaRPr lang="en-US" altLang="en-US"/>
          </a:p>
        </p:txBody>
      </p:sp>
    </p:spTree>
    <p:extLst>
      <p:ext uri="{BB962C8B-B14F-4D97-AF65-F5344CB8AC3E}">
        <p14:creationId xmlns:p14="http://schemas.microsoft.com/office/powerpoint/2010/main" val="77596717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7" name="Rectangle 2"/>
          <p:cNvSpPr>
            <a:spLocks noGrp="1" noRot="1" noChangeAspect="1" noChangeArrowheads="1" noTextEdit="1"/>
          </p:cNvSpPr>
          <p:nvPr>
            <p:ph type="sldImg"/>
          </p:nvPr>
        </p:nvSpPr>
        <p:spPr/>
      </p:sp>
      <p:sp>
        <p:nvSpPr>
          <p:cNvPr id="854018" name="Rectangle 3"/>
          <p:cNvSpPr>
            <a:spLocks noGrp="1" noChangeArrowheads="1"/>
          </p:cNvSpPr>
          <p:nvPr>
            <p:ph type="body" idx="1"/>
          </p:nvPr>
        </p:nvSpPr>
        <p:spPr>
          <a:noFill/>
        </p:spPr>
        <p:txBody>
          <a:bodyPr/>
          <a:lstStyle/>
          <a:p>
            <a:pPr eaLnBrk="1" hangingPunct="1"/>
            <a:r>
              <a:rPr lang="zh-CN" altLang="en-US" b="1" dirty="0"/>
              <a:t>治疗性接触镜的种类</a:t>
            </a:r>
            <a:endParaRPr lang="en-US" altLang="en-US" b="1" dirty="0"/>
          </a:p>
          <a:p>
            <a:pPr eaLnBrk="1" hangingPunct="1"/>
            <a:r>
              <a:rPr lang="en-US" altLang="en-US" dirty="0" err="1"/>
              <a:t>大多数治疗性</a:t>
            </a:r>
            <a:r>
              <a:rPr lang="zh-CN" altLang="en-US" dirty="0"/>
              <a:t>接触镜</a:t>
            </a:r>
            <a:r>
              <a:rPr lang="en-US" altLang="en-US" dirty="0" err="1"/>
              <a:t>是水凝胶</a:t>
            </a:r>
            <a:r>
              <a:rPr lang="en-US" altLang="en-US" dirty="0"/>
              <a:t>，</a:t>
            </a:r>
            <a:r>
              <a:rPr lang="zh-CN" altLang="en-US" dirty="0"/>
              <a:t>比</a:t>
            </a:r>
            <a:r>
              <a:rPr lang="en-US" altLang="en-US" dirty="0" err="1"/>
              <a:t>角膜直径</a:t>
            </a:r>
            <a:r>
              <a:rPr lang="zh-CN" altLang="en-US" dirty="0"/>
              <a:t>大</a:t>
            </a:r>
            <a:r>
              <a:rPr lang="en-US" altLang="en-US" dirty="0"/>
              <a:t>(</a:t>
            </a:r>
            <a:r>
              <a:rPr lang="en-US" altLang="en-US" dirty="0" err="1"/>
              <a:t>例如</a:t>
            </a:r>
            <a:r>
              <a:rPr lang="en-US" altLang="en-US" dirty="0"/>
              <a:t>，</a:t>
            </a:r>
            <a:r>
              <a:rPr lang="zh-CN" altLang="en-US" dirty="0"/>
              <a:t>可见虹膜横径</a:t>
            </a:r>
            <a:r>
              <a:rPr lang="en-US" altLang="en-US" dirty="0"/>
              <a:t>HVID)，</a:t>
            </a:r>
            <a:r>
              <a:rPr lang="en-US" altLang="en-US" dirty="0" err="1"/>
              <a:t>以确保在所有可预见的情况下完全覆盖角膜</a:t>
            </a:r>
            <a:r>
              <a:rPr lang="en-US" altLang="en-US" dirty="0"/>
              <a:t>。</a:t>
            </a:r>
          </a:p>
          <a:p>
            <a:pPr eaLnBrk="1" hangingPunct="1"/>
            <a:r>
              <a:rPr lang="zh-CN" altLang="en-US" dirty="0"/>
              <a:t>软性接触镜</a:t>
            </a:r>
            <a:r>
              <a:rPr lang="en-US" altLang="en-US" dirty="0" err="1"/>
              <a:t>的使用主要是因为它们具有以下优点：视力、持续用药和改善</a:t>
            </a:r>
            <a:r>
              <a:rPr lang="zh-CN" altLang="en-US" dirty="0"/>
              <a:t>外观</a:t>
            </a:r>
            <a:r>
              <a:rPr lang="en-US" altLang="en-US" dirty="0"/>
              <a:t>.  (</a:t>
            </a:r>
            <a:r>
              <a:rPr lang="en-US" altLang="en-US" dirty="0" err="1"/>
              <a:t>DeNaeyer</a:t>
            </a:r>
            <a:r>
              <a:rPr lang="en-US" altLang="en-US" dirty="0"/>
              <a:t>, </a:t>
            </a:r>
            <a:r>
              <a:rPr lang="en-US" altLang="en-US" i="1" dirty="0" err="1"/>
              <a:t>CLSpectrum</a:t>
            </a:r>
            <a:r>
              <a:rPr lang="en-US" altLang="en-US" dirty="0"/>
              <a:t>, 5/2010.)</a:t>
            </a:r>
          </a:p>
          <a:p>
            <a:pPr eaLnBrk="1" hangingPunct="1"/>
            <a:r>
              <a:rPr lang="en-US" altLang="en-US" dirty="0"/>
              <a:t>高</a:t>
            </a:r>
            <a:r>
              <a:rPr lang="zh-CN" altLang="en-US" dirty="0"/>
              <a:t>氧通透性硅水凝胶</a:t>
            </a:r>
            <a:r>
              <a:rPr lang="en-US" altLang="en-US" dirty="0"/>
              <a:t> </a:t>
            </a:r>
            <a:r>
              <a:rPr lang="zh-CN" altLang="en-US" dirty="0"/>
              <a:t>接触镜</a:t>
            </a:r>
            <a:r>
              <a:rPr lang="en-US" altLang="en-US" dirty="0" err="1"/>
              <a:t>的发展为需要治疗性</a:t>
            </a:r>
            <a:r>
              <a:rPr lang="zh-CN" altLang="en-US" dirty="0"/>
              <a:t>接触镜</a:t>
            </a:r>
            <a:r>
              <a:rPr lang="en-US" altLang="en-US" dirty="0" err="1"/>
              <a:t>的患者</a:t>
            </a:r>
            <a:r>
              <a:rPr lang="zh-CN" altLang="en-US" dirty="0"/>
              <a:t>配适</a:t>
            </a:r>
            <a:r>
              <a:rPr lang="en-US" altLang="en-US" dirty="0" err="1"/>
              <a:t>提供了另一个选择</a:t>
            </a:r>
            <a:r>
              <a:rPr lang="en-US" altLang="en-US" dirty="0"/>
              <a:t>（</a:t>
            </a:r>
            <a:r>
              <a:rPr lang="zh-CN" altLang="en-US" dirty="0"/>
              <a:t>以及，</a:t>
            </a:r>
            <a:r>
              <a:rPr lang="en-US" altLang="en-US" dirty="0" err="1"/>
              <a:t>必要时进行视力矫正</a:t>
            </a:r>
            <a:r>
              <a:rPr lang="en-US" altLang="en-US" dirty="0"/>
              <a:t>）</a:t>
            </a:r>
            <a:r>
              <a:rPr lang="zh-CN" altLang="en-US" dirty="0"/>
              <a:t>。</a:t>
            </a:r>
            <a:r>
              <a:rPr lang="en-US" altLang="en-US" dirty="0"/>
              <a:t>  </a:t>
            </a:r>
          </a:p>
          <a:p>
            <a:pPr eaLnBrk="1" hangingPunct="1"/>
            <a:r>
              <a:rPr lang="en-US" altLang="en-US" dirty="0" err="1"/>
              <a:t>尽管最初是在动物模型中，Sweeney</a:t>
            </a:r>
            <a:r>
              <a:rPr lang="en-US" altLang="en-US" dirty="0"/>
              <a:t> &amp;amp; Holden(1988)</a:t>
            </a:r>
            <a:r>
              <a:rPr lang="en-US" altLang="en-US" dirty="0" err="1"/>
              <a:t>证明了含硅氧烷的</a:t>
            </a:r>
            <a:r>
              <a:rPr lang="zh-CN" altLang="en-US" dirty="0"/>
              <a:t>接触镜</a:t>
            </a:r>
            <a:r>
              <a:rPr lang="en-US" altLang="en-US" dirty="0" err="1"/>
              <a:t>在治疗应用中的潜力</a:t>
            </a:r>
            <a:r>
              <a:rPr lang="en-US" altLang="en-US" dirty="0"/>
              <a:t>。  </a:t>
            </a:r>
          </a:p>
          <a:p>
            <a:pPr eaLnBrk="1" hangingPunct="1"/>
            <a:r>
              <a:rPr lang="en-US" altLang="en-US" dirty="0" err="1"/>
              <a:t>他们使用的</a:t>
            </a:r>
            <a:r>
              <a:rPr lang="zh-CN" altLang="en-US" dirty="0"/>
              <a:t>这种</a:t>
            </a:r>
            <a:r>
              <a:rPr lang="zh-CN" altLang="en-US" sz="1200" b="0" i="0" kern="1200" dirty="0">
                <a:solidFill>
                  <a:schemeClr val="tx1"/>
                </a:solidFill>
                <a:effectLst/>
                <a:latin typeface="Calibri" panose="020F0502020204030204" pitchFamily="34" charset="0"/>
                <a:ea typeface="+mn-ea"/>
                <a:cs typeface="+mn-cs"/>
              </a:rPr>
              <a:t>硅氧烷弹性体</a:t>
            </a:r>
            <a:r>
              <a:rPr lang="zh-CN" altLang="en-US" dirty="0"/>
              <a:t>接触镜有接近现一代硅水凝胶接触镜一半的</a:t>
            </a:r>
            <a:r>
              <a:rPr lang="en-US" altLang="en-US" dirty="0"/>
              <a:t>氧</a:t>
            </a:r>
            <a:r>
              <a:rPr lang="zh-CN" altLang="en-US" dirty="0"/>
              <a:t>传导性。</a:t>
            </a:r>
            <a:endParaRPr lang="en-US" altLang="en-US" dirty="0"/>
          </a:p>
          <a:p>
            <a:pPr eaLnBrk="1" hangingPunct="1"/>
            <a:r>
              <a:rPr lang="en-US" altLang="en-US" dirty="0" err="1"/>
              <a:t>除了水凝胶和</a:t>
            </a:r>
            <a:r>
              <a:rPr lang="zh-CN" altLang="en-US" dirty="0"/>
              <a:t>硅水凝胶</a:t>
            </a:r>
            <a:r>
              <a:rPr lang="en-US" altLang="en-US" dirty="0" err="1"/>
              <a:t>之外，其他使用的材料还有</a:t>
            </a:r>
            <a:r>
              <a:rPr lang="zh-CN" altLang="en-US" sz="1200" b="0" i="0" kern="1200" dirty="0">
                <a:solidFill>
                  <a:schemeClr val="tx1"/>
                </a:solidFill>
                <a:effectLst/>
                <a:latin typeface="Calibri" panose="020F0502020204030204" pitchFamily="34" charset="0"/>
                <a:ea typeface="+mn-ea"/>
                <a:cs typeface="+mn-cs"/>
              </a:rPr>
              <a:t>硅氧烷弹性体</a:t>
            </a:r>
            <a:r>
              <a:rPr lang="en-US" altLang="en-US" dirty="0"/>
              <a:t>、</a:t>
            </a:r>
            <a:r>
              <a:rPr lang="en-US" altLang="en-US" dirty="0" err="1"/>
              <a:t>胶原蛋白和巩膜镜</a:t>
            </a:r>
            <a:r>
              <a:rPr lang="en-US" altLang="en-US" dirty="0"/>
              <a:t>（“</a:t>
            </a:r>
            <a:r>
              <a:rPr lang="en-US" altLang="en-US" dirty="0" err="1"/>
              <a:t>触觉</a:t>
            </a:r>
            <a:r>
              <a:rPr lang="zh-CN" altLang="en-US" dirty="0"/>
              <a:t>的</a:t>
            </a:r>
            <a:r>
              <a:rPr lang="en-US" altLang="en-US" dirty="0"/>
              <a:t>”）</a:t>
            </a:r>
            <a:r>
              <a:rPr lang="en-US" altLang="en-US" dirty="0" err="1"/>
              <a:t>形式的GP聚合物</a:t>
            </a:r>
            <a:r>
              <a:rPr lang="en-US" altLang="en-US" dirty="0"/>
              <a:t>。.  </a:t>
            </a:r>
          </a:p>
          <a:p>
            <a:pPr eaLnBrk="1" hangingPunct="1"/>
            <a:endParaRPr lang="en-US" altLang="en-US" dirty="0"/>
          </a:p>
          <a:p>
            <a:pPr eaLnBrk="1" hangingPunct="1"/>
            <a:r>
              <a:rPr lang="en-US" altLang="en-US" dirty="0" err="1"/>
              <a:t>胶原</a:t>
            </a:r>
            <a:r>
              <a:rPr lang="zh-CN" altLang="en-US" dirty="0"/>
              <a:t>盾</a:t>
            </a:r>
            <a:r>
              <a:rPr lang="en-US" altLang="en-US" dirty="0" err="1"/>
              <a:t>已经被用于药物输送，但是因为它们光学</a:t>
            </a:r>
            <a:r>
              <a:rPr lang="zh-CN" altLang="en-US" dirty="0"/>
              <a:t>上</a:t>
            </a:r>
            <a:r>
              <a:rPr lang="en-US" altLang="en-US" dirty="0" err="1"/>
              <a:t>不清楚、笨重、降解迅速，所以不常用</a:t>
            </a:r>
            <a:r>
              <a:rPr lang="en-US" altLang="en-US" dirty="0"/>
              <a:t>。 (</a:t>
            </a:r>
            <a:r>
              <a:rPr lang="en-US" altLang="en-US" dirty="0" err="1"/>
              <a:t>Ciolino</a:t>
            </a:r>
            <a:r>
              <a:rPr lang="en-US" altLang="en-US" dirty="0"/>
              <a:t> </a:t>
            </a:r>
            <a:r>
              <a:rPr lang="en-US" altLang="en-US" i="1" dirty="0"/>
              <a:t>et al.</a:t>
            </a:r>
            <a:r>
              <a:rPr lang="en-US" altLang="en-US" dirty="0"/>
              <a:t>, 2009).  (in </a:t>
            </a:r>
            <a:r>
              <a:rPr lang="en-US" altLang="en-US" dirty="0" err="1"/>
              <a:t>DeNaeyer</a:t>
            </a:r>
            <a:r>
              <a:rPr lang="en-US" altLang="en-US" dirty="0"/>
              <a:t>, 2010)</a:t>
            </a:r>
          </a:p>
          <a:p>
            <a:pPr eaLnBrk="1" hangingPunct="1"/>
            <a:endParaRPr lang="en-US" altLang="en-US" dirty="0"/>
          </a:p>
          <a:p>
            <a:pPr eaLnBrk="1" hangingPunct="1"/>
            <a:r>
              <a:rPr lang="en-US" altLang="en-US" dirty="0" err="1"/>
              <a:t>正常的GP</a:t>
            </a:r>
            <a:r>
              <a:rPr lang="en-US" altLang="en-US" dirty="0"/>
              <a:t> </a:t>
            </a:r>
            <a:r>
              <a:rPr lang="zh-CN" altLang="en-US" dirty="0"/>
              <a:t>接触镜</a:t>
            </a:r>
            <a:r>
              <a:rPr lang="en-US" altLang="en-US" dirty="0" err="1"/>
              <a:t>设计很少用于眼部保护或其他治疗目的</a:t>
            </a:r>
            <a:r>
              <a:rPr lang="en-US" altLang="en-US" dirty="0"/>
              <a:t>。</a:t>
            </a:r>
          </a:p>
          <a:p>
            <a:pPr eaLnBrk="1" hangingPunct="1"/>
            <a:r>
              <a:rPr lang="zh-CN" altLang="en-US" dirty="0"/>
              <a:t>染色接触镜有助于</a:t>
            </a:r>
            <a:r>
              <a:rPr lang="en-US" altLang="en-US" dirty="0" err="1"/>
              <a:t>颜色缺陷的</a:t>
            </a:r>
            <a:r>
              <a:rPr lang="zh-CN" altLang="en-US" dirty="0"/>
              <a:t>配戴</a:t>
            </a:r>
            <a:r>
              <a:rPr lang="en-US" altLang="en-US" dirty="0" err="1"/>
              <a:t>者区分他们通常混淆的颜色（通常通过增强亮度差异）这里没有覆盖</a:t>
            </a:r>
            <a:r>
              <a:rPr lang="zh-CN" altLang="en-US" dirty="0"/>
              <a:t>这种镜片</a:t>
            </a:r>
            <a:r>
              <a:rPr lang="en-US" altLang="en-US" dirty="0"/>
              <a:t>，</a:t>
            </a:r>
            <a:r>
              <a:rPr lang="en-US" altLang="en-US" dirty="0" err="1"/>
              <a:t>因为它们本身不是“治疗性的</a:t>
            </a:r>
            <a:r>
              <a:rPr lang="en-US" altLang="en-US" dirty="0"/>
              <a:t>”。  </a:t>
            </a:r>
          </a:p>
          <a:p>
            <a:pPr eaLnBrk="1" hangingPunct="1"/>
            <a:r>
              <a:rPr lang="en-US" altLang="en-US" dirty="0" err="1"/>
              <a:t>这种镜片在本系列中单独处理</a:t>
            </a:r>
            <a:r>
              <a:rPr lang="en-US" altLang="en-US" dirty="0"/>
              <a:t>。</a:t>
            </a:r>
          </a:p>
          <a:p>
            <a:pPr eaLnBrk="1" hangingPunct="1"/>
            <a:endParaRPr lang="en-US" altLang="en-US" dirty="0"/>
          </a:p>
          <a:p>
            <a:pPr eaLnBrk="1" hangingPunct="1"/>
            <a:r>
              <a:rPr lang="en-US" altLang="en-US" dirty="0" err="1"/>
              <a:t>巩膜GP</a:t>
            </a:r>
            <a:r>
              <a:rPr lang="en-US" altLang="en-US" dirty="0"/>
              <a:t> </a:t>
            </a:r>
            <a:r>
              <a:rPr lang="zh-CN" altLang="en-US" dirty="0"/>
              <a:t>接触镜</a:t>
            </a:r>
            <a:r>
              <a:rPr lang="en-US" altLang="en-US" dirty="0" err="1"/>
              <a:t>通过保护脆弱的前表面来</a:t>
            </a:r>
            <a:r>
              <a:rPr lang="zh-CN" altLang="en-US" dirty="0"/>
              <a:t>用于</a:t>
            </a:r>
            <a:r>
              <a:rPr lang="en-US" altLang="en-US" dirty="0" err="1"/>
              <a:t>治疗严重的眼表疾病（OSD</a:t>
            </a:r>
            <a:r>
              <a:rPr lang="en-US" altLang="en-US" dirty="0"/>
              <a:t>）。. </a:t>
            </a:r>
          </a:p>
          <a:p>
            <a:pPr eaLnBrk="1" hangingPunct="1"/>
            <a:r>
              <a:rPr lang="en-US" altLang="en-US" dirty="0" err="1"/>
              <a:t>巩膜</a:t>
            </a:r>
            <a:r>
              <a:rPr lang="zh-CN" altLang="en-US" dirty="0"/>
              <a:t>接触镜</a:t>
            </a:r>
            <a:r>
              <a:rPr lang="en-US" altLang="en-US" dirty="0"/>
              <a:t>对</a:t>
            </a:r>
            <a:r>
              <a:rPr lang="zh-CN" altLang="en-US" dirty="0"/>
              <a:t>于</a:t>
            </a:r>
            <a:r>
              <a:rPr lang="en-US" altLang="en-US" dirty="0" err="1"/>
              <a:t>眼睛</a:t>
            </a:r>
            <a:r>
              <a:rPr lang="zh-CN" altLang="en-US" dirty="0"/>
              <a:t>来说是</a:t>
            </a:r>
            <a:r>
              <a:rPr lang="en-US" altLang="en-US" dirty="0" err="1"/>
              <a:t>半封闭</a:t>
            </a:r>
            <a:r>
              <a:rPr lang="zh-CN" altLang="en-US" dirty="0"/>
              <a:t>的</a:t>
            </a:r>
            <a:r>
              <a:rPr lang="en-US" altLang="en-US" dirty="0"/>
              <a:t>，</a:t>
            </a:r>
            <a:r>
              <a:rPr lang="en-US" altLang="en-US" dirty="0" err="1"/>
              <a:t>这允许他们持有液体储存，可以像液体绷带一样持续地沐浴眼前表面</a:t>
            </a:r>
            <a:r>
              <a:rPr lang="en-US" altLang="en-US" dirty="0"/>
              <a:t>。 </a:t>
            </a:r>
          </a:p>
          <a:p>
            <a:pPr eaLnBrk="1" hangingPunct="1"/>
            <a:r>
              <a:rPr lang="en-US" altLang="en-US" dirty="0" err="1"/>
              <a:t>巩膜</a:t>
            </a:r>
            <a:r>
              <a:rPr lang="zh-CN" altLang="en-US" dirty="0"/>
              <a:t>镜</a:t>
            </a:r>
            <a:r>
              <a:rPr lang="en-US" altLang="en-US" dirty="0" err="1"/>
              <a:t>因此能够减轻疼痛，防止暴露性角膜炎，并</a:t>
            </a:r>
            <a:r>
              <a:rPr lang="zh-CN" altLang="en-US" dirty="0"/>
              <a:t>促进</a:t>
            </a:r>
            <a:r>
              <a:rPr lang="en-US" altLang="en-US" dirty="0" err="1"/>
              <a:t>上皮伤口愈合</a:t>
            </a:r>
            <a:r>
              <a:rPr lang="en-US" altLang="en-US" dirty="0"/>
              <a:t>。 (</a:t>
            </a:r>
            <a:r>
              <a:rPr lang="en-US" altLang="en-US" dirty="0" err="1"/>
              <a:t>DeNaeyer</a:t>
            </a:r>
            <a:r>
              <a:rPr lang="en-US" altLang="en-US" dirty="0"/>
              <a:t>, 2010)</a:t>
            </a:r>
          </a:p>
        </p:txBody>
      </p:sp>
    </p:spTree>
    <p:extLst>
      <p:ext uri="{BB962C8B-B14F-4D97-AF65-F5344CB8AC3E}">
        <p14:creationId xmlns:p14="http://schemas.microsoft.com/office/powerpoint/2010/main" val="109089550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5" name="Rectangle 2"/>
          <p:cNvSpPr>
            <a:spLocks noGrp="1" noRot="1" noChangeAspect="1" noChangeArrowheads="1" noTextEdit="1"/>
          </p:cNvSpPr>
          <p:nvPr>
            <p:ph type="sldImg"/>
          </p:nvPr>
        </p:nvSpPr>
        <p:spPr/>
      </p:sp>
      <p:sp>
        <p:nvSpPr>
          <p:cNvPr id="856066" name="Rectangle 3"/>
          <p:cNvSpPr>
            <a:spLocks noGrp="1" noChangeArrowheads="1"/>
          </p:cNvSpPr>
          <p:nvPr>
            <p:ph type="body" idx="1"/>
          </p:nvPr>
        </p:nvSpPr>
        <p:spPr>
          <a:noFill/>
        </p:spPr>
        <p:txBody>
          <a:bodyPr/>
          <a:lstStyle/>
          <a:p>
            <a:pPr eaLnBrk="1" hangingPunct="1">
              <a:lnSpc>
                <a:spcPct val="80000"/>
              </a:lnSpc>
            </a:pPr>
            <a:r>
              <a:rPr lang="en-US" altLang="en-US" sz="900" b="1" dirty="0" err="1"/>
              <a:t>一般功能-使用的</a:t>
            </a:r>
            <a:r>
              <a:rPr lang="zh-CN" altLang="en-US" sz="900" b="1" dirty="0"/>
              <a:t>适应症</a:t>
            </a:r>
            <a:endParaRPr lang="en-US" altLang="en-US" sz="900" b="1" dirty="0"/>
          </a:p>
          <a:p>
            <a:pPr eaLnBrk="1" hangingPunct="1">
              <a:lnSpc>
                <a:spcPct val="80000"/>
              </a:lnSpc>
            </a:pPr>
            <a:r>
              <a:rPr lang="zh-CN" altLang="en-US" sz="900" dirty="0"/>
              <a:t>对于</a:t>
            </a:r>
            <a:r>
              <a:rPr lang="en-US" altLang="en-US" sz="900" dirty="0" err="1"/>
              <a:t>治疗性</a:t>
            </a:r>
            <a:r>
              <a:rPr lang="zh-CN" altLang="en-US" sz="900" dirty="0"/>
              <a:t>接触镜</a:t>
            </a:r>
            <a:r>
              <a:rPr lang="en-US" altLang="en-US" sz="900" dirty="0"/>
              <a:t>的</a:t>
            </a:r>
            <a:r>
              <a:rPr lang="zh-CN" altLang="en-US" sz="900" dirty="0"/>
              <a:t>需求</a:t>
            </a:r>
            <a:r>
              <a:rPr lang="en-US" altLang="en-US" sz="900" dirty="0" err="1"/>
              <a:t>应该在一般的</a:t>
            </a:r>
            <a:r>
              <a:rPr lang="zh-CN" altLang="en-US" sz="900" dirty="0"/>
              <a:t>接触镜</a:t>
            </a:r>
            <a:r>
              <a:rPr lang="en-US" altLang="en-US" sz="900" dirty="0" err="1"/>
              <a:t>实践中</a:t>
            </a:r>
            <a:r>
              <a:rPr lang="zh-CN" altLang="en-US" sz="900" dirty="0"/>
              <a:t>和临床问题中</a:t>
            </a:r>
            <a:r>
              <a:rPr lang="en-US" altLang="en-US" sz="900" dirty="0" err="1"/>
              <a:t>被期待，在任何有能力的</a:t>
            </a:r>
            <a:r>
              <a:rPr lang="zh-CN" altLang="en-US" sz="900" dirty="0"/>
              <a:t>接触镜</a:t>
            </a:r>
            <a:r>
              <a:rPr lang="en-US" altLang="en-US" sz="900" dirty="0" err="1"/>
              <a:t>实践者的能力之内都是很</a:t>
            </a:r>
            <a:r>
              <a:rPr lang="zh-CN" altLang="en-US" sz="900" dirty="0"/>
              <a:t>容易包含</a:t>
            </a:r>
            <a:r>
              <a:rPr lang="en-US" altLang="en-US" sz="900" dirty="0"/>
              <a:t>的。</a:t>
            </a:r>
          </a:p>
          <a:p>
            <a:pPr eaLnBrk="1" hangingPunct="1">
              <a:lnSpc>
                <a:spcPct val="80000"/>
              </a:lnSpc>
            </a:pPr>
            <a:r>
              <a:rPr lang="en-US" altLang="en-US" sz="900" dirty="0" err="1"/>
              <a:t>这些镜片的更</a:t>
            </a:r>
            <a:r>
              <a:rPr lang="zh-CN" altLang="en-US" sz="900" dirty="0"/>
              <a:t>高级</a:t>
            </a:r>
            <a:r>
              <a:rPr lang="en-US" altLang="en-US" sz="900" dirty="0" err="1"/>
              <a:t>的应用通常由</a:t>
            </a:r>
            <a:r>
              <a:rPr lang="zh-CN" altLang="en-US" sz="900" dirty="0"/>
              <a:t>执业医师</a:t>
            </a:r>
            <a:r>
              <a:rPr lang="en-US" altLang="en-US" sz="900" dirty="0"/>
              <a:t>（</a:t>
            </a:r>
            <a:r>
              <a:rPr lang="zh-CN" altLang="en-US" sz="900" dirty="0"/>
              <a:t>接触镜</a:t>
            </a:r>
            <a:r>
              <a:rPr lang="en-US" altLang="en-US" sz="900" dirty="0" err="1"/>
              <a:t>专家</a:t>
            </a:r>
            <a:r>
              <a:rPr lang="en-US" altLang="en-US" sz="900" dirty="0"/>
              <a:t>）</a:t>
            </a:r>
            <a:r>
              <a:rPr lang="zh-CN" altLang="en-US" sz="900" dirty="0"/>
              <a:t>在医院内负责，他们是</a:t>
            </a:r>
            <a:r>
              <a:rPr lang="en-US" altLang="en-US" sz="900" dirty="0" err="1"/>
              <a:t>熟悉眼部疾病和最适合</a:t>
            </a:r>
            <a:r>
              <a:rPr lang="zh-CN" altLang="en-US" sz="900" dirty="0"/>
              <a:t>对付</a:t>
            </a:r>
            <a:r>
              <a:rPr lang="en-US" altLang="en-US" sz="900" dirty="0" err="1"/>
              <a:t>这些状况的</a:t>
            </a:r>
            <a:r>
              <a:rPr lang="zh-CN" altLang="en-US" sz="900" dirty="0"/>
              <a:t>接触镜</a:t>
            </a:r>
            <a:r>
              <a:rPr lang="en-US" altLang="en-US" sz="900" dirty="0" err="1"/>
              <a:t>类型的</a:t>
            </a:r>
            <a:r>
              <a:rPr lang="zh-CN" altLang="en-US" sz="1200" b="0" i="0" kern="1200" dirty="0">
                <a:solidFill>
                  <a:schemeClr val="tx1"/>
                </a:solidFill>
                <a:effectLst/>
                <a:latin typeface="Calibri" panose="020F0502020204030204" pitchFamily="34" charset="0"/>
                <a:ea typeface="+mn-ea"/>
                <a:cs typeface="+mn-cs"/>
              </a:rPr>
              <a:t>。</a:t>
            </a:r>
            <a:endParaRPr lang="en-US" altLang="en-US" sz="900" dirty="0"/>
          </a:p>
          <a:p>
            <a:pPr eaLnBrk="1" hangingPunct="1">
              <a:lnSpc>
                <a:spcPct val="80000"/>
              </a:lnSpc>
            </a:pPr>
            <a:r>
              <a:rPr lang="en-US" altLang="en-US" sz="900" dirty="0" err="1"/>
              <a:t>无论</a:t>
            </a:r>
            <a:r>
              <a:rPr lang="zh-CN" altLang="en-US" sz="900" dirty="0"/>
              <a:t>这种接触镜所要求的</a:t>
            </a:r>
            <a:r>
              <a:rPr lang="en-US" altLang="en-US" sz="900" dirty="0" err="1"/>
              <a:t>应用条件的严重性或长期性</a:t>
            </a:r>
            <a:r>
              <a:rPr lang="en-US" altLang="en-US" sz="900" dirty="0"/>
              <a:t>，</a:t>
            </a:r>
            <a:r>
              <a:rPr lang="zh-CN" altLang="en-US" sz="900" dirty="0"/>
              <a:t>接触镜</a:t>
            </a:r>
            <a:r>
              <a:rPr lang="en-US" altLang="en-US" sz="900" dirty="0" err="1"/>
              <a:t>从业者都应精通其</a:t>
            </a:r>
            <a:r>
              <a:rPr lang="zh-CN" altLang="en-US" sz="900" dirty="0"/>
              <a:t>合理</a:t>
            </a:r>
            <a:r>
              <a:rPr lang="en-US" altLang="en-US" sz="900" dirty="0" err="1"/>
              <a:t>使用、所需的</a:t>
            </a:r>
            <a:r>
              <a:rPr lang="zh-CN" altLang="en-US" sz="900" dirty="0"/>
              <a:t>配适决定</a:t>
            </a:r>
            <a:r>
              <a:rPr lang="en-US" altLang="en-US" sz="900" dirty="0" err="1"/>
              <a:t>以及</a:t>
            </a:r>
            <a:r>
              <a:rPr lang="zh-CN" altLang="en-US" sz="900" dirty="0"/>
              <a:t>配戴</a:t>
            </a:r>
            <a:r>
              <a:rPr lang="en-US" altLang="en-US" sz="900" dirty="0" err="1"/>
              <a:t>治疗</a:t>
            </a:r>
            <a:r>
              <a:rPr lang="zh-CN" altLang="en-US" sz="900" dirty="0"/>
              <a:t>性接触镜</a:t>
            </a:r>
            <a:r>
              <a:rPr lang="en-US" altLang="en-US" sz="900" dirty="0" err="1"/>
              <a:t>的患者所需的</a:t>
            </a:r>
            <a:r>
              <a:rPr lang="zh-CN" altLang="en-US" sz="900" dirty="0"/>
              <a:t>配戴后</a:t>
            </a:r>
            <a:r>
              <a:rPr lang="en-US" altLang="en-US" sz="900" dirty="0" err="1"/>
              <a:t>处理</a:t>
            </a:r>
            <a:r>
              <a:rPr lang="en-US" altLang="en-US" sz="900" dirty="0"/>
              <a:t>。</a:t>
            </a:r>
          </a:p>
          <a:p>
            <a:pPr eaLnBrk="1" hangingPunct="1">
              <a:lnSpc>
                <a:spcPct val="80000"/>
              </a:lnSpc>
            </a:pPr>
            <a:endParaRPr lang="en-US" altLang="en-US" sz="900" dirty="0"/>
          </a:p>
          <a:p>
            <a:pPr eaLnBrk="1" hangingPunct="1">
              <a:lnSpc>
                <a:spcPct val="80000"/>
              </a:lnSpc>
            </a:pPr>
            <a:r>
              <a:rPr lang="en-US" altLang="en-US" sz="900" dirty="0" err="1"/>
              <a:t>治疗</a:t>
            </a:r>
            <a:r>
              <a:rPr lang="zh-CN" altLang="en-US" sz="900" dirty="0"/>
              <a:t>性接触镜</a:t>
            </a:r>
            <a:r>
              <a:rPr lang="en-US" altLang="en-US" sz="900" dirty="0" err="1"/>
              <a:t>具有广泛的适应症</a:t>
            </a:r>
            <a:r>
              <a:rPr lang="en-US" altLang="en-US" sz="900" dirty="0"/>
              <a:t>。  </a:t>
            </a:r>
            <a:r>
              <a:rPr lang="zh-CN" altLang="en-US" sz="900" dirty="0"/>
              <a:t>部分适应症</a:t>
            </a:r>
            <a:r>
              <a:rPr lang="en-US" altLang="en-US" sz="900" b="1" dirty="0" err="1"/>
              <a:t>包括</a:t>
            </a:r>
            <a:r>
              <a:rPr lang="en-US" altLang="en-US" sz="900" dirty="0"/>
              <a:t>:</a:t>
            </a:r>
          </a:p>
          <a:p>
            <a:pPr eaLnBrk="1" hangingPunct="1">
              <a:lnSpc>
                <a:spcPct val="80000"/>
              </a:lnSpc>
            </a:pPr>
            <a:r>
              <a:rPr lang="zh-CN" altLang="en-US" sz="900" b="1" dirty="0"/>
              <a:t>增加舒适性</a:t>
            </a:r>
            <a:r>
              <a:rPr lang="en-US" altLang="en-US" sz="900" dirty="0"/>
              <a:t> –</a:t>
            </a:r>
            <a:r>
              <a:rPr lang="zh-CN" altLang="en-US" sz="900" dirty="0"/>
              <a:t>缓解</a:t>
            </a:r>
            <a:r>
              <a:rPr lang="en-US" altLang="en-US" sz="900" dirty="0" err="1"/>
              <a:t>暴露神经末梢</a:t>
            </a:r>
            <a:r>
              <a:rPr lang="zh-CN" altLang="en-US" sz="900" dirty="0"/>
              <a:t>带来的</a:t>
            </a:r>
            <a:r>
              <a:rPr lang="en-US" altLang="en-US" sz="900" dirty="0" err="1"/>
              <a:t>疼痛</a:t>
            </a:r>
            <a:r>
              <a:rPr lang="zh-CN" altLang="en-US" sz="900" dirty="0"/>
              <a:t>，例如</a:t>
            </a:r>
            <a:r>
              <a:rPr lang="en-US" altLang="en-US" sz="900" dirty="0" err="1"/>
              <a:t>带状角膜病变、角膜擦伤、大泡性角膜病变等情况</a:t>
            </a:r>
            <a:r>
              <a:rPr lang="zh-CN" altLang="en-US" sz="900" dirty="0"/>
              <a:t>。</a:t>
            </a:r>
            <a:endParaRPr lang="en-US" altLang="en-US" sz="900" dirty="0"/>
          </a:p>
          <a:p>
            <a:pPr eaLnBrk="1" hangingPunct="1">
              <a:lnSpc>
                <a:spcPct val="80000"/>
              </a:lnSpc>
            </a:pPr>
            <a:r>
              <a:rPr lang="en-US" altLang="en-US" sz="900" b="1" dirty="0" err="1"/>
              <a:t>机械</a:t>
            </a:r>
            <a:r>
              <a:rPr lang="zh-CN" altLang="en-US" sz="900" b="1" dirty="0"/>
              <a:t>保护</a:t>
            </a:r>
            <a:r>
              <a:rPr lang="en-US" altLang="en-US" sz="900" dirty="0"/>
              <a:t> –</a:t>
            </a:r>
            <a:r>
              <a:rPr lang="en-US" altLang="en-US" sz="900" dirty="0" err="1"/>
              <a:t>在眼表疾病瘢痕愈合时保护角膜，避免机械损伤，如倒睫（倒睫毛擦伤眼</a:t>
            </a:r>
            <a:r>
              <a:rPr lang="zh-CN" altLang="en-US" sz="900" dirty="0"/>
              <a:t>前表</a:t>
            </a:r>
            <a:r>
              <a:rPr lang="en-US" altLang="en-US" sz="900" dirty="0"/>
              <a:t>）.</a:t>
            </a:r>
          </a:p>
          <a:p>
            <a:pPr eaLnBrk="1" hangingPunct="1">
              <a:lnSpc>
                <a:spcPct val="80000"/>
              </a:lnSpc>
            </a:pPr>
            <a:r>
              <a:rPr lang="en-US" altLang="en-US" sz="900" b="1" dirty="0" err="1"/>
              <a:t>伤口愈合</a:t>
            </a:r>
            <a:r>
              <a:rPr lang="en-US" altLang="en-US" sz="900" dirty="0"/>
              <a:t> – </a:t>
            </a:r>
            <a:r>
              <a:rPr lang="en-US" altLang="en-US" sz="900" dirty="0" err="1"/>
              <a:t>通过保护迁移和</a:t>
            </a:r>
            <a:r>
              <a:rPr lang="en-US" altLang="en-US" sz="900" dirty="0"/>
              <a:t>/</a:t>
            </a:r>
            <a:r>
              <a:rPr lang="en-US" altLang="en-US" sz="900" dirty="0" err="1"/>
              <a:t>或新生的细胞免于因眼睑眨眼而脱落，帮助上皮缺损愈合</a:t>
            </a:r>
            <a:r>
              <a:rPr lang="en-US" altLang="en-US" sz="900" dirty="0"/>
              <a:t>.</a:t>
            </a:r>
          </a:p>
          <a:p>
            <a:pPr eaLnBrk="1" hangingPunct="1">
              <a:lnSpc>
                <a:spcPct val="80000"/>
              </a:lnSpc>
            </a:pPr>
            <a:r>
              <a:rPr lang="en-US" altLang="en-US" sz="900" b="1" dirty="0" err="1"/>
              <a:t>药物</a:t>
            </a:r>
            <a:r>
              <a:rPr lang="zh-CN" altLang="en-US" sz="900" b="1" dirty="0"/>
              <a:t>传递</a:t>
            </a:r>
            <a:r>
              <a:rPr lang="en-US" altLang="en-US" sz="900" dirty="0"/>
              <a:t> – </a:t>
            </a:r>
            <a:r>
              <a:rPr lang="en-US" altLang="en-US" sz="900" dirty="0" err="1"/>
              <a:t>允许</a:t>
            </a:r>
            <a:r>
              <a:rPr lang="zh-CN" altLang="en-US" sz="900" dirty="0"/>
              <a:t>延长</a:t>
            </a:r>
            <a:r>
              <a:rPr lang="en-US" altLang="en-US" sz="900" dirty="0" err="1"/>
              <a:t>药物</a:t>
            </a:r>
            <a:r>
              <a:rPr lang="zh-CN" altLang="en-US" sz="900" dirty="0"/>
              <a:t>的传递</a:t>
            </a:r>
            <a:r>
              <a:rPr lang="en-US" altLang="en-US" sz="900" dirty="0"/>
              <a:t>，</a:t>
            </a:r>
            <a:r>
              <a:rPr lang="zh-CN" altLang="en-US" sz="900" dirty="0"/>
              <a:t>即使</a:t>
            </a:r>
            <a:r>
              <a:rPr lang="en-US" altLang="en-US" sz="900" dirty="0" err="1"/>
              <a:t>剂量较低</a:t>
            </a:r>
            <a:r>
              <a:rPr lang="en-US" altLang="en-US" sz="900" dirty="0"/>
              <a:t>，</a:t>
            </a:r>
            <a:r>
              <a:rPr lang="zh-CN" altLang="en-US" sz="900" dirty="0"/>
              <a:t>也有</a:t>
            </a:r>
            <a:r>
              <a:rPr lang="en-US" altLang="en-US" sz="900" dirty="0" err="1"/>
              <a:t>更好的渗透和吸收。药物在眼睛中停留的时间</a:t>
            </a:r>
            <a:r>
              <a:rPr lang="zh-CN" altLang="en-US" sz="900" dirty="0"/>
              <a:t>更长</a:t>
            </a:r>
            <a:r>
              <a:rPr lang="en-US" altLang="en-US" sz="900" dirty="0"/>
              <a:t>，</a:t>
            </a:r>
            <a:r>
              <a:rPr lang="en-US" altLang="en-US" sz="900" dirty="0" err="1"/>
              <a:t>眼睛不会暴露于</a:t>
            </a:r>
            <a:r>
              <a:rPr lang="zh-CN" altLang="en-US" sz="900" dirty="0"/>
              <a:t>伴随</a:t>
            </a:r>
            <a:r>
              <a:rPr lang="en-US" altLang="en-US" sz="900" dirty="0" err="1"/>
              <a:t>治疗性滴眼</a:t>
            </a:r>
            <a:r>
              <a:rPr lang="zh-CN" altLang="en-US" sz="900" dirty="0"/>
              <a:t>液传统</a:t>
            </a:r>
            <a:r>
              <a:rPr lang="en-US" altLang="en-US" sz="900" dirty="0" err="1"/>
              <a:t>应用</a:t>
            </a:r>
            <a:r>
              <a:rPr lang="zh-CN" altLang="en-US" sz="900" dirty="0"/>
              <a:t>中</a:t>
            </a:r>
            <a:r>
              <a:rPr lang="en-US" altLang="en-US" sz="900" dirty="0" err="1"/>
              <a:t>的非常高的初始剂量（脉冲剂量</a:t>
            </a:r>
            <a:r>
              <a:rPr lang="en-US" altLang="en-US" sz="900" dirty="0"/>
              <a:t>）。</a:t>
            </a:r>
          </a:p>
          <a:p>
            <a:pPr eaLnBrk="1" hangingPunct="1">
              <a:lnSpc>
                <a:spcPct val="80000"/>
              </a:lnSpc>
            </a:pPr>
            <a:r>
              <a:rPr lang="en-US" altLang="en-US" sz="900" b="1" dirty="0" err="1"/>
              <a:t>维持眼表水化</a:t>
            </a:r>
            <a:r>
              <a:rPr lang="en-US" altLang="en-US" sz="900" dirty="0"/>
              <a:t> – </a:t>
            </a:r>
            <a:r>
              <a:rPr lang="en-US" altLang="en-US" sz="900" dirty="0" err="1"/>
              <a:t>在严重干眼症的情况下，防止泪液蒸发或为眼表面提供</a:t>
            </a:r>
            <a:r>
              <a:rPr lang="zh-CN" altLang="en-US" sz="900" dirty="0"/>
              <a:t>湿润的蓄水池</a:t>
            </a:r>
            <a:r>
              <a:rPr lang="en-US" altLang="en-US" sz="900" dirty="0"/>
              <a:t>。.</a:t>
            </a:r>
          </a:p>
          <a:p>
            <a:pPr eaLnBrk="1" hangingPunct="1">
              <a:lnSpc>
                <a:spcPct val="80000"/>
              </a:lnSpc>
            </a:pPr>
            <a:r>
              <a:rPr lang="en-US" altLang="en-US" sz="900" b="1" dirty="0" err="1"/>
              <a:t>视觉增强</a:t>
            </a:r>
            <a:r>
              <a:rPr lang="en-US" altLang="en-US" sz="900" b="1" dirty="0"/>
              <a:t> </a:t>
            </a:r>
            <a:r>
              <a:rPr lang="en-US" altLang="en-US" sz="900" dirty="0"/>
              <a:t>– </a:t>
            </a:r>
            <a:r>
              <a:rPr lang="en-US" altLang="en-US" sz="900" dirty="0" err="1"/>
              <a:t>虽然这不是治疗性</a:t>
            </a:r>
            <a:r>
              <a:rPr lang="zh-CN" altLang="en-US" sz="900" dirty="0"/>
              <a:t>接触镜</a:t>
            </a:r>
            <a:r>
              <a:rPr lang="en-US" altLang="en-US" sz="900" dirty="0" err="1"/>
              <a:t>的主要目的，但在某些情况下，通过</a:t>
            </a:r>
            <a:r>
              <a:rPr lang="zh-CN" altLang="en-US" sz="900" dirty="0"/>
              <a:t>平光</a:t>
            </a:r>
            <a:r>
              <a:rPr lang="en-US" altLang="en-US" sz="900" dirty="0"/>
              <a:t>或</a:t>
            </a:r>
            <a:r>
              <a:rPr lang="zh-CN" altLang="en-US" sz="900" dirty="0"/>
              <a:t>有度数的接触镜存在能提高视力</a:t>
            </a:r>
            <a:r>
              <a:rPr lang="en-US" altLang="en-US" sz="900" dirty="0"/>
              <a:t>，</a:t>
            </a:r>
            <a:r>
              <a:rPr lang="en-US" altLang="en-US" sz="900" dirty="0" err="1"/>
              <a:t>例如通过平滑不规则的角膜表面</a:t>
            </a:r>
            <a:r>
              <a:rPr lang="en-US" altLang="en-US" sz="900" dirty="0"/>
              <a:t>。</a:t>
            </a:r>
          </a:p>
          <a:p>
            <a:pPr eaLnBrk="1" hangingPunct="1">
              <a:lnSpc>
                <a:spcPct val="80000"/>
              </a:lnSpc>
            </a:pPr>
            <a:r>
              <a:rPr lang="en-US" altLang="en-US" sz="900" b="1" dirty="0" err="1"/>
              <a:t>弱视治疗中的</a:t>
            </a:r>
            <a:r>
              <a:rPr lang="zh-CN" altLang="en-US" sz="900" b="1" dirty="0"/>
              <a:t>遮盖</a:t>
            </a:r>
            <a:r>
              <a:rPr lang="en-US" altLang="en-US" sz="900" b="1" dirty="0" err="1"/>
              <a:t>治疗</a:t>
            </a:r>
            <a:r>
              <a:rPr lang="en-US" altLang="en-US" sz="900" dirty="0"/>
              <a:t> – </a:t>
            </a:r>
            <a:r>
              <a:rPr lang="en-US" altLang="en-US" sz="900" dirty="0" err="1"/>
              <a:t>弱视，继发于</a:t>
            </a:r>
            <a:r>
              <a:rPr lang="zh-CN" altLang="en-US" sz="900" dirty="0"/>
              <a:t>两眼</a:t>
            </a:r>
            <a:r>
              <a:rPr lang="en-US" altLang="en-US" sz="900" dirty="0" err="1"/>
              <a:t>间的</a:t>
            </a:r>
            <a:r>
              <a:rPr lang="zh-CN" altLang="en-US" sz="900" dirty="0"/>
              <a:t>视觉</a:t>
            </a:r>
            <a:r>
              <a:rPr lang="en-US" altLang="en-US" sz="900" dirty="0" err="1"/>
              <a:t>图像质量差异</a:t>
            </a:r>
            <a:r>
              <a:rPr lang="en-US" altLang="en-US" sz="900" dirty="0"/>
              <a:t>(</a:t>
            </a:r>
            <a:r>
              <a:rPr lang="en-US" altLang="en-US" sz="900" dirty="0" err="1"/>
              <a:t>例如，屈光参差</a:t>
            </a:r>
            <a:r>
              <a:rPr lang="en-US" altLang="en-US" sz="900" dirty="0"/>
              <a:t>)，</a:t>
            </a:r>
            <a:r>
              <a:rPr lang="en-US" altLang="en-US" sz="900" dirty="0" err="1"/>
              <a:t>可以通过使用不透明</a:t>
            </a:r>
            <a:r>
              <a:rPr lang="zh-CN" altLang="en-US" sz="900" dirty="0"/>
              <a:t>的眼罩</a:t>
            </a:r>
            <a:r>
              <a:rPr lang="en-US" altLang="en-US" sz="900" dirty="0"/>
              <a:t>、</a:t>
            </a:r>
            <a:r>
              <a:rPr lang="en-US" altLang="en-US" sz="900" dirty="0" err="1"/>
              <a:t>半透明</a:t>
            </a:r>
            <a:r>
              <a:rPr lang="zh-CN" altLang="en-US" sz="900" dirty="0"/>
              <a:t>的</a:t>
            </a:r>
            <a:r>
              <a:rPr lang="en-US" altLang="en-US" sz="900" dirty="0" err="1"/>
              <a:t>滤光片或</a:t>
            </a:r>
            <a:r>
              <a:rPr lang="zh-CN" altLang="en-US" sz="900" dirty="0"/>
              <a:t>屈光性</a:t>
            </a:r>
            <a:r>
              <a:rPr lang="en-US" altLang="en-US" sz="900" dirty="0" err="1"/>
              <a:t>模糊</a:t>
            </a:r>
            <a:r>
              <a:rPr lang="en-US" altLang="en-US" sz="900" dirty="0"/>
              <a:t>(</a:t>
            </a:r>
            <a:r>
              <a:rPr lang="en-US" altLang="en-US" sz="900" dirty="0" err="1"/>
              <a:t>即，常规或所谓的直接</a:t>
            </a:r>
            <a:r>
              <a:rPr lang="zh-CN" altLang="en-US" sz="900" dirty="0"/>
              <a:t>遮盖</a:t>
            </a:r>
            <a:r>
              <a:rPr lang="en-US" altLang="en-US" sz="900" dirty="0"/>
              <a:t>)</a:t>
            </a:r>
            <a:r>
              <a:rPr lang="zh-CN" altLang="en-US" sz="900" dirty="0"/>
              <a:t>遮盖</a:t>
            </a:r>
            <a:r>
              <a:rPr lang="en-US" altLang="en-US" sz="900" dirty="0"/>
              <a:t>“</a:t>
            </a:r>
            <a:r>
              <a:rPr lang="en-US" altLang="en-US" sz="900" dirty="0" err="1"/>
              <a:t>更好的眼睛”来治疗</a:t>
            </a:r>
            <a:r>
              <a:rPr lang="en-US" altLang="en-US" sz="900" dirty="0"/>
              <a:t>。 </a:t>
            </a:r>
          </a:p>
          <a:p>
            <a:pPr eaLnBrk="1" hangingPunct="1">
              <a:lnSpc>
                <a:spcPct val="80000"/>
              </a:lnSpc>
            </a:pPr>
            <a:r>
              <a:rPr lang="zh-CN" altLang="en-US" sz="900" dirty="0"/>
              <a:t>这就</a:t>
            </a:r>
            <a:r>
              <a:rPr lang="en-US" altLang="en-US" sz="900" dirty="0" err="1"/>
              <a:t>刺激了“被忽视的眼睛</a:t>
            </a:r>
            <a:r>
              <a:rPr lang="en-US" altLang="en-US" sz="900" dirty="0"/>
              <a:t>”，</a:t>
            </a:r>
            <a:r>
              <a:rPr lang="zh-CN" altLang="en-US" sz="900" dirty="0"/>
              <a:t>通过争取使它几乎或默认情况下成为</a:t>
            </a:r>
            <a:r>
              <a:rPr lang="en-US" altLang="en-US" sz="900" dirty="0"/>
              <a:t>“</a:t>
            </a:r>
            <a:r>
              <a:rPr lang="en-US" altLang="en-US" sz="900" dirty="0" err="1"/>
              <a:t>更好”眼。通过修改</a:t>
            </a:r>
            <a:r>
              <a:rPr lang="zh-CN" altLang="en-US" sz="900" dirty="0"/>
              <a:t>接触镜</a:t>
            </a:r>
            <a:r>
              <a:rPr lang="en-US" altLang="en-US" sz="900" dirty="0"/>
              <a:t>的</a:t>
            </a:r>
            <a:r>
              <a:rPr lang="zh-CN" altLang="en-US" sz="900" dirty="0"/>
              <a:t>度数</a:t>
            </a:r>
            <a:r>
              <a:rPr lang="en-US" altLang="en-US" sz="900" dirty="0" err="1"/>
              <a:t>可以简单地产生</a:t>
            </a:r>
            <a:r>
              <a:rPr lang="zh-CN" altLang="en-US" sz="900" dirty="0"/>
              <a:t>单眼屈光性</a:t>
            </a:r>
            <a:r>
              <a:rPr lang="en-US" altLang="en-US" sz="900" dirty="0" err="1"/>
              <a:t>模糊</a:t>
            </a:r>
            <a:r>
              <a:rPr lang="en-US" altLang="en-US" sz="900" dirty="0"/>
              <a:t>。  </a:t>
            </a:r>
            <a:r>
              <a:rPr lang="en-US" altLang="en-US" sz="900" dirty="0" err="1"/>
              <a:t>虽然</a:t>
            </a:r>
            <a:r>
              <a:rPr lang="zh-CN" altLang="en-US" sz="900" dirty="0"/>
              <a:t>接触镜的后顶点屈光力</a:t>
            </a:r>
            <a:r>
              <a:rPr lang="en-US" altLang="en-US" sz="900" dirty="0" err="1"/>
              <a:t>BVP可以是</a:t>
            </a:r>
            <a:r>
              <a:rPr lang="zh-CN" altLang="en-US" sz="900" dirty="0"/>
              <a:t>过多的</a:t>
            </a:r>
            <a:r>
              <a:rPr lang="en-US" altLang="en-US" sz="900" dirty="0"/>
              <a:t>正</a:t>
            </a:r>
            <a:r>
              <a:rPr lang="zh-CN" altLang="en-US" sz="900" dirty="0"/>
              <a:t>或</a:t>
            </a:r>
            <a:r>
              <a:rPr lang="en-US" altLang="en-US" sz="900" dirty="0"/>
              <a:t>负</a:t>
            </a:r>
            <a:r>
              <a:rPr lang="zh-CN" altLang="en-US" sz="900" dirty="0"/>
              <a:t>度数</a:t>
            </a:r>
            <a:r>
              <a:rPr lang="en-US" altLang="en-US" sz="900" dirty="0"/>
              <a:t>，</a:t>
            </a:r>
            <a:r>
              <a:rPr lang="en-US" altLang="en-US" sz="900" dirty="0" err="1"/>
              <a:t>但通常追求</a:t>
            </a:r>
            <a:r>
              <a:rPr lang="zh-CN" altLang="en-US" sz="900" dirty="0"/>
              <a:t>过多正度数</a:t>
            </a:r>
            <a:r>
              <a:rPr lang="en-US" altLang="en-US" sz="900" dirty="0"/>
              <a:t>或</a:t>
            </a:r>
            <a:r>
              <a:rPr lang="zh-CN" altLang="en-US" sz="900" dirty="0"/>
              <a:t>不足负度数</a:t>
            </a:r>
            <a:r>
              <a:rPr lang="en-US" altLang="en-US" sz="900" dirty="0"/>
              <a:t>。</a:t>
            </a:r>
            <a:r>
              <a:rPr lang="en-US" altLang="en-US" sz="900" dirty="0" err="1"/>
              <a:t>一旦达到</a:t>
            </a:r>
            <a:r>
              <a:rPr lang="zh-CN" altLang="en-US" sz="900" dirty="0"/>
              <a:t>最佳</a:t>
            </a:r>
            <a:r>
              <a:rPr lang="en-US" altLang="en-US" sz="900" dirty="0" err="1"/>
              <a:t>视力改善</a:t>
            </a:r>
            <a:r>
              <a:rPr lang="en-US" altLang="en-US" sz="900" dirty="0"/>
              <a:t>，</a:t>
            </a:r>
            <a:r>
              <a:rPr lang="zh-CN" altLang="en-US" sz="900" dirty="0"/>
              <a:t>最佳双眼视的最佳处方的接触镜可开具给每只眼常规使用。</a:t>
            </a:r>
            <a:r>
              <a:rPr lang="en-US" altLang="en-US" sz="900" dirty="0"/>
              <a:t>。</a:t>
            </a:r>
          </a:p>
        </p:txBody>
      </p:sp>
    </p:spTree>
    <p:extLst>
      <p:ext uri="{BB962C8B-B14F-4D97-AF65-F5344CB8AC3E}">
        <p14:creationId xmlns:p14="http://schemas.microsoft.com/office/powerpoint/2010/main" val="427838947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3" name="Rectangle 2"/>
          <p:cNvSpPr>
            <a:spLocks noGrp="1" noRot="1" noChangeAspect="1" noChangeArrowheads="1" noTextEdit="1"/>
          </p:cNvSpPr>
          <p:nvPr>
            <p:ph type="sldImg"/>
          </p:nvPr>
        </p:nvSpPr>
        <p:spPr/>
      </p:sp>
      <p:sp>
        <p:nvSpPr>
          <p:cNvPr id="858114" name="Rectangle 3"/>
          <p:cNvSpPr>
            <a:spLocks noGrp="1" noChangeArrowheads="1"/>
          </p:cNvSpPr>
          <p:nvPr>
            <p:ph type="body" idx="1"/>
          </p:nvPr>
        </p:nvSpPr>
        <p:spPr>
          <a:noFill/>
        </p:spPr>
        <p:txBody>
          <a:bodyPr/>
          <a:lstStyle/>
          <a:p>
            <a:pPr eaLnBrk="1" hangingPunct="1"/>
            <a:r>
              <a:rPr lang="en-AU" altLang="en-US" sz="1000" dirty="0" err="1"/>
              <a:t>Astin</a:t>
            </a:r>
            <a:r>
              <a:rPr lang="en-AU" altLang="en-US" sz="1000" dirty="0"/>
              <a:t> (1991)</a:t>
            </a:r>
            <a:r>
              <a:rPr lang="zh-CN" altLang="en-US" sz="1000" dirty="0"/>
              <a:t>建议在配适治疗性接触镜时注意以下事项：</a:t>
            </a:r>
            <a:endParaRPr lang="en-US" altLang="zh-CN" sz="10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sz="1000" dirty="0"/>
              <a:t>手要干净无毛屑</a:t>
            </a:r>
            <a:endParaRPr lang="en-US" altLang="en-US" sz="1000" dirty="0"/>
          </a:p>
          <a:p>
            <a:pPr eaLnBrk="1" hangingPunct="1"/>
            <a:r>
              <a:rPr lang="zh-CN" altLang="en-US" sz="1000" dirty="0"/>
              <a:t>如果眼睛有穿孔或病毒传播的可能，应遵循无菌程序，例如，使用手术擦拭纸和无菌无粉手术手套）</a:t>
            </a:r>
            <a:r>
              <a:rPr lang="en-AU" altLang="en-US" sz="1000" dirty="0"/>
              <a:t>.</a:t>
            </a:r>
            <a:endParaRPr lang="en-US" altLang="en-US" sz="1000" dirty="0"/>
          </a:p>
          <a:p>
            <a:pPr eaLnBrk="1" hangingPunct="1"/>
            <a:r>
              <a:rPr lang="zh-CN" altLang="en-US" sz="1000" dirty="0"/>
              <a:t>避免有防腐剂的接触镜护理产品（</a:t>
            </a:r>
            <a:r>
              <a:rPr lang="en-US" altLang="zh-CN" sz="1000" dirty="0"/>
              <a:t>LCPs</a:t>
            </a:r>
            <a:r>
              <a:rPr lang="zh-CN" altLang="en-US" sz="1000" dirty="0"/>
              <a:t>）和药物，因为它们可能对镜片材料有亲和性和</a:t>
            </a:r>
            <a:r>
              <a:rPr lang="en-US" altLang="zh-CN" sz="1000" dirty="0"/>
              <a:t>/</a:t>
            </a:r>
            <a:r>
              <a:rPr lang="zh-CN" altLang="en-US" sz="1000" dirty="0"/>
              <a:t>或诱发眼睛反应。</a:t>
            </a:r>
          </a:p>
          <a:p>
            <a:pPr eaLnBrk="1" hangingPunct="1"/>
            <a:r>
              <a:rPr lang="zh-CN" altLang="en-US" sz="1000" dirty="0"/>
              <a:t>使用高含水透镜</a:t>
            </a:r>
            <a:r>
              <a:rPr lang="en-AU" altLang="en-US" sz="1000" dirty="0"/>
              <a:t>:</a:t>
            </a:r>
            <a:endParaRPr lang="en-US" altLang="en-US" sz="1000" dirty="0"/>
          </a:p>
          <a:p>
            <a:pPr marL="628650" lvl="1" indent="-171450" eaLnBrk="1" hangingPunct="1">
              <a:buFontTx/>
              <a:buChar char="•"/>
            </a:pPr>
            <a:r>
              <a:rPr lang="zh-CN" altLang="en-US" sz="1000" dirty="0"/>
              <a:t>脆弱上皮</a:t>
            </a:r>
          </a:p>
          <a:p>
            <a:pPr marL="628650" lvl="1" indent="-171450" eaLnBrk="1" hangingPunct="1">
              <a:buFontTx/>
              <a:buChar char="•"/>
            </a:pPr>
            <a:r>
              <a:rPr lang="zh-CN" altLang="en-US" sz="1000" dirty="0"/>
              <a:t>长戴</a:t>
            </a:r>
          </a:p>
          <a:p>
            <a:pPr marL="628650" lvl="1" indent="-171450" eaLnBrk="1" hangingPunct="1">
              <a:buFontTx/>
              <a:buChar char="•"/>
            </a:pPr>
            <a:r>
              <a:rPr lang="zh-CN" altLang="en-US" sz="1000" dirty="0"/>
              <a:t>为了减少血管化和角膜水肿的风险（硅水凝胶接触镜现在是首选的，但并不总是合适的</a:t>
            </a:r>
            <a:r>
              <a:rPr lang="en-AU" altLang="en-US" sz="1000" dirty="0"/>
              <a:t>).</a:t>
            </a:r>
            <a:endParaRPr lang="en-US" altLang="en-US" sz="1000" dirty="0"/>
          </a:p>
          <a:p>
            <a:pPr eaLnBrk="1" hangingPunct="1"/>
            <a:r>
              <a:rPr lang="zh-CN" altLang="en-US" sz="1000" dirty="0"/>
              <a:t>如果使用非常薄的接触镜（很难看见在位），告知其他可能后继会处理该患者的医生。</a:t>
            </a:r>
            <a:endParaRPr lang="en-US" altLang="en-US" sz="1000" dirty="0"/>
          </a:p>
          <a:p>
            <a:pPr eaLnBrk="1" hangingPunct="1"/>
            <a:r>
              <a:rPr lang="zh-CN" altLang="en-US" sz="1000" dirty="0"/>
              <a:t>如果角膜曲率计的视标是扭曲的或不清楚的，测量对侧眼作为初始接触镜选择的起点。</a:t>
            </a:r>
            <a:endParaRPr lang="en-US" altLang="en-US" sz="1000" dirty="0"/>
          </a:p>
          <a:p>
            <a:pPr eaLnBrk="1" hangingPunct="1"/>
            <a:r>
              <a:rPr lang="zh-CN" altLang="en-US" sz="1000" dirty="0"/>
              <a:t>如果角膜缘或植片发生炎症，考虑总直径为</a:t>
            </a:r>
            <a:r>
              <a:rPr lang="en-AU" altLang="en-US" sz="1000" dirty="0"/>
              <a:t>14.5</a:t>
            </a:r>
            <a:r>
              <a:rPr lang="zh-CN" altLang="en-US" sz="1000" dirty="0"/>
              <a:t>到</a:t>
            </a:r>
            <a:r>
              <a:rPr lang="en-US" altLang="zh-CN" sz="1000" dirty="0"/>
              <a:t>16</a:t>
            </a:r>
            <a:r>
              <a:rPr lang="zh-CN" altLang="en-US" sz="1000" dirty="0"/>
              <a:t>毫米的镜片。</a:t>
            </a:r>
            <a:endParaRPr lang="en-US" altLang="zh-CN" sz="10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sz="1000" dirty="0"/>
              <a:t>如果组织扩张到角膜缘之外，考虑总直径为</a:t>
            </a:r>
            <a:r>
              <a:rPr lang="en-US" altLang="zh-CN" sz="1000" dirty="0"/>
              <a:t>18</a:t>
            </a:r>
            <a:r>
              <a:rPr lang="zh-CN" altLang="en-US" sz="1000" dirty="0"/>
              <a:t>到</a:t>
            </a:r>
            <a:r>
              <a:rPr lang="en-US" altLang="zh-CN" sz="1000" dirty="0"/>
              <a:t>20</a:t>
            </a:r>
            <a:r>
              <a:rPr lang="zh-CN" altLang="en-US" sz="1000" dirty="0"/>
              <a:t>毫米的镜片</a:t>
            </a:r>
            <a:endParaRPr lang="en-US" altLang="zh-CN" sz="10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sz="1000" dirty="0"/>
              <a:t>使用泪液补充润滑眼睛或去除镜片沉淀物</a:t>
            </a:r>
            <a:endParaRPr lang="en-US" altLang="zh-CN" sz="10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sz="1000" dirty="0"/>
              <a:t>毫不犹豫的替代掉损坏或有沉淀物的接触镜</a:t>
            </a:r>
            <a:endParaRPr lang="en-US" altLang="en-US" sz="1000" dirty="0"/>
          </a:p>
          <a:p>
            <a:pPr eaLnBrk="1" hangingPunct="1"/>
            <a:endParaRPr lang="en-US" altLang="en-US" sz="1000" dirty="0"/>
          </a:p>
        </p:txBody>
      </p:sp>
    </p:spTree>
    <p:extLst>
      <p:ext uri="{BB962C8B-B14F-4D97-AF65-F5344CB8AC3E}">
        <p14:creationId xmlns:p14="http://schemas.microsoft.com/office/powerpoint/2010/main" val="3964636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p:sp>
      <p:sp>
        <p:nvSpPr>
          <p:cNvPr id="77826" name="Rectangle 3"/>
          <p:cNvSpPr>
            <a:spLocks noGrp="1" noChangeArrowheads="1"/>
          </p:cNvSpPr>
          <p:nvPr>
            <p:ph type="body" idx="1"/>
          </p:nvPr>
        </p:nvSpPr>
        <p:spPr>
          <a:noFill/>
        </p:spPr>
        <p:txBody>
          <a:bodyPr/>
          <a:lstStyle/>
          <a:p>
            <a:pPr eaLnBrk="1" hangingPunct="1"/>
            <a:r>
              <a:rPr lang="zh-CN" altLang="en-US" dirty="0"/>
              <a:t>许多不同的眼部问题可能需要</a:t>
            </a:r>
            <a:r>
              <a:rPr lang="en-US" altLang="zh-CN" dirty="0"/>
              <a:t>PK</a:t>
            </a:r>
            <a:r>
              <a:rPr lang="zh-CN" altLang="en-US" dirty="0"/>
              <a:t>来恢复视觉表现或为严重的疤痕角膜提供更好的美容效果。</a:t>
            </a:r>
            <a:endParaRPr lang="en-US" altLang="zh-CN" dirty="0"/>
          </a:p>
          <a:p>
            <a:pPr eaLnBrk="1" hangingPunct="1"/>
            <a:r>
              <a:rPr lang="zh-CN" altLang="en-US" dirty="0"/>
              <a:t>虽然更早的时候用于非圆锥角膜病例，但</a:t>
            </a:r>
            <a:r>
              <a:rPr lang="en-US" altLang="zh-CN" dirty="0"/>
              <a:t>PK</a:t>
            </a:r>
            <a:r>
              <a:rPr lang="zh-CN" altLang="en-US" dirty="0"/>
              <a:t>用于圆锥角膜作为改善视力的主流手术解决方案可追溯到上世纪</a:t>
            </a:r>
            <a:r>
              <a:rPr lang="en-US" altLang="zh-CN" dirty="0"/>
              <a:t>50</a:t>
            </a:r>
            <a:r>
              <a:rPr lang="zh-CN" altLang="en-US" dirty="0"/>
              <a:t>年代初。</a:t>
            </a:r>
            <a:r>
              <a:rPr lang="en-US" altLang="en-US" dirty="0"/>
              <a:t>(</a:t>
            </a:r>
            <a:r>
              <a:rPr lang="zh-CN" altLang="en-US" dirty="0"/>
              <a:t>见</a:t>
            </a:r>
            <a:r>
              <a:rPr lang="en-US" altLang="en-US" dirty="0"/>
              <a:t> Kennedy </a:t>
            </a:r>
            <a:r>
              <a:rPr lang="en-US" altLang="en-US" i="1" dirty="0"/>
              <a:t>et al</a:t>
            </a:r>
            <a:r>
              <a:rPr lang="en-US" altLang="en-US" dirty="0"/>
              <a:t>, 1986).  </a:t>
            </a:r>
          </a:p>
          <a:p>
            <a:pPr eaLnBrk="1" hangingPunct="1"/>
            <a:r>
              <a:rPr lang="zh-CN" altLang="en-US" dirty="0"/>
              <a:t>尽管</a:t>
            </a:r>
            <a:r>
              <a:rPr lang="en-US" altLang="en-US" dirty="0"/>
              <a:t> VP </a:t>
            </a:r>
            <a:r>
              <a:rPr lang="en-US" altLang="en-US" dirty="0" err="1"/>
              <a:t>Filatov</a:t>
            </a:r>
            <a:r>
              <a:rPr lang="en-US" altLang="en-US" dirty="0"/>
              <a:t> </a:t>
            </a:r>
            <a:r>
              <a:rPr lang="zh-CN" altLang="en-US" dirty="0"/>
              <a:t>被认为</a:t>
            </a:r>
            <a:r>
              <a:rPr lang="en-US" altLang="en-US" dirty="0"/>
              <a:t> ‘</a:t>
            </a:r>
            <a:r>
              <a:rPr lang="zh-CN" altLang="en-US" dirty="0"/>
              <a:t>眼库之父</a:t>
            </a:r>
            <a:r>
              <a:rPr lang="en-US" altLang="en-US" dirty="0"/>
              <a:t>’ (</a:t>
            </a:r>
            <a:r>
              <a:rPr lang="zh-CN" altLang="en-US" dirty="0"/>
              <a:t>从</a:t>
            </a:r>
            <a:r>
              <a:rPr lang="en-US" altLang="en-US" dirty="0"/>
              <a:t>1931</a:t>
            </a:r>
            <a:r>
              <a:rPr lang="zh-CN" altLang="en-US" dirty="0"/>
              <a:t>年开始工作，发表于</a:t>
            </a:r>
            <a:r>
              <a:rPr lang="en-US" altLang="en-US" dirty="0"/>
              <a:t> 1935 &amp; 1937), </a:t>
            </a:r>
            <a:r>
              <a:rPr lang="zh-CN" altLang="en-US" dirty="0"/>
              <a:t>但是在他自己的机构之外的眼库怎样才能成功还是不是十分清楚。美国第一所眼库于</a:t>
            </a:r>
            <a:r>
              <a:rPr lang="en-US" altLang="zh-CN" dirty="0"/>
              <a:t>1959</a:t>
            </a:r>
            <a:r>
              <a:rPr lang="zh-CN" altLang="en-US" dirty="0"/>
              <a:t>在纽约成立。现在眼库在世界各地都比较常见，移植已是眼科实践的常规特征。</a:t>
            </a:r>
            <a:endParaRPr lang="en-US" altLang="en-US" dirty="0"/>
          </a:p>
        </p:txBody>
      </p:sp>
    </p:spTree>
    <p:extLst>
      <p:ext uri="{BB962C8B-B14F-4D97-AF65-F5344CB8AC3E}">
        <p14:creationId xmlns:p14="http://schemas.microsoft.com/office/powerpoint/2010/main" val="6677279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2"/>
          <p:cNvSpPr>
            <a:spLocks noGrp="1" noRot="1" noChangeAspect="1" noChangeArrowheads="1" noTextEdit="1"/>
          </p:cNvSpPr>
          <p:nvPr>
            <p:ph type="sldImg"/>
          </p:nvPr>
        </p:nvSpPr>
        <p:spPr/>
      </p:sp>
      <p:sp>
        <p:nvSpPr>
          <p:cNvPr id="860162" name="Rectangle 3"/>
          <p:cNvSpPr>
            <a:spLocks noGrp="1" noChangeArrowheads="1"/>
          </p:cNvSpPr>
          <p:nvPr>
            <p:ph type="body" idx="1"/>
          </p:nvPr>
        </p:nvSpPr>
        <p:spPr>
          <a:noFill/>
        </p:spPr>
        <p:txBody>
          <a:bodyPr/>
          <a:lstStyle/>
          <a:p>
            <a:pPr eaLnBrk="1" hangingPunct="1"/>
            <a:r>
              <a:rPr lang="zh-CN" altLang="en-US" dirty="0"/>
              <a:t>大部分的配戴时间表将是“长戴型”，从去看主治医生的一次到下一次，可能更长。这些镜片是硅水凝胶，其他的“软性”材料，羊膜植片。</a:t>
            </a:r>
            <a:endParaRPr lang="en-US" altLang="zh-CN" dirty="0"/>
          </a:p>
          <a:p>
            <a:pPr eaLnBrk="1" hangingPunct="1"/>
            <a:endParaRPr lang="en-US" altLang="en-US" dirty="0"/>
          </a:p>
          <a:p>
            <a:pPr eaLnBrk="1" hangingPunct="1"/>
            <a:r>
              <a:rPr lang="zh-CN" altLang="en-US" dirty="0"/>
              <a:t>推荐使用巩膜镜的病例多为日戴型（</a:t>
            </a:r>
            <a:r>
              <a:rPr lang="en-US" altLang="zh-CN" dirty="0"/>
              <a:t>DW</a:t>
            </a:r>
            <a:r>
              <a:rPr lang="zh-CN" altLang="en-US" dirty="0"/>
              <a:t>），选择使用这些接触镜是根据病例和配适情况，每隔几个小时从近乎密封的镜下泪液湖更换一次生理盐水。</a:t>
            </a:r>
            <a:endParaRPr lang="en-US" altLang="en-US" dirty="0"/>
          </a:p>
        </p:txBody>
      </p:sp>
    </p:spTree>
    <p:extLst>
      <p:ext uri="{BB962C8B-B14F-4D97-AF65-F5344CB8AC3E}">
        <p14:creationId xmlns:p14="http://schemas.microsoft.com/office/powerpoint/2010/main" val="412396120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09" name="Rectangle 2"/>
          <p:cNvSpPr>
            <a:spLocks noGrp="1" noRot="1" noChangeAspect="1" noChangeArrowheads="1" noTextEdit="1"/>
          </p:cNvSpPr>
          <p:nvPr>
            <p:ph type="sldImg"/>
          </p:nvPr>
        </p:nvSpPr>
        <p:spPr/>
      </p:sp>
      <p:sp>
        <p:nvSpPr>
          <p:cNvPr id="862210" name="Rectangle 3"/>
          <p:cNvSpPr>
            <a:spLocks noGrp="1" noChangeArrowheads="1"/>
          </p:cNvSpPr>
          <p:nvPr>
            <p:ph type="body" idx="1"/>
          </p:nvPr>
        </p:nvSpPr>
        <p:spPr>
          <a:noFill/>
        </p:spPr>
        <p:txBody>
          <a:bodyPr/>
          <a:lstStyle/>
          <a:p>
            <a:r>
              <a:rPr lang="zh-CN" altLang="en-US" sz="1200" dirty="0">
                <a:solidFill>
                  <a:srgbClr val="0073AE"/>
                </a:solidFill>
                <a:latin typeface="Times New Roman MT Std"/>
              </a:rPr>
              <a:t>风险与收益</a:t>
            </a:r>
            <a:r>
              <a:rPr lang="en-US" altLang="zh-CN" sz="1200" dirty="0">
                <a:solidFill>
                  <a:srgbClr val="0073AE"/>
                </a:solidFill>
                <a:latin typeface="Times New Roman MT Std"/>
              </a:rPr>
              <a:t>1</a:t>
            </a:r>
            <a:r>
              <a:rPr lang="zh-CN" altLang="en-US" sz="1200" dirty="0">
                <a:solidFill>
                  <a:srgbClr val="0073AE"/>
                </a:solidFill>
                <a:latin typeface="Times New Roman MT Std"/>
              </a:rPr>
              <a:t>：优势</a:t>
            </a:r>
            <a:endParaRPr lang="en-US" altLang="en-US" sz="1050" dirty="0">
              <a:latin typeface="Times New Roman MT Std"/>
            </a:endParaRPr>
          </a:p>
          <a:p>
            <a:pPr eaLnBrk="1" hangingPunct="1"/>
            <a:r>
              <a:rPr lang="zh-CN" altLang="en-US" dirty="0"/>
              <a:t>配适治疗性接触镜的优势包括</a:t>
            </a:r>
            <a:r>
              <a:rPr lang="en-US" altLang="en-US" dirty="0"/>
              <a:t>:</a:t>
            </a:r>
          </a:p>
          <a:p>
            <a:pPr eaLnBrk="1" hangingPunct="1"/>
            <a:r>
              <a:rPr lang="zh-CN" altLang="en-US" dirty="0"/>
              <a:t>有助于上皮细胞缺陷的治愈，通过保护迁移的表面细胞免受眼睑在眨眼过程中的剪切力的影响。</a:t>
            </a:r>
            <a:r>
              <a:rPr lang="en-AU" altLang="en-US" dirty="0"/>
              <a:t>.</a:t>
            </a:r>
            <a:endParaRPr lang="en-US" altLang="en-US" dirty="0"/>
          </a:p>
          <a:p>
            <a:pPr eaLnBrk="1" hangingPunct="1"/>
            <a:r>
              <a:rPr lang="zh-CN" altLang="en-US" dirty="0"/>
              <a:t>保持</a:t>
            </a:r>
            <a:r>
              <a:rPr lang="en-US" altLang="zh-CN" dirty="0"/>
              <a:t>/</a:t>
            </a:r>
            <a:r>
              <a:rPr lang="zh-CN" altLang="en-US" dirty="0"/>
              <a:t>维持角膜上的泪液层。这是通过防止蒸发以及作为蓄水池来实现的。</a:t>
            </a:r>
            <a:r>
              <a:rPr lang="en-AU" altLang="en-US" dirty="0"/>
              <a:t>.</a:t>
            </a:r>
            <a:endParaRPr lang="en-US" altLang="en-US" dirty="0"/>
          </a:p>
          <a:p>
            <a:pPr eaLnBrk="1" hangingPunct="1"/>
            <a:r>
              <a:rPr lang="zh-CN" altLang="en-US" dirty="0"/>
              <a:t>硅水凝胶和有机硅弹性体镜片维持角膜上的氧，实际上可以防止了缺氧和水肿。</a:t>
            </a:r>
            <a:endParaRPr lang="en-US" altLang="en-US" dirty="0"/>
          </a:p>
        </p:txBody>
      </p:sp>
    </p:spTree>
    <p:extLst>
      <p:ext uri="{BB962C8B-B14F-4D97-AF65-F5344CB8AC3E}">
        <p14:creationId xmlns:p14="http://schemas.microsoft.com/office/powerpoint/2010/main" val="352268912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2"/>
          <p:cNvSpPr>
            <a:spLocks noGrp="1" noRot="1" noChangeAspect="1" noChangeArrowheads="1" noTextEdit="1"/>
          </p:cNvSpPr>
          <p:nvPr>
            <p:ph type="sldImg"/>
          </p:nvPr>
        </p:nvSpPr>
        <p:spPr/>
      </p:sp>
      <p:sp>
        <p:nvSpPr>
          <p:cNvPr id="864258" name="Rectangle 3"/>
          <p:cNvSpPr>
            <a:spLocks noGrp="1" noChangeArrowheads="1"/>
          </p:cNvSpPr>
          <p:nvPr>
            <p:ph type="body" idx="1"/>
          </p:nvPr>
        </p:nvSpPr>
        <p:spPr>
          <a:noFill/>
        </p:spPr>
        <p:txBody>
          <a:bodyPr/>
          <a:lstStyle/>
          <a:p>
            <a:r>
              <a:rPr lang="zh-CN" altLang="en-US" sz="1200" dirty="0">
                <a:solidFill>
                  <a:srgbClr val="0073AE"/>
                </a:solidFill>
                <a:latin typeface="Times New Roman MT Std"/>
              </a:rPr>
              <a:t>风险与收益</a:t>
            </a:r>
            <a:r>
              <a:rPr lang="en-US" altLang="zh-CN" sz="1200" dirty="0">
                <a:solidFill>
                  <a:srgbClr val="0073AE"/>
                </a:solidFill>
                <a:latin typeface="Times New Roman MT Std"/>
              </a:rPr>
              <a:t>2</a:t>
            </a:r>
            <a:r>
              <a:rPr lang="zh-CN" altLang="en-US" sz="1200" dirty="0">
                <a:solidFill>
                  <a:srgbClr val="0073AE"/>
                </a:solidFill>
                <a:latin typeface="Times New Roman MT Std"/>
              </a:rPr>
              <a:t>：缺点</a:t>
            </a:r>
            <a:endParaRPr lang="en-US" altLang="en-US" sz="1050" dirty="0">
              <a:latin typeface="Times New Roman MT Std"/>
            </a:endParaRPr>
          </a:p>
          <a:p>
            <a:pPr eaLnBrk="1" hangingPunct="1"/>
            <a:r>
              <a:rPr lang="zh-CN" altLang="en-US" dirty="0"/>
              <a:t>配适治疗性接触镜的一些缺点如下</a:t>
            </a:r>
            <a:r>
              <a:rPr lang="en-US" altLang="en-US" dirty="0"/>
              <a:t>:</a:t>
            </a:r>
          </a:p>
          <a:p>
            <a:pPr eaLnBrk="1" hangingPunct="1"/>
            <a:r>
              <a:rPr lang="zh-CN" altLang="en-US" dirty="0"/>
              <a:t>低氧传导性镜片因缺氧引起角膜水肿。由于治疗性镜片通常以长戴型保留在眼睛上，应最大限度地提高氧传导性，以减少角膜水肿的风险。</a:t>
            </a:r>
            <a:r>
              <a:rPr lang="en-US" altLang="en-US" dirty="0"/>
              <a:t>.</a:t>
            </a:r>
          </a:p>
          <a:p>
            <a:pPr eaLnBrk="1" hangingPunct="1"/>
            <a:endParaRPr lang="en-US" altLang="en-US" dirty="0"/>
          </a:p>
          <a:p>
            <a:pPr eaLnBrk="1" hangingPunct="1"/>
            <a:r>
              <a:rPr lang="zh-CN" altLang="en-US" dirty="0"/>
              <a:t>水凝胶接触镜下的泪液停滞减少了每次眨眼时的冲洗和清洁作用。</a:t>
            </a:r>
            <a:r>
              <a:rPr lang="en-AU" altLang="en-US" dirty="0"/>
              <a:t> (</a:t>
            </a:r>
            <a:r>
              <a:rPr lang="en-AU" altLang="en-US" dirty="0" err="1"/>
              <a:t>Thoft</a:t>
            </a:r>
            <a:r>
              <a:rPr lang="en-AU" altLang="en-US" dirty="0"/>
              <a:t>, 1983).</a:t>
            </a:r>
            <a:endParaRPr lang="en-GB" altLang="en-US" dirty="0"/>
          </a:p>
          <a:p>
            <a:pPr eaLnBrk="1" hangingPunct="1"/>
            <a:endParaRPr lang="en-US" altLang="en-US" dirty="0"/>
          </a:p>
        </p:txBody>
      </p:sp>
    </p:spTree>
    <p:extLst>
      <p:ext uri="{BB962C8B-B14F-4D97-AF65-F5344CB8AC3E}">
        <p14:creationId xmlns:p14="http://schemas.microsoft.com/office/powerpoint/2010/main" val="149833955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2"/>
          <p:cNvSpPr>
            <a:spLocks noGrp="1" noRot="1" noChangeAspect="1" noChangeArrowheads="1" noTextEdit="1"/>
          </p:cNvSpPr>
          <p:nvPr>
            <p:ph type="sldImg"/>
          </p:nvPr>
        </p:nvSpPr>
        <p:spPr/>
      </p:sp>
      <p:sp>
        <p:nvSpPr>
          <p:cNvPr id="866306" name="Rectangle 3"/>
          <p:cNvSpPr>
            <a:spLocks noGrp="1" noChangeArrowheads="1"/>
          </p:cNvSpPr>
          <p:nvPr>
            <p:ph type="body" idx="1"/>
          </p:nvPr>
        </p:nvSpPr>
        <p:spPr>
          <a:noFill/>
        </p:spPr>
        <p:txBody>
          <a:bodyPr/>
          <a:lstStyle/>
          <a:p>
            <a:pPr eaLnBrk="1" hangingPunct="1">
              <a:lnSpc>
                <a:spcPct val="90000"/>
              </a:lnSpc>
            </a:pPr>
            <a:r>
              <a:rPr lang="zh-CN" altLang="en-US" sz="900" b="1" dirty="0"/>
              <a:t>禁忌症</a:t>
            </a:r>
            <a:endParaRPr lang="en-US" altLang="en-US" sz="900" b="1" dirty="0"/>
          </a:p>
          <a:p>
            <a:pPr eaLnBrk="1" hangingPunct="1">
              <a:lnSpc>
                <a:spcPct val="90000"/>
              </a:lnSpc>
            </a:pPr>
            <a:r>
              <a:rPr lang="zh-CN" altLang="en-US" sz="900" dirty="0"/>
              <a:t>禁忌症可以是绝对的，此时接触镜不能进行配适，或相对的，配适需要精心的护理和管理。无论在任何之前的经历，病人需要戴绷带镜该眼可能受损会感到潜在的传染性并发症。因此，所有病人应配适与随诊非常仔细</a:t>
            </a:r>
            <a:r>
              <a:rPr lang="en-US" altLang="en-US" sz="900" dirty="0"/>
              <a:t>.</a:t>
            </a:r>
          </a:p>
          <a:p>
            <a:pPr eaLnBrk="1" hangingPunct="1">
              <a:lnSpc>
                <a:spcPct val="90000"/>
              </a:lnSpc>
            </a:pPr>
            <a:r>
              <a:rPr lang="zh-CN" altLang="en-US" sz="900" dirty="0"/>
              <a:t>除非戴镜片用于药物输送或作为已经就位的医疗的辅助物来促进愈合，否则不应将绷带</a:t>
            </a:r>
            <a:r>
              <a:rPr lang="en-US" altLang="zh-CN" sz="900" dirty="0"/>
              <a:t>CL</a:t>
            </a:r>
            <a:r>
              <a:rPr lang="zh-CN" altLang="en-US" sz="900" dirty="0"/>
              <a:t>安装到具有活动性感染的眼睛上。</a:t>
            </a:r>
            <a:r>
              <a:rPr lang="en-US" altLang="en-US" sz="900" dirty="0"/>
              <a:t>.</a:t>
            </a:r>
          </a:p>
          <a:p>
            <a:pPr eaLnBrk="1" hangingPunct="1">
              <a:lnSpc>
                <a:spcPct val="90000"/>
              </a:lnSpc>
            </a:pPr>
            <a:r>
              <a:rPr lang="zh-CN" altLang="en-US" sz="900" dirty="0"/>
              <a:t>低感觉性角膜（即单纯疱疹性角膜炎）或麻醉性角膜（即神经营养性角膜）将装有绷带</a:t>
            </a:r>
            <a:r>
              <a:rPr lang="en-US" altLang="zh-CN" sz="900" dirty="0"/>
              <a:t>CL</a:t>
            </a:r>
            <a:r>
              <a:rPr lang="zh-CN" altLang="en-US" sz="900" dirty="0"/>
              <a:t>，以保护角膜免受持续性上皮缺损的伤害。然而，这些患者应该只能在配备极端护理和勤奋的后期护理下配适，因为他们可能感觉不到不适或疼痛的问题，如角膜溃疡。</a:t>
            </a:r>
            <a:r>
              <a:rPr lang="en-US" altLang="en-US" sz="900" dirty="0"/>
              <a:t>.</a:t>
            </a:r>
          </a:p>
          <a:p>
            <a:pPr eaLnBrk="1" hangingPunct="1">
              <a:lnSpc>
                <a:spcPct val="90000"/>
              </a:lnSpc>
            </a:pPr>
            <a:r>
              <a:rPr lang="zh-CN" altLang="en-US" sz="900" dirty="0"/>
              <a:t>干眼病患者通常不是</a:t>
            </a:r>
            <a:r>
              <a:rPr lang="en-US" altLang="zh-CN" sz="900" dirty="0"/>
              <a:t>SCL</a:t>
            </a:r>
            <a:r>
              <a:rPr lang="zh-CN" altLang="en-US" sz="900" dirty="0"/>
              <a:t>的好候选者，除非他们的病情如此严重，</a:t>
            </a:r>
            <a:r>
              <a:rPr lang="en-US" altLang="zh-CN" sz="900" dirty="0"/>
              <a:t>CL</a:t>
            </a:r>
            <a:r>
              <a:rPr lang="zh-CN" altLang="en-US" sz="900" dirty="0"/>
              <a:t>被真正地当作绷带镜穿戴，以保护角膜免受进一步暴露在空气中或控制角膜细丝和与之相关的不适。</a:t>
            </a:r>
            <a:endParaRPr lang="en-US" altLang="zh-CN" sz="900" dirty="0"/>
          </a:p>
          <a:p>
            <a:pPr eaLnBrk="1" hangingPunct="1">
              <a:lnSpc>
                <a:spcPct val="90000"/>
              </a:lnSpc>
            </a:pPr>
            <a:r>
              <a:rPr lang="zh-CN" altLang="en-US" sz="900" dirty="0"/>
              <a:t>巩膜</a:t>
            </a:r>
            <a:r>
              <a:rPr lang="en-US" altLang="zh-CN" sz="900" dirty="0"/>
              <a:t>CL</a:t>
            </a:r>
            <a:r>
              <a:rPr lang="zh-CN" altLang="en-US" sz="900" dirty="0"/>
              <a:t>及其几乎密封的流体腔可以很好地改善这些角膜的环境。</a:t>
            </a:r>
            <a:r>
              <a:rPr lang="en-US" altLang="en-US" sz="900" dirty="0"/>
              <a:t>.</a:t>
            </a:r>
          </a:p>
          <a:p>
            <a:pPr eaLnBrk="1" hangingPunct="1">
              <a:lnSpc>
                <a:spcPct val="90000"/>
              </a:lnSpc>
            </a:pPr>
            <a:r>
              <a:rPr lang="zh-CN" altLang="en-US" sz="900" dirty="0"/>
              <a:t>暴露性角膜病变患者使用水凝胶</a:t>
            </a:r>
            <a:r>
              <a:rPr lang="en-US" altLang="zh-CN" sz="900" dirty="0"/>
              <a:t>CL</a:t>
            </a:r>
            <a:r>
              <a:rPr lang="zh-CN" altLang="en-US" sz="900" dirty="0"/>
              <a:t>可能效果不佳，因为</a:t>
            </a:r>
            <a:r>
              <a:rPr lang="en-US" altLang="zh-CN" sz="900" dirty="0"/>
              <a:t>CL</a:t>
            </a:r>
            <a:r>
              <a:rPr lang="zh-CN" altLang="en-US" sz="900" dirty="0"/>
              <a:t>受到暴露和随后脱水的影响。</a:t>
            </a:r>
          </a:p>
          <a:p>
            <a:pPr eaLnBrk="1" hangingPunct="1">
              <a:lnSpc>
                <a:spcPct val="90000"/>
              </a:lnSpc>
            </a:pPr>
            <a:r>
              <a:rPr lang="zh-CN" altLang="en-US" sz="900" dirty="0"/>
              <a:t>不能按时参加护理后的患者不能作为绷带镜的好人选。</a:t>
            </a:r>
            <a:r>
              <a:rPr lang="en-US" altLang="en-US" sz="900" dirty="0"/>
              <a:t> </a:t>
            </a:r>
          </a:p>
          <a:p>
            <a:pPr eaLnBrk="1" hangingPunct="1">
              <a:lnSpc>
                <a:spcPct val="90000"/>
              </a:lnSpc>
            </a:pPr>
            <a:r>
              <a:rPr lang="en-US" altLang="en-US" sz="900" dirty="0"/>
              <a:t> </a:t>
            </a:r>
          </a:p>
          <a:p>
            <a:pPr eaLnBrk="1" hangingPunct="1">
              <a:lnSpc>
                <a:spcPct val="90000"/>
              </a:lnSpc>
            </a:pPr>
            <a:r>
              <a:rPr lang="en-US" altLang="en-US" sz="900" dirty="0"/>
              <a:t> </a:t>
            </a:r>
          </a:p>
          <a:p>
            <a:pPr eaLnBrk="1" hangingPunct="1">
              <a:lnSpc>
                <a:spcPct val="90000"/>
              </a:lnSpc>
            </a:pPr>
            <a:r>
              <a:rPr lang="en-US" altLang="en-US" sz="900" dirty="0"/>
              <a:t> </a:t>
            </a:r>
          </a:p>
          <a:p>
            <a:pPr eaLnBrk="1" hangingPunct="1">
              <a:lnSpc>
                <a:spcPct val="90000"/>
              </a:lnSpc>
            </a:pPr>
            <a:r>
              <a:rPr lang="en-US" altLang="en-US" sz="900" dirty="0"/>
              <a:t> </a:t>
            </a:r>
          </a:p>
          <a:p>
            <a:pPr eaLnBrk="1" hangingPunct="1">
              <a:lnSpc>
                <a:spcPct val="90000"/>
              </a:lnSpc>
            </a:pPr>
            <a:r>
              <a:rPr lang="en-US" altLang="en-US" sz="900" dirty="0"/>
              <a:t> </a:t>
            </a:r>
          </a:p>
          <a:p>
            <a:pPr eaLnBrk="1" hangingPunct="1">
              <a:lnSpc>
                <a:spcPct val="90000"/>
              </a:lnSpc>
            </a:pPr>
            <a:r>
              <a:rPr lang="en-US" altLang="en-US" sz="900" dirty="0"/>
              <a:t> </a:t>
            </a:r>
          </a:p>
          <a:p>
            <a:pPr eaLnBrk="1" hangingPunct="1">
              <a:lnSpc>
                <a:spcPct val="90000"/>
              </a:lnSpc>
            </a:pPr>
            <a:r>
              <a:rPr lang="en-US" altLang="en-US" sz="900" dirty="0"/>
              <a:t> </a:t>
            </a:r>
          </a:p>
          <a:p>
            <a:pPr eaLnBrk="1" hangingPunct="1">
              <a:lnSpc>
                <a:spcPct val="90000"/>
              </a:lnSpc>
            </a:pPr>
            <a:endParaRPr lang="en-US" altLang="en-US" sz="900" dirty="0"/>
          </a:p>
        </p:txBody>
      </p:sp>
    </p:spTree>
    <p:extLst>
      <p:ext uri="{BB962C8B-B14F-4D97-AF65-F5344CB8AC3E}">
        <p14:creationId xmlns:p14="http://schemas.microsoft.com/office/powerpoint/2010/main" val="25410133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2"/>
          <p:cNvSpPr>
            <a:spLocks noGrp="1" noRot="1" noChangeAspect="1" noChangeArrowheads="1" noTextEdit="1"/>
          </p:cNvSpPr>
          <p:nvPr>
            <p:ph type="sldImg"/>
          </p:nvPr>
        </p:nvSpPr>
        <p:spPr/>
      </p:sp>
      <p:sp>
        <p:nvSpPr>
          <p:cNvPr id="868354" name="Rectangle 3"/>
          <p:cNvSpPr>
            <a:spLocks noGrp="1" noChangeArrowheads="1"/>
          </p:cNvSpPr>
          <p:nvPr>
            <p:ph type="body" idx="1"/>
          </p:nvPr>
        </p:nvSpPr>
        <p:spPr>
          <a:noFill/>
        </p:spPr>
        <p:txBody>
          <a:bodyPr/>
          <a:lstStyle/>
          <a:p>
            <a:pPr eaLnBrk="1" hangingPunct="1"/>
            <a:r>
              <a:rPr lang="zh-CN" altLang="en-US" dirty="0"/>
              <a:t>通常，治疗</a:t>
            </a:r>
            <a:r>
              <a:rPr lang="en-US" altLang="zh-CN" dirty="0"/>
              <a:t>CLS</a:t>
            </a:r>
            <a:r>
              <a:rPr lang="zh-CN" altLang="en-US" dirty="0"/>
              <a:t>必须配备一个以上的指示。</a:t>
            </a:r>
            <a:r>
              <a:rPr lang="en-AU" altLang="en-US" dirty="0"/>
              <a:t>(after </a:t>
            </a:r>
            <a:r>
              <a:rPr lang="en-AU" altLang="en-US" dirty="0" err="1"/>
              <a:t>Veys</a:t>
            </a:r>
            <a:r>
              <a:rPr lang="en-AU" altLang="en-US" dirty="0"/>
              <a:t> </a:t>
            </a:r>
            <a:r>
              <a:rPr lang="en-AU" altLang="en-US" i="1" dirty="0"/>
              <a:t>et al.</a:t>
            </a:r>
            <a:r>
              <a:rPr lang="en-AU" altLang="en-US" dirty="0"/>
              <a:t>, 2001).</a:t>
            </a:r>
            <a:r>
              <a:rPr lang="zh-CN" altLang="en-US" dirty="0"/>
              <a:t>如果可能的话，从业者必须寻求解决所有问题。</a:t>
            </a:r>
            <a:endParaRPr lang="en-AU" altLang="en-US" dirty="0"/>
          </a:p>
          <a:p>
            <a:pPr eaLnBrk="1" hangingPunct="1"/>
            <a:endParaRPr lang="en-AU" altLang="en-US" dirty="0"/>
          </a:p>
          <a:p>
            <a:pPr eaLnBrk="1" hangingPunct="1"/>
            <a:r>
              <a:rPr lang="zh-CN" altLang="en-US" dirty="0"/>
              <a:t>在许多情况下，使用绷带</a:t>
            </a:r>
            <a:r>
              <a:rPr lang="en-US" altLang="zh-CN" dirty="0"/>
              <a:t>CL</a:t>
            </a:r>
            <a:r>
              <a:rPr lang="zh-CN" altLang="en-US" dirty="0"/>
              <a:t>将是对角膜呈现的自动反应。必须停止疼痛；必须允许侵蚀愈合；很能愈合的表面缺陷的治疗必须有效。</a:t>
            </a:r>
            <a:endParaRPr lang="en-US" altLang="en-US" dirty="0"/>
          </a:p>
        </p:txBody>
      </p:sp>
    </p:spTree>
    <p:extLst>
      <p:ext uri="{BB962C8B-B14F-4D97-AF65-F5344CB8AC3E}">
        <p14:creationId xmlns:p14="http://schemas.microsoft.com/office/powerpoint/2010/main" val="89589387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1" name="Rectangle 2"/>
          <p:cNvSpPr>
            <a:spLocks noGrp="1" noRot="1" noChangeAspect="1" noChangeArrowheads="1" noTextEdit="1"/>
          </p:cNvSpPr>
          <p:nvPr>
            <p:ph type="sldImg"/>
          </p:nvPr>
        </p:nvSpPr>
        <p:spPr/>
      </p:sp>
      <p:sp>
        <p:nvSpPr>
          <p:cNvPr id="870402" name="Rectangle 3"/>
          <p:cNvSpPr>
            <a:spLocks noGrp="1" noChangeArrowheads="1"/>
          </p:cNvSpPr>
          <p:nvPr>
            <p:ph type="body" idx="1"/>
          </p:nvPr>
        </p:nvSpPr>
        <p:spPr>
          <a:noFill/>
        </p:spPr>
        <p:txBody>
          <a:bodyPr/>
          <a:lstStyle/>
          <a:p>
            <a:pPr eaLnBrk="1" hangingPunct="1"/>
            <a:r>
              <a:rPr lang="zh-CN" altLang="en-US" dirty="0"/>
              <a:t>用于角膜表面疾病的绷带镜片，以防止刺激和促进愈合。</a:t>
            </a:r>
            <a:r>
              <a:rPr lang="en-US" altLang="en-US" dirty="0"/>
              <a:t>Gromacki S, 2012. </a:t>
            </a:r>
            <a:r>
              <a:rPr lang="en-AU" altLang="en-US" i="1" dirty="0"/>
              <a:t>The Case for Bandage Soft Contact Lenses.  </a:t>
            </a:r>
            <a:r>
              <a:rPr lang="en-AU" altLang="en-US" dirty="0"/>
              <a:t>Rev Cornea &amp; CLs, Jan/Feb issue; </a:t>
            </a:r>
            <a:endParaRPr lang="en-US" altLang="en-US" i="1" dirty="0"/>
          </a:p>
        </p:txBody>
      </p:sp>
    </p:spTree>
    <p:extLst>
      <p:ext uri="{BB962C8B-B14F-4D97-AF65-F5344CB8AC3E}">
        <p14:creationId xmlns:p14="http://schemas.microsoft.com/office/powerpoint/2010/main" val="349056231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7" name="Rectangle 2"/>
          <p:cNvSpPr>
            <a:spLocks noGrp="1" noRot="1" noChangeAspect="1" noChangeArrowheads="1" noTextEdit="1"/>
          </p:cNvSpPr>
          <p:nvPr>
            <p:ph type="sldImg"/>
          </p:nvPr>
        </p:nvSpPr>
        <p:spPr/>
      </p:sp>
      <p:sp>
        <p:nvSpPr>
          <p:cNvPr id="559107" name="Rectangle 3"/>
          <p:cNvSpPr>
            <a:spLocks noGrp="1" noChangeArrowheads="1"/>
          </p:cNvSpPr>
          <p:nvPr>
            <p:ph type="body" idx="1"/>
          </p:nvPr>
        </p:nvSpPr>
        <p:spPr/>
        <p:txBody>
          <a:bodyPr/>
          <a:lstStyle/>
          <a:p>
            <a:pPr eaLnBrk="1" hangingPunct="1">
              <a:defRPr/>
            </a:pPr>
            <a:r>
              <a:rPr lang="zh-CN" altLang="en-US" dirty="0"/>
              <a:t>随着现代高透氧</a:t>
            </a:r>
            <a:r>
              <a:rPr lang="en-US" altLang="zh-CN" dirty="0"/>
              <a:t>CL</a:t>
            </a:r>
            <a:r>
              <a:rPr lang="zh-CN" altLang="en-US" dirty="0"/>
              <a:t>材料以及绘制角膜表面和结构所必需的计算机算法的发展，我们现在有</a:t>
            </a:r>
            <a:r>
              <a:rPr lang="en-US" altLang="en-US" dirty="0"/>
              <a:t>:</a:t>
            </a:r>
          </a:p>
          <a:p>
            <a:pPr marL="171450" indent="-171450" eaLnBrk="1" hangingPunct="1">
              <a:buFont typeface="Arial" panose="020B0604020202020204" pitchFamily="34" charset="0"/>
              <a:buChar char="•"/>
              <a:defRPr/>
            </a:pPr>
            <a:r>
              <a:rPr lang="zh-CN" altLang="en-US" dirty="0"/>
              <a:t>坚硬的巩膜</a:t>
            </a:r>
            <a:r>
              <a:rPr lang="en-US" altLang="zh-CN" dirty="0"/>
              <a:t>CLS</a:t>
            </a:r>
            <a:r>
              <a:rPr lang="zh-CN" altLang="en-US" dirty="0"/>
              <a:t>制造得非常精确，这使它们舒适。</a:t>
            </a:r>
          </a:p>
          <a:p>
            <a:pPr marL="171450" indent="-171450" eaLnBrk="1" hangingPunct="1">
              <a:buFont typeface="Arial" panose="020B0604020202020204" pitchFamily="34" charset="0"/>
              <a:buChar char="•"/>
              <a:defRPr/>
            </a:pPr>
            <a:r>
              <a:rPr lang="zh-CN" altLang="en-US" dirty="0"/>
              <a:t>大的</a:t>
            </a:r>
            <a:r>
              <a:rPr lang="en-US" altLang="zh-CN" dirty="0"/>
              <a:t>CLS</a:t>
            </a:r>
            <a:r>
              <a:rPr lang="zh-CN" altLang="en-US" dirty="0"/>
              <a:t>恢复视力和相对不接触的角膜组织</a:t>
            </a:r>
          </a:p>
          <a:p>
            <a:pPr marL="171450" indent="-171450" eaLnBrk="1" hangingPunct="1">
              <a:buFont typeface="Arial" panose="020B0604020202020204" pitchFamily="34" charset="0"/>
              <a:buChar char="•"/>
              <a:defRPr/>
            </a:pPr>
            <a:r>
              <a:rPr lang="zh-CN" altLang="en-US" dirty="0"/>
              <a:t>适应大容量</a:t>
            </a:r>
            <a:r>
              <a:rPr lang="en-US" altLang="zh-CN" dirty="0"/>
              <a:t>CLS</a:t>
            </a:r>
            <a:r>
              <a:rPr lang="zh-CN" altLang="en-US" dirty="0"/>
              <a:t>的比过去更容易和直截了当</a:t>
            </a:r>
          </a:p>
          <a:p>
            <a:pPr marL="171450" indent="-171450" eaLnBrk="1" hangingPunct="1">
              <a:buFont typeface="Arial" panose="020B0604020202020204" pitchFamily="34" charset="0"/>
              <a:buChar char="•"/>
              <a:defRPr/>
            </a:pPr>
            <a:r>
              <a:rPr lang="zh-CN" altLang="en-US" dirty="0"/>
              <a:t>治疗效果更好的大透镜</a:t>
            </a:r>
            <a:r>
              <a:rPr lang="en-US" altLang="en-US" dirty="0"/>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由于硬性</a:t>
            </a:r>
            <a:r>
              <a:rPr lang="en-US" altLang="zh-CN" dirty="0"/>
              <a:t>CL</a:t>
            </a:r>
            <a:r>
              <a:rPr lang="zh-CN" altLang="en-US" dirty="0"/>
              <a:t>通常比</a:t>
            </a:r>
            <a:r>
              <a:rPr lang="en-US" altLang="zh-CN" dirty="0"/>
              <a:t>SCL</a:t>
            </a:r>
            <a:r>
              <a:rPr lang="zh-CN" altLang="en-US" dirty="0"/>
              <a:t>提供更好的</a:t>
            </a:r>
            <a:r>
              <a:rPr lang="en-US" altLang="zh-CN" dirty="0"/>
              <a:t>VA</a:t>
            </a:r>
            <a:r>
              <a:rPr lang="zh-CN" altLang="en-US" dirty="0"/>
              <a:t>，除了</a:t>
            </a:r>
            <a:r>
              <a:rPr lang="en-US" altLang="zh-CN" dirty="0" err="1"/>
              <a:t>SiHy</a:t>
            </a:r>
            <a:r>
              <a:rPr lang="en-US" altLang="zh-CN" dirty="0"/>
              <a:t> CL</a:t>
            </a:r>
            <a:r>
              <a:rPr lang="zh-CN" altLang="en-US" dirty="0"/>
              <a:t>之外，通常允许更多的氧气流到角膜，而且每个晶状体的寿命更长，可以清洗和重新使用，因此它们正迅速成为本讲座所描述的许多外伤</a:t>
            </a:r>
            <a:r>
              <a:rPr lang="en-US" altLang="zh-CN" dirty="0"/>
              <a:t>/</a:t>
            </a:r>
            <a:r>
              <a:rPr lang="zh-CN" altLang="en-US" dirty="0"/>
              <a:t>角膜疾病和角膜扭曲的</a:t>
            </a:r>
            <a:r>
              <a:rPr lang="en-US" altLang="zh-CN" dirty="0"/>
              <a:t>CL</a:t>
            </a:r>
            <a:r>
              <a:rPr lang="zh-CN" altLang="en-US" dirty="0"/>
              <a:t>选择。</a:t>
            </a:r>
            <a:endParaRPr lang="en-US" altLang="en-US" dirty="0"/>
          </a:p>
        </p:txBody>
      </p:sp>
    </p:spTree>
    <p:extLst>
      <p:ext uri="{BB962C8B-B14F-4D97-AF65-F5344CB8AC3E}">
        <p14:creationId xmlns:p14="http://schemas.microsoft.com/office/powerpoint/2010/main" val="8404717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5" name="Rectangle 2"/>
          <p:cNvSpPr>
            <a:spLocks noGrp="1" noRot="1" noChangeAspect="1" noChangeArrowheads="1" noTextEdit="1"/>
          </p:cNvSpPr>
          <p:nvPr>
            <p:ph type="sldImg"/>
          </p:nvPr>
        </p:nvSpPr>
        <p:spPr/>
      </p:sp>
      <p:sp>
        <p:nvSpPr>
          <p:cNvPr id="580611" name="Rectangle 3"/>
          <p:cNvSpPr>
            <a:spLocks noGrp="1" noChangeArrowheads="1"/>
          </p:cNvSpPr>
          <p:nvPr>
            <p:ph type="body" idx="1"/>
          </p:nvPr>
        </p:nvSpPr>
        <p:spPr/>
        <p:txBody>
          <a:bodyPr/>
          <a:lstStyle/>
          <a:p>
            <a:pPr eaLnBrk="1" hangingPunct="1">
              <a:defRPr/>
            </a:pPr>
            <a:r>
              <a:rPr lang="zh-CN" altLang="en-US" b="1" dirty="0"/>
              <a:t>角膜擦伤</a:t>
            </a:r>
            <a:endParaRPr lang="en-US" altLang="zh-CN" b="1" dirty="0"/>
          </a:p>
          <a:p>
            <a:pPr eaLnBrk="1" hangingPunct="1">
              <a:defRPr/>
            </a:pPr>
            <a:r>
              <a:rPr lang="zh-CN" altLang="en-US" dirty="0"/>
              <a:t>角膜擦伤一般可分为轻度、中度或重度。</a:t>
            </a:r>
            <a:endParaRPr lang="en-US" altLang="zh-CN" dirty="0"/>
          </a:p>
          <a:p>
            <a:pPr eaLnBrk="1" hangingPunct="1">
              <a:defRPr/>
            </a:pPr>
            <a:r>
              <a:rPr lang="zh-CN" altLang="en-US" dirty="0"/>
              <a:t>轻度至中度角膜擦伤的管理可能包括口服止痛药、冷敷、睫状肌麻痹、预防性抗菌和太阳镜以减少畏光。</a:t>
            </a:r>
            <a:endParaRPr lang="en-US" altLang="zh-CN" dirty="0"/>
          </a:p>
          <a:p>
            <a:pPr eaLnBrk="1" hangingPunct="1">
              <a:defRPr/>
            </a:pPr>
            <a:r>
              <a:rPr lang="zh-CN" altLang="en-US" dirty="0"/>
              <a:t>这种治疗应该允许在</a:t>
            </a:r>
            <a:r>
              <a:rPr lang="en-US" altLang="zh-CN" dirty="0"/>
              <a:t>24</a:t>
            </a:r>
            <a:r>
              <a:rPr lang="zh-CN" altLang="en-US" dirty="0"/>
              <a:t>小时内完成完全上皮化。</a:t>
            </a:r>
            <a:endParaRPr lang="en-US" altLang="zh-CN" dirty="0"/>
          </a:p>
          <a:p>
            <a:pPr eaLnBrk="1" hangingPunct="1">
              <a:defRPr/>
            </a:pPr>
            <a:r>
              <a:rPr lang="zh-CN" altLang="en-US" dirty="0"/>
              <a:t>绷带镜适用一下三种情况</a:t>
            </a:r>
            <a:r>
              <a:rPr lang="en-US" altLang="en-US" dirty="0"/>
              <a:t>:</a:t>
            </a:r>
          </a:p>
          <a:p>
            <a:pPr marL="171450" indent="-171450" eaLnBrk="1" hangingPunct="1">
              <a:buFont typeface="Arial" panose="020B0604020202020204" pitchFamily="34" charset="0"/>
              <a:buChar char="•"/>
              <a:defRPr/>
            </a:pPr>
            <a:r>
              <a:rPr lang="zh-CN" altLang="en-US" dirty="0"/>
              <a:t>促进愈合</a:t>
            </a:r>
          </a:p>
          <a:p>
            <a:pPr marL="171450" indent="-171450" eaLnBrk="1" hangingPunct="1">
              <a:buFont typeface="Arial" panose="020B0604020202020204" pitchFamily="34" charset="0"/>
              <a:buChar char="•"/>
              <a:defRPr/>
            </a:pPr>
            <a:r>
              <a:rPr lang="zh-CN" altLang="en-US" dirty="0"/>
              <a:t>帮助病人舒适</a:t>
            </a:r>
          </a:p>
          <a:p>
            <a:pPr marL="171450" indent="-171450" eaLnBrk="1" hangingPunct="1">
              <a:buFont typeface="Arial" panose="020B0604020202020204" pitchFamily="34" charset="0"/>
              <a:buChar char="•"/>
              <a:defRPr/>
            </a:pPr>
            <a:r>
              <a:rPr lang="zh-CN" altLang="en-US" dirty="0"/>
              <a:t>允许正常的视觉功能和正常活动</a:t>
            </a:r>
            <a:r>
              <a:rPr lang="en-US" altLang="en-US" dirty="0"/>
              <a:t>.</a:t>
            </a:r>
          </a:p>
          <a:p>
            <a:pPr eaLnBrk="1" hangingPunct="1">
              <a:defRPr/>
            </a:pPr>
            <a:r>
              <a:rPr lang="zh-CN" altLang="en-US" dirty="0"/>
              <a:t>在后续护理前，病人配戴</a:t>
            </a:r>
            <a:r>
              <a:rPr lang="en-US" altLang="zh-CN" dirty="0"/>
              <a:t>CL</a:t>
            </a:r>
            <a:r>
              <a:rPr lang="zh-CN" altLang="en-US" dirty="0"/>
              <a:t>也是很常见的。大多数局部滴剂可在包扎</a:t>
            </a:r>
            <a:r>
              <a:rPr lang="en-US" altLang="zh-CN" dirty="0"/>
              <a:t>CL</a:t>
            </a:r>
            <a:r>
              <a:rPr lang="zh-CN" altLang="en-US" dirty="0"/>
              <a:t>就位时给予。后续的护理后视察是管理方案的一部分，以评估眼睛，并确定是否，以及什么，进一步</a:t>
            </a:r>
            <a:r>
              <a:rPr lang="en-US" altLang="zh-CN" dirty="0"/>
              <a:t>/</a:t>
            </a:r>
            <a:r>
              <a:rPr lang="zh-CN" altLang="en-US" dirty="0"/>
              <a:t>其他治疗可能是必要的</a:t>
            </a:r>
            <a:r>
              <a:rPr lang="en-US" altLang="en-US" dirty="0"/>
              <a:t>.</a:t>
            </a:r>
          </a:p>
          <a:p>
            <a:pPr eaLnBrk="1" hangingPunct="1">
              <a:defRPr/>
            </a:pPr>
            <a:r>
              <a:rPr lang="zh-CN" altLang="en-US" dirty="0"/>
              <a:t>轻度磨损可以在</a:t>
            </a:r>
            <a:r>
              <a:rPr lang="en-US" altLang="zh-CN" dirty="0"/>
              <a:t>24</a:t>
            </a:r>
            <a:r>
              <a:rPr lang="zh-CN" altLang="en-US" dirty="0"/>
              <a:t>小时内充分愈合，而轻度磨损可能需要两到三天才能完全愈合和解决。</a:t>
            </a:r>
            <a:endParaRPr lang="en-US" altLang="en-US" dirty="0"/>
          </a:p>
        </p:txBody>
      </p:sp>
    </p:spTree>
    <p:extLst>
      <p:ext uri="{BB962C8B-B14F-4D97-AF65-F5344CB8AC3E}">
        <p14:creationId xmlns:p14="http://schemas.microsoft.com/office/powerpoint/2010/main" val="38770769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2"/>
          <p:cNvSpPr>
            <a:spLocks noGrp="1" noRot="1" noChangeAspect="1" noChangeArrowheads="1" noTextEdit="1"/>
          </p:cNvSpPr>
          <p:nvPr>
            <p:ph type="sldImg"/>
          </p:nvPr>
        </p:nvSpPr>
        <p:spPr/>
      </p:sp>
      <p:sp>
        <p:nvSpPr>
          <p:cNvPr id="878594" name="Rectangle 3"/>
          <p:cNvSpPr>
            <a:spLocks noGrp="1" noChangeArrowheads="1"/>
          </p:cNvSpPr>
          <p:nvPr>
            <p:ph type="body" idx="1"/>
          </p:nvPr>
        </p:nvSpPr>
        <p:spPr>
          <a:noFill/>
        </p:spPr>
        <p:txBody>
          <a:bodyPr/>
          <a:lstStyle/>
          <a:p>
            <a:pPr eaLnBrk="1" hangingPunct="1"/>
            <a:r>
              <a:rPr lang="zh-CN" altLang="en-US" dirty="0"/>
              <a:t>角膜严重擦伤时，基底膜可能被破坏。这可能抑制上皮细胞粘附，导致复发性角膜糜烂（</a:t>
            </a:r>
            <a:r>
              <a:rPr lang="en-US" altLang="zh-CN" dirty="0"/>
              <a:t>RCES</a:t>
            </a:r>
            <a:r>
              <a:rPr lang="zh-CN" altLang="en-US" dirty="0"/>
              <a:t>）。</a:t>
            </a:r>
            <a:r>
              <a:rPr lang="en-US" altLang="en-US" dirty="0"/>
              <a:t>.  </a:t>
            </a:r>
          </a:p>
          <a:p>
            <a:pPr eaLnBrk="1" hangingPunct="1"/>
            <a:r>
              <a:rPr lang="zh-CN" altLang="en-US" dirty="0"/>
              <a:t>在这种情况下，可以配适接触镜，并且如上文所讨论的，与复发性角膜糜烂（</a:t>
            </a:r>
            <a:r>
              <a:rPr lang="en-US" altLang="zh-CN" dirty="0"/>
              <a:t>RCE</a:t>
            </a:r>
            <a:r>
              <a:rPr lang="zh-CN" altLang="en-US" dirty="0"/>
              <a:t>）管理有关的患者进行管理。</a:t>
            </a:r>
            <a:endParaRPr lang="en-US" altLang="en-US" dirty="0"/>
          </a:p>
        </p:txBody>
      </p:sp>
    </p:spTree>
    <p:extLst>
      <p:ext uri="{BB962C8B-B14F-4D97-AF65-F5344CB8AC3E}">
        <p14:creationId xmlns:p14="http://schemas.microsoft.com/office/powerpoint/2010/main" val="224643040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2"/>
          <p:cNvSpPr>
            <a:spLocks noGrp="1" noRot="1" noChangeAspect="1" noChangeArrowheads="1" noTextEdit="1"/>
          </p:cNvSpPr>
          <p:nvPr>
            <p:ph type="sldImg"/>
          </p:nvPr>
        </p:nvSpPr>
        <p:spPr/>
      </p:sp>
      <p:sp>
        <p:nvSpPr>
          <p:cNvPr id="880642" name="Rectangle 3"/>
          <p:cNvSpPr>
            <a:spLocks noGrp="1" noChangeArrowheads="1"/>
          </p:cNvSpPr>
          <p:nvPr>
            <p:ph type="body" idx="1"/>
          </p:nvPr>
        </p:nvSpPr>
        <p:spPr>
          <a:noFill/>
        </p:spPr>
        <p:txBody>
          <a:bodyPr/>
          <a:lstStyle/>
          <a:p>
            <a:pPr eaLnBrk="1" hangingPunct="1">
              <a:lnSpc>
                <a:spcPct val="80000"/>
              </a:lnSpc>
            </a:pPr>
            <a:r>
              <a:rPr lang="zh-CN" altLang="en-US" sz="900" b="1" dirty="0"/>
              <a:t>复发性角膜糜烂（</a:t>
            </a:r>
            <a:r>
              <a:rPr lang="en-US" altLang="zh-CN" sz="900" b="1" dirty="0"/>
              <a:t>RCE</a:t>
            </a:r>
            <a:r>
              <a:rPr lang="zh-CN" altLang="en-US" sz="900" b="1" dirty="0"/>
              <a:t>）</a:t>
            </a:r>
            <a:endParaRPr lang="en-US" altLang="zh-CN" sz="900" b="1" dirty="0"/>
          </a:p>
          <a:p>
            <a:pPr eaLnBrk="1" hangingPunct="1">
              <a:lnSpc>
                <a:spcPct val="80000"/>
              </a:lnSpc>
            </a:pPr>
            <a:r>
              <a:rPr lang="zh-CN" altLang="en-US" sz="900" dirty="0"/>
              <a:t>复发性角膜上皮糜烂的病因可能是：</a:t>
            </a:r>
          </a:p>
          <a:p>
            <a:pPr eaLnBrk="1" hangingPunct="1">
              <a:lnSpc>
                <a:spcPct val="80000"/>
              </a:lnSpc>
            </a:pPr>
            <a:r>
              <a:rPr lang="zh-CN" altLang="en-US" sz="900" dirty="0"/>
              <a:t>营养不良涉及上皮基底膜（基底层）和后弹力层层。</a:t>
            </a:r>
          </a:p>
          <a:p>
            <a:pPr eaLnBrk="1" hangingPunct="1">
              <a:lnSpc>
                <a:spcPct val="80000"/>
              </a:lnSpc>
            </a:pPr>
            <a:r>
              <a:rPr lang="zh-CN" altLang="en-US" sz="900" dirty="0"/>
              <a:t>角膜创伤。</a:t>
            </a:r>
            <a:endParaRPr lang="en-US" altLang="zh-CN" sz="900" dirty="0"/>
          </a:p>
          <a:p>
            <a:pPr eaLnBrk="1" hangingPunct="1">
              <a:lnSpc>
                <a:spcPct val="80000"/>
              </a:lnSpc>
            </a:pPr>
            <a:r>
              <a:rPr lang="zh-CN" altLang="en-US" sz="900" dirty="0"/>
              <a:t>糖尿病患者玻璃体切除术后上皮剥脱术</a:t>
            </a:r>
          </a:p>
          <a:p>
            <a:pPr eaLnBrk="1" hangingPunct="1">
              <a:lnSpc>
                <a:spcPct val="80000"/>
              </a:lnSpc>
            </a:pPr>
            <a:r>
              <a:rPr lang="zh-CN" altLang="en-US" sz="900" dirty="0"/>
              <a:t>特发性的</a:t>
            </a:r>
          </a:p>
          <a:p>
            <a:pPr eaLnBrk="1" hangingPunct="1">
              <a:lnSpc>
                <a:spcPct val="80000"/>
              </a:lnSpc>
            </a:pPr>
            <a:r>
              <a:rPr lang="zh-CN" altLang="en-US" sz="900" dirty="0"/>
              <a:t>经典的复发性角膜糜烂（</a:t>
            </a:r>
            <a:r>
              <a:rPr lang="en-US" altLang="zh-CN" sz="900" dirty="0"/>
              <a:t>RCE</a:t>
            </a:r>
            <a:r>
              <a:rPr lang="zh-CN" altLang="en-US" sz="900" dirty="0"/>
              <a:t>）的特征是发作的时间。它通常发生在半夜，病人突然醒来，因为强烈的眼睛疼痛。</a:t>
            </a:r>
            <a:endParaRPr lang="en-US" altLang="zh-CN" sz="900" dirty="0"/>
          </a:p>
          <a:p>
            <a:pPr eaLnBrk="1" hangingPunct="1">
              <a:lnSpc>
                <a:spcPct val="80000"/>
              </a:lnSpc>
            </a:pPr>
            <a:r>
              <a:rPr lang="zh-CN" altLang="en-US" sz="900" dirty="0"/>
              <a:t>最初的治疗策略包括经常使用高渗盐水滴润滑，在睡觉时使用软膏，以及经常使用绷带镜片来安慰和保护脆弱的上皮细胞，同时鼓励愈合。与继发于外伤或术后角膜水肿的复发性角膜糜烂相比，由营养不良或特发性原因引起的磨蚀通常对绷带镜治疗有更好的反应。</a:t>
            </a:r>
            <a:endParaRPr lang="en-US" altLang="zh-CN" sz="900" dirty="0"/>
          </a:p>
          <a:p>
            <a:pPr eaLnBrk="1" hangingPunct="1">
              <a:lnSpc>
                <a:spcPct val="80000"/>
              </a:lnSpc>
            </a:pPr>
            <a:r>
              <a:rPr lang="en-US" altLang="en-US" sz="900" dirty="0"/>
              <a:t>A bandage lens is fitted if erosions occur on a weekly basis or more frequently.  The treatment plan includes lens wear for up to four months while the epithelial hemidesmosomes re-form &amp; securely re-establish links with the basement membrane.</a:t>
            </a:r>
          </a:p>
          <a:p>
            <a:pPr eaLnBrk="1" hangingPunct="1">
              <a:lnSpc>
                <a:spcPct val="80000"/>
              </a:lnSpc>
            </a:pPr>
            <a:r>
              <a:rPr lang="en-US" altLang="en-US" sz="900" dirty="0"/>
              <a:t>If long-term use of a bandage lens does not resolve the chronically recurrent nature of the erosions adequately, more aggressive treatment needs to be employed.  In these cases consider:</a:t>
            </a:r>
          </a:p>
          <a:p>
            <a:pPr eaLnBrk="1" hangingPunct="1">
              <a:lnSpc>
                <a:spcPct val="80000"/>
              </a:lnSpc>
            </a:pPr>
            <a:r>
              <a:rPr lang="en-US" altLang="en-US" sz="900" dirty="0"/>
              <a:t>Debridement of the affected epithelium.</a:t>
            </a:r>
          </a:p>
          <a:p>
            <a:pPr eaLnBrk="1" hangingPunct="1">
              <a:lnSpc>
                <a:spcPct val="80000"/>
              </a:lnSpc>
            </a:pPr>
            <a:r>
              <a:rPr lang="en-US" altLang="en-US" sz="900" dirty="0"/>
              <a:t>Cauterization of the basement membrane.</a:t>
            </a:r>
          </a:p>
          <a:p>
            <a:pPr eaLnBrk="1" hangingPunct="1">
              <a:lnSpc>
                <a:spcPct val="80000"/>
              </a:lnSpc>
            </a:pPr>
            <a:r>
              <a:rPr lang="en-US" altLang="en-US" sz="900" dirty="0"/>
              <a:t>Stromal puncture.</a:t>
            </a:r>
          </a:p>
          <a:p>
            <a:pPr eaLnBrk="1" hangingPunct="1">
              <a:lnSpc>
                <a:spcPct val="80000"/>
              </a:lnSpc>
            </a:pPr>
            <a:r>
              <a:rPr lang="en-US" altLang="en-US" sz="900" dirty="0"/>
              <a:t>Possibly, </a:t>
            </a:r>
            <a:r>
              <a:rPr lang="en-US" altLang="en-US" sz="900" dirty="0" err="1"/>
              <a:t>PhotoTherapeutic</a:t>
            </a:r>
            <a:r>
              <a:rPr lang="en-US" altLang="en-US" sz="900" dirty="0"/>
              <a:t> Keratectomy (PTK).</a:t>
            </a:r>
          </a:p>
          <a:p>
            <a:pPr eaLnBrk="1" hangingPunct="1">
              <a:lnSpc>
                <a:spcPct val="80000"/>
              </a:lnSpc>
            </a:pPr>
            <a:r>
              <a:rPr lang="en-US" altLang="en-US" sz="900" dirty="0"/>
              <a:t>A bandage lens will almost always be used after treatments involving epithelial removal.  Similarly, bandage lenses are used in the short-term during recovery from routine refractive surgical procedures such as PRK &amp; LASIK.</a:t>
            </a:r>
          </a:p>
          <a:p>
            <a:pPr eaLnBrk="1" hangingPunct="1">
              <a:lnSpc>
                <a:spcPct val="80000"/>
              </a:lnSpc>
            </a:pPr>
            <a:r>
              <a:rPr lang="en-US" altLang="en-US" sz="900" dirty="0"/>
              <a:t> </a:t>
            </a:r>
          </a:p>
          <a:p>
            <a:pPr eaLnBrk="1" hangingPunct="1">
              <a:lnSpc>
                <a:spcPct val="80000"/>
              </a:lnSpc>
            </a:pPr>
            <a:r>
              <a:rPr lang="en-US" altLang="en-US" sz="900" dirty="0"/>
              <a:t> </a:t>
            </a:r>
          </a:p>
          <a:p>
            <a:pPr eaLnBrk="1" hangingPunct="1">
              <a:lnSpc>
                <a:spcPct val="80000"/>
              </a:lnSpc>
            </a:pPr>
            <a:r>
              <a:rPr lang="en-US" altLang="en-US" sz="900" dirty="0"/>
              <a:t> </a:t>
            </a:r>
          </a:p>
          <a:p>
            <a:pPr eaLnBrk="1" hangingPunct="1">
              <a:lnSpc>
                <a:spcPct val="80000"/>
              </a:lnSpc>
            </a:pPr>
            <a:r>
              <a:rPr lang="en-US" altLang="en-US" sz="900" dirty="0"/>
              <a:t> </a:t>
            </a:r>
          </a:p>
          <a:p>
            <a:pPr eaLnBrk="1" hangingPunct="1">
              <a:lnSpc>
                <a:spcPct val="80000"/>
              </a:lnSpc>
            </a:pPr>
            <a:r>
              <a:rPr lang="en-AU" altLang="en-US" sz="900" dirty="0"/>
              <a:t> </a:t>
            </a:r>
            <a:endParaRPr lang="en-US" altLang="en-US" sz="900" dirty="0"/>
          </a:p>
          <a:p>
            <a:pPr eaLnBrk="1" hangingPunct="1">
              <a:lnSpc>
                <a:spcPct val="80000"/>
              </a:lnSpc>
            </a:pPr>
            <a:endParaRPr lang="en-GB" altLang="en-US" sz="900" dirty="0"/>
          </a:p>
          <a:p>
            <a:pPr eaLnBrk="1" hangingPunct="1">
              <a:lnSpc>
                <a:spcPct val="80000"/>
              </a:lnSpc>
            </a:pPr>
            <a:endParaRPr lang="en-US" altLang="en-US" sz="900" dirty="0"/>
          </a:p>
        </p:txBody>
      </p:sp>
    </p:spTree>
    <p:extLst>
      <p:ext uri="{BB962C8B-B14F-4D97-AF65-F5344CB8AC3E}">
        <p14:creationId xmlns:p14="http://schemas.microsoft.com/office/powerpoint/2010/main" val="242906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p:sp>
      <p:sp>
        <p:nvSpPr>
          <p:cNvPr id="79874" name="Rectangle 3"/>
          <p:cNvSpPr>
            <a:spLocks noGrp="1" noChangeArrowheads="1"/>
          </p:cNvSpPr>
          <p:nvPr>
            <p:ph type="body" idx="1"/>
          </p:nvPr>
        </p:nvSpPr>
        <p:spPr>
          <a:noFill/>
        </p:spPr>
        <p:txBody>
          <a:bodyPr/>
          <a:lstStyle/>
          <a:p>
            <a:pPr eaLnBrk="1" hangingPunct="1"/>
            <a:r>
              <a:rPr lang="zh-CN" altLang="en-US" dirty="0"/>
              <a:t>这张幻灯片显示了外伤后大泡性角膜病变（</a:t>
            </a:r>
            <a:r>
              <a:rPr lang="en-US" altLang="zh-CN" dirty="0"/>
              <a:t>BK</a:t>
            </a:r>
            <a:r>
              <a:rPr lang="zh-CN" altLang="en-US" dirty="0"/>
              <a:t>）进展为</a:t>
            </a:r>
            <a:r>
              <a:rPr lang="en-US" altLang="zh-CN" dirty="0" err="1"/>
              <a:t>Fuch’s</a:t>
            </a:r>
            <a:r>
              <a:rPr lang="zh-CN" altLang="en-US" dirty="0"/>
              <a:t>营养不良的病例。</a:t>
            </a:r>
            <a:endParaRPr lang="en-US" altLang="en-US" dirty="0"/>
          </a:p>
        </p:txBody>
      </p:sp>
    </p:spTree>
    <p:extLst>
      <p:ext uri="{BB962C8B-B14F-4D97-AF65-F5344CB8AC3E}">
        <p14:creationId xmlns:p14="http://schemas.microsoft.com/office/powerpoint/2010/main" val="26242234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89" name="Rectangle 2"/>
          <p:cNvSpPr>
            <a:spLocks noGrp="1" noRot="1" noChangeAspect="1" noChangeArrowheads="1" noTextEdit="1"/>
          </p:cNvSpPr>
          <p:nvPr>
            <p:ph type="sldImg"/>
          </p:nvPr>
        </p:nvSpPr>
        <p:spPr/>
      </p:sp>
      <p:sp>
        <p:nvSpPr>
          <p:cNvPr id="882690" name="Rectangle 3"/>
          <p:cNvSpPr>
            <a:spLocks noGrp="1" noChangeArrowheads="1"/>
          </p:cNvSpPr>
          <p:nvPr>
            <p:ph type="body" idx="1"/>
          </p:nvPr>
        </p:nvSpPr>
        <p:spPr>
          <a:noFill/>
        </p:spPr>
        <p:txBody>
          <a:bodyPr/>
          <a:lstStyle/>
          <a:p>
            <a:pPr eaLnBrk="1" hangingPunct="1"/>
            <a:r>
              <a:rPr lang="en-AU" altLang="en-US"/>
              <a:t>Slides ID 8L70220-91</a:t>
            </a:r>
          </a:p>
          <a:p>
            <a:pPr eaLnBrk="1" hangingPunct="1"/>
            <a:endParaRPr lang="en-US" altLang="en-US"/>
          </a:p>
        </p:txBody>
      </p:sp>
    </p:spTree>
    <p:extLst>
      <p:ext uri="{BB962C8B-B14F-4D97-AF65-F5344CB8AC3E}">
        <p14:creationId xmlns:p14="http://schemas.microsoft.com/office/powerpoint/2010/main" val="17288820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7" name="Rectangle 2"/>
          <p:cNvSpPr>
            <a:spLocks noGrp="1" noRot="1" noChangeAspect="1" noChangeArrowheads="1" noTextEdit="1"/>
          </p:cNvSpPr>
          <p:nvPr>
            <p:ph type="sldImg"/>
          </p:nvPr>
        </p:nvSpPr>
        <p:spPr/>
      </p:sp>
      <p:sp>
        <p:nvSpPr>
          <p:cNvPr id="884738" name="Rectangle 3"/>
          <p:cNvSpPr>
            <a:spLocks noGrp="1" noChangeArrowheads="1"/>
          </p:cNvSpPr>
          <p:nvPr>
            <p:ph type="body" idx="1"/>
          </p:nvPr>
        </p:nvSpPr>
        <p:spPr>
          <a:noFill/>
        </p:spPr>
        <p:txBody>
          <a:bodyPr/>
          <a:lstStyle/>
          <a:p>
            <a:pPr eaLnBrk="1" hangingPunct="1"/>
            <a:r>
              <a:rPr lang="en-US" altLang="en-US" b="1"/>
              <a:t>Chemical (Alkali) Injury</a:t>
            </a:r>
          </a:p>
          <a:p>
            <a:pPr eaLnBrk="1" hangingPunct="1"/>
            <a:r>
              <a:rPr lang="en-US" altLang="en-US"/>
              <a:t>Usually, initial treatment involves profuse irrigation, cycloplegia, &amp; the application of anti-inflammatory &amp; antibiotic agents.</a:t>
            </a:r>
          </a:p>
          <a:p>
            <a:pPr eaLnBrk="1" hangingPunct="1"/>
            <a:r>
              <a:rPr lang="en-US" altLang="en-US"/>
              <a:t>Secondarily, chemical injuries are frequently associated with corneal epithelial loss.  </a:t>
            </a:r>
          </a:p>
          <a:p>
            <a:pPr eaLnBrk="1" hangingPunct="1"/>
            <a:r>
              <a:rPr lang="en-US" altLang="en-US"/>
              <a:t>A persistent epithelial defect may respond well to the wearing of a bandage CL &amp; in some instances patients may be more comfortable with such a lens.  </a:t>
            </a:r>
          </a:p>
          <a:p>
            <a:pPr eaLnBrk="1" hangingPunct="1"/>
            <a:r>
              <a:rPr lang="en-US" altLang="en-US"/>
              <a:t>The next slide shows total opacification of the cornea with conjunctival vascularization &amp; inflammation due to a chemical burn.</a:t>
            </a:r>
          </a:p>
          <a:p>
            <a:pPr eaLnBrk="1" hangingPunct="1"/>
            <a:r>
              <a:rPr lang="en-US" altLang="en-US"/>
              <a:t>Usually, alkali burns are much more serious that acid (low pH) exposure because alkali burns are not self-limiting whereas acid exposure tends to be self-limiting.</a:t>
            </a:r>
          </a:p>
          <a:p>
            <a:pPr eaLnBrk="1" hangingPunct="1"/>
            <a:endParaRPr lang="en-US" altLang="en-US"/>
          </a:p>
        </p:txBody>
      </p:sp>
    </p:spTree>
    <p:extLst>
      <p:ext uri="{BB962C8B-B14F-4D97-AF65-F5344CB8AC3E}">
        <p14:creationId xmlns:p14="http://schemas.microsoft.com/office/powerpoint/2010/main" val="174346748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09" name="Rectangle 2"/>
          <p:cNvSpPr>
            <a:spLocks noGrp="1" noRot="1" noChangeAspect="1" noChangeArrowheads="1" noTextEdit="1"/>
          </p:cNvSpPr>
          <p:nvPr>
            <p:ph type="sldImg"/>
          </p:nvPr>
        </p:nvSpPr>
        <p:spPr/>
      </p:sp>
      <p:sp>
        <p:nvSpPr>
          <p:cNvPr id="887810" name="Rectangle 3"/>
          <p:cNvSpPr>
            <a:spLocks noGrp="1" noChangeArrowheads="1"/>
          </p:cNvSpPr>
          <p:nvPr>
            <p:ph type="body" idx="1"/>
          </p:nvPr>
        </p:nvSpPr>
        <p:spPr>
          <a:noFill/>
        </p:spPr>
        <p:txBody>
          <a:bodyPr/>
          <a:lstStyle/>
          <a:p>
            <a:pPr eaLnBrk="1" hangingPunct="1">
              <a:lnSpc>
                <a:spcPct val="90000"/>
              </a:lnSpc>
            </a:pPr>
            <a:r>
              <a:rPr lang="en-US" altLang="en-US" b="1"/>
              <a:t>Infection</a:t>
            </a:r>
          </a:p>
          <a:p>
            <a:pPr eaLnBrk="1" hangingPunct="1">
              <a:lnSpc>
                <a:spcPct val="90000"/>
              </a:lnSpc>
            </a:pPr>
            <a:r>
              <a:rPr lang="en-US" altLang="en-US" b="1"/>
              <a:t>Bacterial</a:t>
            </a:r>
            <a:r>
              <a:rPr lang="en-US" altLang="en-US"/>
              <a:t> – a hydrogel lens should </a:t>
            </a:r>
            <a:r>
              <a:rPr lang="en-US" altLang="en-US" b="1"/>
              <a:t>not</a:t>
            </a:r>
            <a:r>
              <a:rPr lang="en-US" altLang="en-US"/>
              <a:t> be worn during an active bacterial infection of the eye.  They </a:t>
            </a:r>
            <a:r>
              <a:rPr lang="en-US" altLang="en-US" b="1"/>
              <a:t>may</a:t>
            </a:r>
            <a:r>
              <a:rPr lang="en-US" altLang="en-US"/>
              <a:t> be worn to enhance drug delivery in the management of a corneal ulcer or to encourage the healing of an ulcer after antibiosis is initiated.</a:t>
            </a:r>
          </a:p>
          <a:p>
            <a:pPr eaLnBrk="1" hangingPunct="1">
              <a:lnSpc>
                <a:spcPct val="90000"/>
              </a:lnSpc>
            </a:pPr>
            <a:r>
              <a:rPr lang="en-US" altLang="en-US" b="1"/>
              <a:t>Viral</a:t>
            </a:r>
            <a:r>
              <a:rPr lang="en-US" altLang="en-US"/>
              <a:t> (e.g. herpes simplex) – CL wear is </a:t>
            </a:r>
            <a:r>
              <a:rPr lang="en-US" altLang="en-US" b="1"/>
              <a:t>rarely</a:t>
            </a:r>
            <a:r>
              <a:rPr lang="en-US" altLang="en-US"/>
              <a:t> an adjunct to the treatment of active herpes simplex virus infection.  However, hydrogel CLs can be worn to manage a ‘trophic’ or ‘metaherpetic’ condition, in which the corneal epithelium breaks down (despite no virus being present) subsequent to an active herpes infection.  It is often associated with epithelial erosion &amp; always occurs over an old &amp; inactive scar, especially a herpes simplex infection (hence the term ‘metaherpes’) (Lamberts, 1988).  The pattern is no longer dendritic &amp;, obviously, there is no response to antiviral medical therapy.  This condition often leads to a persistent epithelial defect that is managed with the use of a bandage lens for improved patient comfort &amp; perhaps enhancement of the healing process.</a:t>
            </a:r>
          </a:p>
          <a:p>
            <a:pPr eaLnBrk="1" hangingPunct="1">
              <a:lnSpc>
                <a:spcPct val="90000"/>
              </a:lnSpc>
            </a:pPr>
            <a:r>
              <a:rPr lang="en-US" altLang="en-US" b="1"/>
              <a:t>Fungal</a:t>
            </a:r>
            <a:r>
              <a:rPr lang="en-US" altLang="en-US"/>
              <a:t> – similar to a bacterial infection, a hydrogel lens should </a:t>
            </a:r>
            <a:r>
              <a:rPr lang="en-US" altLang="en-US" b="1"/>
              <a:t>not</a:t>
            </a:r>
            <a:r>
              <a:rPr lang="en-US" altLang="en-US"/>
              <a:t> be worn during active fungal infection of the eye but may be worn to enhance drug delivery in the management of a corneal ulcer or to encourage the healing of an ulcer after antibiosis is initiated.</a:t>
            </a:r>
          </a:p>
          <a:p>
            <a:pPr eaLnBrk="1" hangingPunct="1">
              <a:lnSpc>
                <a:spcPct val="90000"/>
              </a:lnSpc>
            </a:pPr>
            <a:r>
              <a:rPr lang="en-US" altLang="en-US"/>
              <a:t>Microbial infections may also be a consequence of the wearing of a therapeutic CL.</a:t>
            </a:r>
          </a:p>
          <a:p>
            <a:pPr eaLnBrk="1" hangingPunct="1">
              <a:lnSpc>
                <a:spcPct val="90000"/>
              </a:lnSpc>
            </a:pPr>
            <a:r>
              <a:rPr lang="en-US" altLang="en-US"/>
              <a:t>If a tissue adhesive is required, a CL can be used as a bandage over the treated eye.</a:t>
            </a:r>
          </a:p>
          <a:p>
            <a:pPr eaLnBrk="1" hangingPunct="1">
              <a:lnSpc>
                <a:spcPct val="90000"/>
              </a:lnSpc>
            </a:pPr>
            <a:endParaRPr lang="en-US" altLang="en-US"/>
          </a:p>
        </p:txBody>
      </p:sp>
    </p:spTree>
    <p:extLst>
      <p:ext uri="{BB962C8B-B14F-4D97-AF65-F5344CB8AC3E}">
        <p14:creationId xmlns:p14="http://schemas.microsoft.com/office/powerpoint/2010/main" val="343558670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7" name="Slide Image Placeholder 1"/>
          <p:cNvSpPr>
            <a:spLocks noGrp="1" noRot="1" noChangeAspect="1"/>
          </p:cNvSpPr>
          <p:nvPr>
            <p:ph type="sldImg"/>
          </p:nvPr>
        </p:nvSpPr>
        <p:spPr/>
      </p:sp>
      <p:sp>
        <p:nvSpPr>
          <p:cNvPr id="889858" name="Notes Placeholder 2"/>
          <p:cNvSpPr>
            <a:spLocks noGrp="1"/>
          </p:cNvSpPr>
          <p:nvPr>
            <p:ph type="body" idx="1"/>
          </p:nvPr>
        </p:nvSpPr>
        <p:spPr>
          <a:noFill/>
        </p:spPr>
        <p:txBody>
          <a:bodyPr/>
          <a:lstStyle/>
          <a:p>
            <a:pPr eaLnBrk="1" hangingPunct="1"/>
            <a:r>
              <a:rPr lang="en-AU"/>
              <a:t>The word ‘dendrite’ implies a branch-like or tree-like appearance.</a:t>
            </a:r>
            <a:endParaRPr lang="en-GB"/>
          </a:p>
        </p:txBody>
      </p:sp>
      <p:sp>
        <p:nvSpPr>
          <p:cNvPr id="889859" name="Slide Number Placeholder 3"/>
          <p:cNvSpPr>
            <a:spLocks noGrp="1"/>
          </p:cNvSpPr>
          <p:nvPr>
            <p:ph type="sldNum" sz="quarter" idx="5"/>
          </p:nvPr>
        </p:nvSpPr>
        <p:spPr>
          <a:noFill/>
          <a:ln>
            <a:miter lim="800000"/>
          </a:ln>
        </p:spPr>
        <p:txBody>
          <a:bodyPr/>
          <a:lstStyle/>
          <a:p>
            <a:fld id="{9E0E55BF-267E-4B46-A294-8B405ACF7489}" type="slidenum">
              <a:rPr lang="en-US" altLang="en-US" smtClean="0"/>
              <a:t>152</a:t>
            </a:fld>
            <a:endParaRPr lang="en-US" altLang="en-US"/>
          </a:p>
        </p:txBody>
      </p:sp>
    </p:spTree>
    <p:extLst>
      <p:ext uri="{BB962C8B-B14F-4D97-AF65-F5344CB8AC3E}">
        <p14:creationId xmlns:p14="http://schemas.microsoft.com/office/powerpoint/2010/main" val="387917229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5" name="Rectangle 2"/>
          <p:cNvSpPr>
            <a:spLocks noGrp="1" noRot="1" noChangeAspect="1" noChangeArrowheads="1" noTextEdit="1"/>
          </p:cNvSpPr>
          <p:nvPr>
            <p:ph type="sldImg"/>
          </p:nvPr>
        </p:nvSpPr>
        <p:spPr/>
      </p:sp>
      <p:sp>
        <p:nvSpPr>
          <p:cNvPr id="585731" name="Rectangle 3"/>
          <p:cNvSpPr>
            <a:spLocks noGrp="1" noChangeArrowheads="1"/>
          </p:cNvSpPr>
          <p:nvPr>
            <p:ph type="body" idx="1"/>
          </p:nvPr>
        </p:nvSpPr>
        <p:spPr/>
        <p:txBody>
          <a:bodyPr/>
          <a:lstStyle/>
          <a:p>
            <a:pPr eaLnBrk="1" hangingPunct="1">
              <a:lnSpc>
                <a:spcPct val="90000"/>
              </a:lnSpc>
              <a:defRPr/>
            </a:pPr>
            <a:r>
              <a:rPr lang="en-US" altLang="en-US" sz="900" b="1" dirty="0"/>
              <a:t>Dry Eye Syndrome</a:t>
            </a:r>
          </a:p>
          <a:p>
            <a:pPr eaLnBrk="1" hangingPunct="1">
              <a:lnSpc>
                <a:spcPct val="90000"/>
              </a:lnSpc>
              <a:defRPr/>
            </a:pPr>
            <a:r>
              <a:rPr lang="en-US" altLang="en-US" sz="900" dirty="0"/>
              <a:t>Causes include:</a:t>
            </a:r>
          </a:p>
          <a:p>
            <a:pPr marL="171450" indent="-171450" eaLnBrk="1" hangingPunct="1">
              <a:lnSpc>
                <a:spcPct val="90000"/>
              </a:lnSpc>
              <a:buFont typeface="Arial" panose="020B0604020202020204" pitchFamily="34" charset="0"/>
              <a:buChar char="•"/>
              <a:defRPr/>
            </a:pPr>
            <a:r>
              <a:rPr lang="en-US" altLang="en-US" sz="900" b="1" dirty="0" err="1"/>
              <a:t>KeratoConjunctivitis</a:t>
            </a:r>
            <a:r>
              <a:rPr lang="en-US" altLang="en-US" sz="900" b="1" dirty="0"/>
              <a:t> </a:t>
            </a:r>
            <a:r>
              <a:rPr lang="en-US" altLang="en-US" sz="900" b="1" dirty="0" err="1"/>
              <a:t>Sicca</a:t>
            </a:r>
            <a:r>
              <a:rPr lang="en-US" altLang="en-US" sz="900" dirty="0"/>
              <a:t> (</a:t>
            </a:r>
            <a:r>
              <a:rPr lang="en-US" altLang="en-US" sz="900" dirty="0" err="1"/>
              <a:t>KCS</a:t>
            </a:r>
            <a:r>
              <a:rPr lang="en-US" altLang="en-US" sz="900" dirty="0"/>
              <a:t>) (aqueous deficiency)</a:t>
            </a:r>
          </a:p>
          <a:p>
            <a:pPr marL="171450" indent="-171450" eaLnBrk="1" hangingPunct="1">
              <a:lnSpc>
                <a:spcPct val="90000"/>
              </a:lnSpc>
              <a:buFont typeface="Arial" panose="020B0604020202020204" pitchFamily="34" charset="0"/>
              <a:buChar char="•"/>
              <a:defRPr/>
            </a:pPr>
            <a:r>
              <a:rPr lang="en-US" altLang="en-US" sz="900" b="1" dirty="0"/>
              <a:t>Sjögren’s syndrome</a:t>
            </a:r>
            <a:r>
              <a:rPr lang="en-US" altLang="en-US" sz="900" dirty="0"/>
              <a:t> (aqueous deficiency)</a:t>
            </a:r>
          </a:p>
          <a:p>
            <a:pPr marL="171450" indent="-171450" eaLnBrk="1" hangingPunct="1">
              <a:lnSpc>
                <a:spcPct val="90000"/>
              </a:lnSpc>
              <a:buFont typeface="Arial" panose="020B0604020202020204" pitchFamily="34" charset="0"/>
              <a:buChar char="•"/>
              <a:defRPr/>
            </a:pPr>
            <a:r>
              <a:rPr lang="en-US" altLang="en-US" sz="900" b="1" dirty="0"/>
              <a:t>Ocular pemphigoid</a:t>
            </a:r>
            <a:r>
              <a:rPr lang="en-US" altLang="en-US" sz="900" dirty="0"/>
              <a:t> (mucus deficiency)</a:t>
            </a:r>
          </a:p>
          <a:p>
            <a:pPr marL="171450" indent="-171450" eaLnBrk="1" hangingPunct="1">
              <a:lnSpc>
                <a:spcPct val="90000"/>
              </a:lnSpc>
              <a:buFont typeface="Arial" panose="020B0604020202020204" pitchFamily="34" charset="0"/>
              <a:buChar char="•"/>
              <a:defRPr/>
            </a:pPr>
            <a:r>
              <a:rPr lang="en-US" altLang="en-US" sz="900" b="1" dirty="0"/>
              <a:t>Stevens-Johnson syndrome</a:t>
            </a:r>
            <a:r>
              <a:rPr lang="en-US" altLang="en-US" sz="900" dirty="0"/>
              <a:t> (mucus deficiency).</a:t>
            </a:r>
          </a:p>
          <a:p>
            <a:pPr eaLnBrk="1" hangingPunct="1">
              <a:lnSpc>
                <a:spcPct val="90000"/>
              </a:lnSpc>
              <a:defRPr/>
            </a:pPr>
            <a:r>
              <a:rPr lang="en-US" altLang="en-US" sz="900" dirty="0"/>
              <a:t>Treatments such as ocular lubricants, ointments, moisture-chamber spectacles, &amp; </a:t>
            </a:r>
            <a:r>
              <a:rPr lang="en-US" altLang="en-US" sz="900" dirty="0" err="1"/>
              <a:t>punctal</a:t>
            </a:r>
            <a:r>
              <a:rPr lang="en-US" altLang="en-US" sz="900" dirty="0"/>
              <a:t> occlusion should be attempted before considering bandage CL therapy for the dry eye patient.  However, if the patient’s condition is so advanced that lenses are worn truly as a ‘bandage’ to protect the cornea from exposure to the air or to control corneal filaments &amp; the discomfort associated with them, then therapeutic CL wear may be considered.</a:t>
            </a:r>
          </a:p>
          <a:p>
            <a:pPr eaLnBrk="1" hangingPunct="1">
              <a:lnSpc>
                <a:spcPct val="90000"/>
              </a:lnSpc>
              <a:defRPr/>
            </a:pPr>
            <a:r>
              <a:rPr lang="en-US" altLang="en-US" sz="900" dirty="0"/>
              <a:t>Because of the hydrophilic nature of hydrogel CLs, a dry ocular surface will rarely, if ever, be able to support adequately the thirsty nature of the polymer of the SCL (i.e. evaporation of water from &amp; via the CL to the atmosphere).  Consequently, the CLs can dehydrate significantly on the eye, may deposit more easily, &amp; the potential for an ocular infection may be enhanced.  Lubricating drops for use with CLs lenses may be used to maintain lens hydration.  However, the positive effect is short-lived, requiring the very frequent instillation of drops to maintain lens-wearing comfort.  </a:t>
            </a:r>
            <a:r>
              <a:rPr lang="en-US" altLang="en-US" sz="900" dirty="0" err="1"/>
              <a:t>Punctal</a:t>
            </a:r>
            <a:r>
              <a:rPr lang="en-US" altLang="en-US" sz="900" dirty="0"/>
              <a:t> occlusion may improve the retention of the patient’s available tears on the ocular surface, &amp; help maintain the hydration of the lens.</a:t>
            </a:r>
          </a:p>
          <a:p>
            <a:pPr eaLnBrk="1" hangingPunct="1">
              <a:lnSpc>
                <a:spcPct val="90000"/>
              </a:lnSpc>
              <a:defRPr/>
            </a:pPr>
            <a:r>
              <a:rPr lang="en-US" altLang="en-US" sz="900" dirty="0"/>
              <a:t>The choice of CL water content for dry eye patients is often debated.  One opinion is that a higher water content SCLs should be worn because the CL has more water.  Unfortunately, such a lens has more moisture to lose &amp; may be greatly affected by dehydration &amp; per </a:t>
            </a:r>
            <a:r>
              <a:rPr lang="en-US" altLang="en-US" sz="900" dirty="0" err="1"/>
              <a:t>vaporation</a:t>
            </a:r>
            <a:r>
              <a:rPr lang="en-US" altLang="en-US" sz="900" dirty="0"/>
              <a:t> water loss.  The other opinion is that a lower water content CL should be fitted, in a thicker design.  Such a CL would present a greater barrier (&amp; possibly better bandaging effect) to lens dehydration &amp; may be more comfortable for the patient, albeit with lower oxygen transmissibility.  There is no clear direction on which of these is the best choice &amp; it may be highly patient dependent.  Trial &amp; error may be required to explore the possibilities.</a:t>
            </a:r>
          </a:p>
          <a:p>
            <a:pPr eaLnBrk="1" hangingPunct="1">
              <a:lnSpc>
                <a:spcPct val="90000"/>
              </a:lnSpc>
              <a:defRPr/>
            </a:pPr>
            <a:r>
              <a:rPr lang="en-US" altLang="en-US" sz="900" b="1" dirty="0"/>
              <a:t>Scleral CLs </a:t>
            </a:r>
            <a:r>
              <a:rPr lang="en-US" altLang="en-US" sz="900" dirty="0"/>
              <a:t>(in a gas permeable material) may be considered as they have no significant water content (therefore no water to lose) &amp; they may also serve as an on-eye moisture chamber to some extent.</a:t>
            </a:r>
          </a:p>
          <a:p>
            <a:pPr eaLnBrk="1" hangingPunct="1">
              <a:lnSpc>
                <a:spcPct val="90000"/>
              </a:lnSpc>
              <a:defRPr/>
            </a:pPr>
            <a:r>
              <a:rPr lang="en-US" altLang="en-US" sz="900" dirty="0"/>
              <a:t>For more details on dry eye see Lecture </a:t>
            </a:r>
            <a:r>
              <a:rPr lang="en-US" altLang="en-US" sz="900" dirty="0" err="1"/>
              <a:t>D4</a:t>
            </a:r>
            <a:r>
              <a:rPr lang="en-US" altLang="en-US" sz="900" dirty="0"/>
              <a:t> of this series: </a:t>
            </a:r>
            <a:r>
              <a:rPr lang="en-US" altLang="en-US" sz="900" b="1" i="1" dirty="0"/>
              <a:t>Dry Eye &amp; Contact Lenses</a:t>
            </a:r>
            <a:endParaRPr lang="en-US" altLang="en-US" sz="900" dirty="0"/>
          </a:p>
          <a:p>
            <a:pPr eaLnBrk="1" hangingPunct="1">
              <a:lnSpc>
                <a:spcPct val="90000"/>
              </a:lnSpc>
              <a:defRPr/>
            </a:pPr>
            <a:endParaRPr lang="en-US" altLang="en-US" sz="900" dirty="0"/>
          </a:p>
        </p:txBody>
      </p:sp>
    </p:spTree>
    <p:extLst>
      <p:ext uri="{BB962C8B-B14F-4D97-AF65-F5344CB8AC3E}">
        <p14:creationId xmlns:p14="http://schemas.microsoft.com/office/powerpoint/2010/main" val="297777020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7" name="Rectangle 2"/>
          <p:cNvSpPr>
            <a:spLocks noGrp="1" noRot="1" noChangeAspect="1" noChangeArrowheads="1" noTextEdit="1"/>
          </p:cNvSpPr>
          <p:nvPr>
            <p:ph type="sldImg"/>
          </p:nvPr>
        </p:nvSpPr>
        <p:spPr/>
      </p:sp>
      <p:sp>
        <p:nvSpPr>
          <p:cNvPr id="894978" name="Rectangle 3"/>
          <p:cNvSpPr>
            <a:spLocks noGrp="1" noChangeArrowheads="1"/>
          </p:cNvSpPr>
          <p:nvPr>
            <p:ph type="body" idx="1"/>
          </p:nvPr>
        </p:nvSpPr>
        <p:spPr>
          <a:noFill/>
        </p:spPr>
        <p:txBody>
          <a:bodyPr/>
          <a:lstStyle/>
          <a:p>
            <a:pPr eaLnBrk="1" hangingPunct="1"/>
            <a:r>
              <a:rPr lang="en-US" altLang="en-US" b="1"/>
              <a:t>Neuroparalytic Keratitis</a:t>
            </a:r>
          </a:p>
          <a:p>
            <a:pPr eaLnBrk="1" hangingPunct="1"/>
            <a:r>
              <a:rPr lang="en-US" altLang="en-US"/>
              <a:t>This condition is caused by palsy of the facial nerve (N7) &amp; is a consequence of exposure of the cornea to the environment leading to corneal desiccation.  A hydrogel lens will dehydrate significantly on the eye &amp; requires almost constant instillation of artificial tears during the day with the lids taped shut at night.  A large diameter CL should be fitted to ensure some of the lens rests under the upper &amp; lower eyelids.  A lateral tarsorrhaphy may be required.</a:t>
            </a:r>
          </a:p>
          <a:p>
            <a:pPr eaLnBrk="1" hangingPunct="1"/>
            <a:endParaRPr lang="en-US" altLang="en-US"/>
          </a:p>
        </p:txBody>
      </p:sp>
    </p:spTree>
    <p:extLst>
      <p:ext uri="{BB962C8B-B14F-4D97-AF65-F5344CB8AC3E}">
        <p14:creationId xmlns:p14="http://schemas.microsoft.com/office/powerpoint/2010/main" val="373332103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5" name="Rectangle 2"/>
          <p:cNvSpPr>
            <a:spLocks noGrp="1" noRot="1" noChangeAspect="1" noChangeArrowheads="1" noTextEdit="1"/>
          </p:cNvSpPr>
          <p:nvPr>
            <p:ph type="sldImg"/>
          </p:nvPr>
        </p:nvSpPr>
        <p:spPr/>
      </p:sp>
      <p:sp>
        <p:nvSpPr>
          <p:cNvPr id="897026" name="Rectangle 3"/>
          <p:cNvSpPr>
            <a:spLocks noGrp="1" noChangeArrowheads="1"/>
          </p:cNvSpPr>
          <p:nvPr>
            <p:ph type="body" idx="1"/>
          </p:nvPr>
        </p:nvSpPr>
        <p:spPr>
          <a:noFill/>
        </p:spPr>
        <p:txBody>
          <a:bodyPr/>
          <a:lstStyle/>
          <a:p>
            <a:pPr eaLnBrk="1" hangingPunct="1"/>
            <a:r>
              <a:rPr lang="en-US" altLang="en-US" b="1"/>
              <a:t>Neurotrophic Keratitis</a:t>
            </a:r>
          </a:p>
          <a:p>
            <a:pPr eaLnBrk="1" hangingPunct="1"/>
            <a:r>
              <a:rPr lang="en-US" altLang="en-US"/>
              <a:t>Neurotrophic keratitis is caused by lesions of the first division of the trigeminal nerve (N5) that lead to an anaesthetized cornea with epithelial breakdown.  A low water content hydrogel lens may be fitted with good patient education &amp; careful monitoring.  A lateral tarsorrhaphy may be required.</a:t>
            </a:r>
          </a:p>
          <a:p>
            <a:pPr eaLnBrk="1" hangingPunct="1"/>
            <a:endParaRPr lang="en-US" altLang="en-US"/>
          </a:p>
        </p:txBody>
      </p:sp>
    </p:spTree>
    <p:extLst>
      <p:ext uri="{BB962C8B-B14F-4D97-AF65-F5344CB8AC3E}">
        <p14:creationId xmlns:p14="http://schemas.microsoft.com/office/powerpoint/2010/main" val="342241030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3" name="Rectangle 2"/>
          <p:cNvSpPr>
            <a:spLocks noGrp="1" noRot="1" noChangeAspect="1" noChangeArrowheads="1" noTextEdit="1"/>
          </p:cNvSpPr>
          <p:nvPr>
            <p:ph type="sldImg"/>
          </p:nvPr>
        </p:nvSpPr>
        <p:spPr/>
      </p:sp>
      <p:sp>
        <p:nvSpPr>
          <p:cNvPr id="899074" name="Rectangle 3"/>
          <p:cNvSpPr>
            <a:spLocks noGrp="1" noChangeArrowheads="1"/>
          </p:cNvSpPr>
          <p:nvPr>
            <p:ph type="body" idx="1"/>
          </p:nvPr>
        </p:nvSpPr>
        <p:spPr>
          <a:noFill/>
        </p:spPr>
        <p:txBody>
          <a:bodyPr/>
          <a:lstStyle/>
          <a:p>
            <a:pPr eaLnBrk="1" hangingPunct="1"/>
            <a:r>
              <a:rPr lang="en-US" altLang="en-US" b="1"/>
              <a:t>Thygeson’s Superficial Punctate Keratitis</a:t>
            </a:r>
          </a:p>
          <a:p>
            <a:pPr eaLnBrk="1" hangingPunct="1"/>
            <a:r>
              <a:rPr lang="en-US" altLang="en-US"/>
              <a:t>Frequently, Thygeson’s SPK is a chronic corneal disease for which steroids are often part of the treatment, especially during periods of exacerbation that are characterized by discrete &amp; elevated oval epithelial opacities &amp; punctate staining</a:t>
            </a:r>
          </a:p>
          <a:p>
            <a:pPr eaLnBrk="1" hangingPunct="1"/>
            <a:r>
              <a:rPr lang="en-US" altLang="en-US"/>
              <a:t>The foreign body (FB) sensation, tearing, &amp; photophobia of Thygeson’s SPK may be alleviated during these active periods (that can last for weeks at a time) by the wearing of a bandage CL.</a:t>
            </a:r>
          </a:p>
          <a:p>
            <a:pPr eaLnBrk="1" hangingPunct="1"/>
            <a:endParaRPr lang="en-US" altLang="en-US"/>
          </a:p>
        </p:txBody>
      </p:sp>
    </p:spTree>
    <p:extLst>
      <p:ext uri="{BB962C8B-B14F-4D97-AF65-F5344CB8AC3E}">
        <p14:creationId xmlns:p14="http://schemas.microsoft.com/office/powerpoint/2010/main" val="130639949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1" name="Rectangle 2"/>
          <p:cNvSpPr>
            <a:spLocks noGrp="1" noRot="1" noChangeAspect="1" noChangeArrowheads="1" noTextEdit="1"/>
          </p:cNvSpPr>
          <p:nvPr>
            <p:ph type="sldImg"/>
          </p:nvPr>
        </p:nvSpPr>
        <p:spPr/>
      </p:sp>
      <p:sp>
        <p:nvSpPr>
          <p:cNvPr id="901122" name="Rectangle 3"/>
          <p:cNvSpPr>
            <a:spLocks noGrp="1" noChangeArrowheads="1"/>
          </p:cNvSpPr>
          <p:nvPr>
            <p:ph type="body" idx="1"/>
          </p:nvPr>
        </p:nvSpPr>
        <p:spPr>
          <a:noFill/>
        </p:spPr>
        <p:txBody>
          <a:bodyPr/>
          <a:lstStyle/>
          <a:p>
            <a:pPr eaLnBrk="1" hangingPunct="1"/>
            <a:r>
              <a:rPr lang="en-AU" altLang="en-US"/>
              <a:t>Slide ID: 8L72927-93</a:t>
            </a:r>
          </a:p>
          <a:p>
            <a:pPr eaLnBrk="1" hangingPunct="1"/>
            <a:endParaRPr lang="en-US" altLang="en-US"/>
          </a:p>
        </p:txBody>
      </p:sp>
    </p:spTree>
    <p:extLst>
      <p:ext uri="{BB962C8B-B14F-4D97-AF65-F5344CB8AC3E}">
        <p14:creationId xmlns:p14="http://schemas.microsoft.com/office/powerpoint/2010/main" val="420091766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3" name="Rectangle 2"/>
          <p:cNvSpPr>
            <a:spLocks noGrp="1" noRot="1" noChangeAspect="1" noChangeArrowheads="1" noTextEdit="1"/>
          </p:cNvSpPr>
          <p:nvPr>
            <p:ph type="sldImg"/>
          </p:nvPr>
        </p:nvSpPr>
        <p:spPr/>
      </p:sp>
      <p:sp>
        <p:nvSpPr>
          <p:cNvPr id="601091" name="Rectangle 3"/>
          <p:cNvSpPr>
            <a:spLocks noGrp="1" noChangeArrowheads="1"/>
          </p:cNvSpPr>
          <p:nvPr>
            <p:ph type="body" idx="1"/>
          </p:nvPr>
        </p:nvSpPr>
        <p:spPr/>
        <p:txBody>
          <a:bodyPr/>
          <a:lstStyle/>
          <a:p>
            <a:pPr eaLnBrk="1" hangingPunct="1">
              <a:defRPr/>
            </a:pPr>
            <a:r>
              <a:rPr lang="en-US" altLang="en-US" sz="1000" b="1" dirty="0"/>
              <a:t>Other Persistent Epithelial Defects</a:t>
            </a:r>
          </a:p>
          <a:p>
            <a:pPr eaLnBrk="1" hangingPunct="1">
              <a:defRPr/>
            </a:pPr>
            <a:r>
              <a:rPr lang="en-US" altLang="en-US" sz="1000" dirty="0"/>
              <a:t>Other causes of persistent epithelial defects that can be managed by the wearing of hydrogel bandage CLs for improved patient comfort &amp; promotion of healing include:</a:t>
            </a:r>
          </a:p>
          <a:p>
            <a:pPr marL="171450" indent="-171450" eaLnBrk="1" hangingPunct="1">
              <a:buFont typeface="Arial" panose="020B0604020202020204" pitchFamily="34" charset="0"/>
              <a:buChar char="•"/>
              <a:defRPr/>
            </a:pPr>
            <a:r>
              <a:rPr lang="en-US" altLang="en-US" sz="1000" dirty="0"/>
              <a:t>Radiation keratitis</a:t>
            </a:r>
          </a:p>
          <a:p>
            <a:pPr marL="171450" indent="-171450" eaLnBrk="1" hangingPunct="1">
              <a:buFont typeface="Arial" panose="020B0604020202020204" pitchFamily="34" charset="0"/>
              <a:buChar char="•"/>
              <a:defRPr/>
            </a:pPr>
            <a:r>
              <a:rPr lang="en-US" altLang="en-US" sz="1000" dirty="0"/>
              <a:t>Diabetes (particularly after debridement)</a:t>
            </a:r>
          </a:p>
          <a:p>
            <a:pPr marL="171450" indent="-171450" eaLnBrk="1" hangingPunct="1">
              <a:buFont typeface="Arial" panose="020B0604020202020204" pitchFamily="34" charset="0"/>
              <a:buChar char="•"/>
              <a:defRPr/>
            </a:pPr>
            <a:r>
              <a:rPr lang="en-US" altLang="en-US" sz="1000" dirty="0"/>
              <a:t>Topical anesthetic abuse</a:t>
            </a:r>
          </a:p>
          <a:p>
            <a:pPr marL="171450" indent="-171450" eaLnBrk="1" hangingPunct="1">
              <a:buFont typeface="Arial" panose="020B0604020202020204" pitchFamily="34" charset="0"/>
              <a:buChar char="•"/>
              <a:defRPr/>
            </a:pPr>
            <a:r>
              <a:rPr lang="en-US" altLang="en-US" sz="1000" dirty="0"/>
              <a:t>Herpes simplex keratitis (see earlier slide of a dendritic ulcer)</a:t>
            </a:r>
          </a:p>
          <a:p>
            <a:pPr marL="171450" indent="-171450" eaLnBrk="1" hangingPunct="1">
              <a:buFont typeface="Arial" panose="020B0604020202020204" pitchFamily="34" charset="0"/>
              <a:buChar char="•"/>
              <a:defRPr/>
            </a:pPr>
            <a:r>
              <a:rPr lang="en-US" altLang="en-US" sz="1000" dirty="0"/>
              <a:t>The shield-shaped ulcers of </a:t>
            </a:r>
            <a:r>
              <a:rPr lang="en-US" altLang="en-US" sz="1000" dirty="0" err="1"/>
              <a:t>VKC</a:t>
            </a:r>
            <a:r>
              <a:rPr lang="en-US" altLang="en-US" sz="1000" dirty="0"/>
              <a:t> (Vernal </a:t>
            </a:r>
            <a:r>
              <a:rPr lang="en-US" altLang="en-US" sz="1000" dirty="0" err="1"/>
              <a:t>KeratoConjunctivitis</a:t>
            </a:r>
            <a:r>
              <a:rPr lang="en-US" altLang="en-US" sz="1000" dirty="0"/>
              <a:t>).</a:t>
            </a:r>
          </a:p>
          <a:p>
            <a:pPr eaLnBrk="1" hangingPunct="1">
              <a:defRPr/>
            </a:pPr>
            <a:r>
              <a:rPr lang="en-US" altLang="en-US" sz="1000" dirty="0"/>
              <a:t>The clinical management for all of the above generally follows the same clinical protocol as presented earlier for mild to moderate corneal abrasions.</a:t>
            </a:r>
          </a:p>
          <a:p>
            <a:pPr eaLnBrk="1" hangingPunct="1">
              <a:defRPr/>
            </a:pPr>
            <a:r>
              <a:rPr lang="en-US" altLang="en-US" sz="1000" dirty="0"/>
              <a:t>Most herpes patients approach their physician because neuralgia is the first symptom, &amp; skin lesions are the first signs of the infection.  The management for herpes involves prompt systemic treatment with antivirals &amp; perhaps corticosteroids.</a:t>
            </a:r>
          </a:p>
          <a:p>
            <a:pPr eaLnBrk="1" hangingPunct="1">
              <a:defRPr/>
            </a:pPr>
            <a:r>
              <a:rPr lang="en-US" altLang="en-US" sz="1000" dirty="0"/>
              <a:t>In the shield-shaped ulcers of </a:t>
            </a:r>
            <a:r>
              <a:rPr lang="en-US" altLang="en-US" sz="1000" dirty="0" err="1"/>
              <a:t>VKC</a:t>
            </a:r>
            <a:r>
              <a:rPr lang="en-US" altLang="en-US" sz="1000" dirty="0"/>
              <a:t>, a bandage CL (</a:t>
            </a:r>
            <a:r>
              <a:rPr lang="en-US" altLang="en-US" sz="1000" dirty="0" err="1"/>
              <a:t>BCL</a:t>
            </a:r>
            <a:r>
              <a:rPr lang="en-US" altLang="en-US" sz="1000" dirty="0"/>
              <a:t>) not only protects the affected cornea mechanically from the large papillae of the tarsal conjunctiva but also promotes epithelial healing.  However, this approach alone is insufficient &amp; definitive treatment of the </a:t>
            </a:r>
            <a:r>
              <a:rPr lang="en-US" altLang="en-US" sz="1000" dirty="0" err="1"/>
              <a:t>VKC</a:t>
            </a:r>
            <a:r>
              <a:rPr lang="en-US" altLang="en-US" sz="1000" dirty="0"/>
              <a:t> itself must be instituted in conjunction with the </a:t>
            </a:r>
            <a:r>
              <a:rPr lang="en-US" altLang="en-US" sz="1000" dirty="0" err="1"/>
              <a:t>BCL</a:t>
            </a:r>
            <a:r>
              <a:rPr lang="en-US" altLang="en-US" sz="1000" dirty="0"/>
              <a:t>.</a:t>
            </a:r>
          </a:p>
          <a:p>
            <a:pPr eaLnBrk="1" hangingPunct="1">
              <a:defRPr/>
            </a:pPr>
            <a:r>
              <a:rPr lang="en-US" altLang="en-US" sz="1000" dirty="0"/>
              <a:t>When the eyelids &amp; cornea are affected, patient management can often be a cooperative effort between the general medical practitioner &amp; the eyecare practitioner.  Ocular treatment may include an erythromycin ointment &amp; perhaps a topical steroid.  If herpes keratitis is symptomatic &amp; severe, a bandage lens may be prescribed with the usual goals of enhancing patient comfort &amp; promoting healing.</a:t>
            </a:r>
          </a:p>
          <a:p>
            <a:pPr eaLnBrk="1" hangingPunct="1">
              <a:defRPr/>
            </a:pPr>
            <a:endParaRPr lang="en-GB" altLang="en-US" sz="1000" dirty="0"/>
          </a:p>
          <a:p>
            <a:pPr eaLnBrk="1" hangingPunct="1">
              <a:defRPr/>
            </a:pPr>
            <a:endParaRPr lang="en-US" altLang="en-US" sz="1000" dirty="0"/>
          </a:p>
        </p:txBody>
      </p:sp>
    </p:spTree>
    <p:extLst>
      <p:ext uri="{BB962C8B-B14F-4D97-AF65-F5344CB8AC3E}">
        <p14:creationId xmlns:p14="http://schemas.microsoft.com/office/powerpoint/2010/main" val="848502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p:sp>
      <p:sp>
        <p:nvSpPr>
          <p:cNvPr id="81922" name="Rectangle 3"/>
          <p:cNvSpPr>
            <a:spLocks noGrp="1" noChangeArrowheads="1"/>
          </p:cNvSpPr>
          <p:nvPr>
            <p:ph type="body" idx="1"/>
          </p:nvPr>
        </p:nvSpPr>
        <p:spPr>
          <a:noFill/>
        </p:spPr>
        <p:txBody>
          <a:bodyPr/>
          <a:lstStyle/>
          <a:p>
            <a:pPr eaLnBrk="1" hangingPunct="1"/>
            <a:r>
              <a:rPr lang="zh-CN" altLang="en-US" dirty="0"/>
              <a:t>该幻灯片显示的是同一患者（先前幻灯片），</a:t>
            </a:r>
            <a:r>
              <a:rPr lang="en-US" altLang="zh-CN" dirty="0"/>
              <a:t>PK</a:t>
            </a:r>
            <a:r>
              <a:rPr lang="zh-CN" altLang="en-US" dirty="0"/>
              <a:t>术后。值得注意的是，供体组织仍然保持无血管状态，而宿主组织已是相当的血管化了。</a:t>
            </a:r>
          </a:p>
          <a:p>
            <a:pPr eaLnBrk="1" hangingPunct="1"/>
            <a:r>
              <a:rPr lang="zh-CN" altLang="en-US" dirty="0"/>
              <a:t>残留一条缝线的原因尚不清楚。</a:t>
            </a:r>
            <a:endParaRPr lang="en-US" altLang="en-US" dirty="0"/>
          </a:p>
        </p:txBody>
      </p:sp>
    </p:spTree>
    <p:extLst>
      <p:ext uri="{BB962C8B-B14F-4D97-AF65-F5344CB8AC3E}">
        <p14:creationId xmlns:p14="http://schemas.microsoft.com/office/powerpoint/2010/main" val="402014032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1" name="Rectangle 2"/>
          <p:cNvSpPr>
            <a:spLocks noGrp="1" noRot="1" noChangeAspect="1" noChangeArrowheads="1" noTextEdit="1"/>
          </p:cNvSpPr>
          <p:nvPr>
            <p:ph type="sldImg"/>
          </p:nvPr>
        </p:nvSpPr>
        <p:spPr/>
      </p:sp>
      <p:sp>
        <p:nvSpPr>
          <p:cNvPr id="906242" name="Rectangle 3"/>
          <p:cNvSpPr>
            <a:spLocks noGrp="1" noChangeArrowheads="1"/>
          </p:cNvSpPr>
          <p:nvPr>
            <p:ph type="body" idx="1"/>
          </p:nvPr>
        </p:nvSpPr>
        <p:spPr>
          <a:noFill/>
        </p:spPr>
        <p:txBody>
          <a:bodyPr/>
          <a:lstStyle/>
          <a:p>
            <a:pPr eaLnBrk="1" hangingPunct="1"/>
            <a:r>
              <a:rPr lang="en-US" altLang="en-US" b="1" dirty="0"/>
              <a:t>Filamentary Keratitis </a:t>
            </a:r>
          </a:p>
          <a:p>
            <a:pPr eaLnBrk="1" hangingPunct="1"/>
            <a:r>
              <a:rPr lang="en-US" altLang="en-US" dirty="0"/>
              <a:t>The filaments seen in this condition are strands of mucus that adhere to small breaks in the corneal epithelium.  These strands are covered with viable epithelial cells &amp; can be associated with any process that damages the epithelium including KCS, superior limbic keratitis (SLK), recurrent erosions (RCEs), corneal abrasions, corneal </a:t>
            </a:r>
            <a:r>
              <a:rPr lang="en-US" altLang="en-US" dirty="0" err="1"/>
              <a:t>oedema</a:t>
            </a:r>
            <a:r>
              <a:rPr lang="en-US" altLang="en-US" dirty="0"/>
              <a:t>, ocular surgery, &amp; viral infection (after John </a:t>
            </a:r>
            <a:r>
              <a:rPr lang="en-US" altLang="en-US" i="1" dirty="0"/>
              <a:t>et al.</a:t>
            </a:r>
            <a:r>
              <a:rPr lang="en-US" altLang="en-US" dirty="0"/>
              <a:t>, 1994).  Characteristically, the filaments move freely at one end &amp; are attached to the cornea at the other.  Mucus strands on the other hand float about freely &amp; demonstrate no such attachment.</a:t>
            </a:r>
          </a:p>
          <a:p>
            <a:pPr eaLnBrk="1" hangingPunct="1"/>
            <a:r>
              <a:rPr lang="en-US" altLang="en-US" dirty="0"/>
              <a:t>Filaments are painful because the corneal nerves in the epithelium are stimulated (pulled by the deformation of the epithelium adjacent to the attachment) with each blink &amp; eye movement.  A bandage soft lens not only relieves the pain immediately but the filaments disappear within hours.</a:t>
            </a:r>
          </a:p>
          <a:p>
            <a:pPr eaLnBrk="1" hangingPunct="1"/>
            <a:r>
              <a:rPr lang="en-US" altLang="en-US" dirty="0"/>
              <a:t>The chances of a dry eye patient with filamentary keratitis being able to wear a hydrogel bandage CL for the management of the filaments may be improved by the insertion of </a:t>
            </a:r>
            <a:r>
              <a:rPr lang="en-US" altLang="en-US" dirty="0" err="1"/>
              <a:t>punctal</a:t>
            </a:r>
            <a:r>
              <a:rPr lang="en-US" altLang="en-US" dirty="0"/>
              <a:t> plugs, i.e. </a:t>
            </a:r>
            <a:r>
              <a:rPr lang="en-US" altLang="en-US" dirty="0" err="1"/>
              <a:t>punctal</a:t>
            </a:r>
            <a:r>
              <a:rPr lang="en-US" altLang="en-US" dirty="0"/>
              <a:t> occlusion.</a:t>
            </a:r>
          </a:p>
          <a:p>
            <a:pPr eaLnBrk="1" hangingPunct="1"/>
            <a:endParaRPr lang="en-GB" altLang="en-US" dirty="0"/>
          </a:p>
          <a:p>
            <a:pPr eaLnBrk="1" hangingPunct="1"/>
            <a:endParaRPr lang="en-US" altLang="en-US" dirty="0"/>
          </a:p>
        </p:txBody>
      </p:sp>
    </p:spTree>
    <p:extLst>
      <p:ext uri="{BB962C8B-B14F-4D97-AF65-F5344CB8AC3E}">
        <p14:creationId xmlns:p14="http://schemas.microsoft.com/office/powerpoint/2010/main" val="386302726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2"/>
          <p:cNvSpPr>
            <a:spLocks noGrp="1" noRot="1" noChangeAspect="1" noChangeArrowheads="1" noTextEdit="1"/>
          </p:cNvSpPr>
          <p:nvPr>
            <p:ph type="sldImg"/>
          </p:nvPr>
        </p:nvSpPr>
        <p:spPr/>
      </p:sp>
      <p:sp>
        <p:nvSpPr>
          <p:cNvPr id="909314" name="Rectangle 3"/>
          <p:cNvSpPr>
            <a:spLocks noGrp="1" noChangeArrowheads="1"/>
          </p:cNvSpPr>
          <p:nvPr>
            <p:ph type="body" idx="1"/>
          </p:nvPr>
        </p:nvSpPr>
        <p:spPr>
          <a:noFill/>
        </p:spPr>
        <p:txBody>
          <a:bodyPr/>
          <a:lstStyle/>
          <a:p>
            <a:pPr eaLnBrk="1" hangingPunct="1"/>
            <a:r>
              <a:rPr lang="en-US" altLang="en-US" b="1"/>
              <a:t>Stromal Melt</a:t>
            </a:r>
          </a:p>
          <a:p>
            <a:pPr eaLnBrk="1" hangingPunct="1"/>
            <a:r>
              <a:rPr lang="en-US" altLang="en-US"/>
              <a:t>The corneal stroma will ‘melt away’ if a persistent epithelial defect (PED) is allowed to remain unhealed for a long period of time.  The mechanism is thought to be collagenase dissolving the stromal lamellae.  The next slide shows corneal melting after a perforating injury.  The loss of sutures &amp; wound leakage was accompanied by gross conjunctival injection (as seen under medium magnification with diffuse illumination).</a:t>
            </a:r>
          </a:p>
          <a:p>
            <a:pPr eaLnBrk="1" hangingPunct="1"/>
            <a:r>
              <a:rPr lang="en-US" altLang="en-US"/>
              <a:t>While bandage CLs (</a:t>
            </a:r>
            <a:r>
              <a:rPr lang="en-US" altLang="en-US" b="1"/>
              <a:t>BCLs</a:t>
            </a:r>
            <a:r>
              <a:rPr lang="en-US" altLang="en-US"/>
              <a:t>) have a positive effect on the healing of PEDs, they </a:t>
            </a:r>
            <a:r>
              <a:rPr lang="en-US" altLang="en-US" b="1"/>
              <a:t>are not an appropriate treatment for stromal melts once collagenolysis has started</a:t>
            </a:r>
            <a:r>
              <a:rPr lang="en-US" altLang="en-US"/>
              <a:t>.</a:t>
            </a:r>
          </a:p>
          <a:p>
            <a:pPr eaLnBrk="1" hangingPunct="1"/>
            <a:r>
              <a:rPr lang="en-US" altLang="en-US"/>
              <a:t>BCLs are an appropriate treatment of PEDs &amp; may help prevent a melt commencing.  However, once a melt has started, BCLs are not an appropriate treatment by themselves.  Furthermore, BCLs can be used over a tissue adhesive, the definitive treatment for stromal melts.</a:t>
            </a:r>
          </a:p>
          <a:p>
            <a:pPr eaLnBrk="1" hangingPunct="1"/>
            <a:r>
              <a:rPr lang="en-US" altLang="en-US"/>
              <a:t>Similarly, other conditions such as Mooren’s ulcer &amp; peripheral rheumatoid melting are not helped by BCLs &amp; these conditions require more aggressive treatment, e.g. tissue adhesives.</a:t>
            </a:r>
          </a:p>
          <a:p>
            <a:pPr eaLnBrk="1" hangingPunct="1"/>
            <a:endParaRPr lang="en-US" altLang="en-US"/>
          </a:p>
        </p:txBody>
      </p:sp>
    </p:spTree>
    <p:extLst>
      <p:ext uri="{BB962C8B-B14F-4D97-AF65-F5344CB8AC3E}">
        <p14:creationId xmlns:p14="http://schemas.microsoft.com/office/powerpoint/2010/main" val="163393592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2"/>
          <p:cNvSpPr>
            <a:spLocks noGrp="1" noRot="1" noChangeAspect="1" noChangeArrowheads="1" noTextEdit="1"/>
          </p:cNvSpPr>
          <p:nvPr>
            <p:ph type="sldImg"/>
          </p:nvPr>
        </p:nvSpPr>
        <p:spPr/>
      </p:sp>
      <p:sp>
        <p:nvSpPr>
          <p:cNvPr id="911362" name="Rectangle 3"/>
          <p:cNvSpPr>
            <a:spLocks noGrp="1" noChangeArrowheads="1"/>
          </p:cNvSpPr>
          <p:nvPr>
            <p:ph type="body" idx="1"/>
          </p:nvPr>
        </p:nvSpPr>
        <p:spPr>
          <a:noFill/>
        </p:spPr>
        <p:txBody>
          <a:bodyPr/>
          <a:lstStyle/>
          <a:p>
            <a:pPr eaLnBrk="1" hangingPunct="1"/>
            <a:r>
              <a:rPr lang="en-AU" altLang="en-US"/>
              <a:t>Slide ID: 8L70721-95</a:t>
            </a:r>
            <a:endParaRPr lang="en-US" altLang="en-US"/>
          </a:p>
        </p:txBody>
      </p:sp>
    </p:spTree>
    <p:extLst>
      <p:ext uri="{BB962C8B-B14F-4D97-AF65-F5344CB8AC3E}">
        <p14:creationId xmlns:p14="http://schemas.microsoft.com/office/powerpoint/2010/main" val="378352346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2"/>
          <p:cNvSpPr>
            <a:spLocks noGrp="1" noRot="1" noChangeAspect="1" noChangeArrowheads="1" noTextEdit="1"/>
          </p:cNvSpPr>
          <p:nvPr>
            <p:ph type="sldImg"/>
          </p:nvPr>
        </p:nvSpPr>
        <p:spPr/>
      </p:sp>
      <p:sp>
        <p:nvSpPr>
          <p:cNvPr id="913410" name="Rectangle 3"/>
          <p:cNvSpPr>
            <a:spLocks noGrp="1" noChangeArrowheads="1"/>
          </p:cNvSpPr>
          <p:nvPr>
            <p:ph type="body" idx="1"/>
          </p:nvPr>
        </p:nvSpPr>
        <p:spPr>
          <a:noFill/>
        </p:spPr>
        <p:txBody>
          <a:bodyPr/>
          <a:lstStyle/>
          <a:p>
            <a:pPr eaLnBrk="1" hangingPunct="1"/>
            <a:r>
              <a:rPr lang="en-US" altLang="en-US" b="1"/>
              <a:t>Corneal Perforation/Penetrating Corneal Wounds</a:t>
            </a:r>
          </a:p>
          <a:p>
            <a:pPr eaLnBrk="1" hangingPunct="1"/>
            <a:r>
              <a:rPr lang="en-US" altLang="en-US"/>
              <a:t>Although surgical glue or suturing is the usual treatment of choice for repairing such defects, a bandage lens may be used to ‘seal’ small corneal perforations or lacerations.  A bandage lens may be used after gluing or suturing of the defect to increase patient comfort by smoothing over the rough surface of the suture or glue.</a:t>
            </a:r>
          </a:p>
          <a:p>
            <a:pPr eaLnBrk="1" hangingPunct="1"/>
            <a:endParaRPr lang="en-US" altLang="en-US"/>
          </a:p>
        </p:txBody>
      </p:sp>
    </p:spTree>
    <p:extLst>
      <p:ext uri="{BB962C8B-B14F-4D97-AF65-F5344CB8AC3E}">
        <p14:creationId xmlns:p14="http://schemas.microsoft.com/office/powerpoint/2010/main" val="206392995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1" name="Rectangle 2"/>
          <p:cNvSpPr>
            <a:spLocks noGrp="1" noRot="1" noChangeAspect="1" noChangeArrowheads="1" noTextEdit="1"/>
          </p:cNvSpPr>
          <p:nvPr>
            <p:ph type="sldImg"/>
          </p:nvPr>
        </p:nvSpPr>
        <p:spPr/>
      </p:sp>
      <p:sp>
        <p:nvSpPr>
          <p:cNvPr id="916482" name="Rectangle 3"/>
          <p:cNvSpPr>
            <a:spLocks noGrp="1" noChangeArrowheads="1"/>
          </p:cNvSpPr>
          <p:nvPr>
            <p:ph type="body" idx="1"/>
          </p:nvPr>
        </p:nvSpPr>
        <p:spPr>
          <a:noFill/>
        </p:spPr>
        <p:txBody>
          <a:bodyPr/>
          <a:lstStyle/>
          <a:p>
            <a:pPr eaLnBrk="1" hangingPunct="1"/>
            <a:r>
              <a:rPr lang="en-US" altLang="en-US"/>
              <a:t>This slide shows a perforating corneal laceration caused by a metal foreign body.  A pressure bandage was applied to assist healing.</a:t>
            </a:r>
          </a:p>
          <a:p>
            <a:pPr eaLnBrk="1" hangingPunct="1"/>
            <a:r>
              <a:rPr lang="en-US" altLang="en-US"/>
              <a:t>Therapeutic CLs can also be used to maintain wound edges in close apposition (Ehrlich, 2001).</a:t>
            </a:r>
          </a:p>
          <a:p>
            <a:pPr eaLnBrk="1" hangingPunct="1"/>
            <a:endParaRPr lang="en-US" altLang="en-US"/>
          </a:p>
        </p:txBody>
      </p:sp>
    </p:spTree>
    <p:extLst>
      <p:ext uri="{BB962C8B-B14F-4D97-AF65-F5344CB8AC3E}">
        <p14:creationId xmlns:p14="http://schemas.microsoft.com/office/powerpoint/2010/main" val="301088062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
          <p:cNvSpPr>
            <a:spLocks noGrp="1" noRot="1" noChangeAspect="1" noChangeArrowheads="1" noTextEdit="1"/>
          </p:cNvSpPr>
          <p:nvPr>
            <p:ph type="sldImg"/>
          </p:nvPr>
        </p:nvSpPr>
        <p:spPr/>
      </p:sp>
      <p:sp>
        <p:nvSpPr>
          <p:cNvPr id="918530" name="Rectangle 3"/>
          <p:cNvSpPr>
            <a:spLocks noGrp="1" noChangeArrowheads="1"/>
          </p:cNvSpPr>
          <p:nvPr>
            <p:ph type="body" idx="1"/>
          </p:nvPr>
        </p:nvSpPr>
        <p:spPr>
          <a:noFill/>
        </p:spPr>
        <p:txBody>
          <a:bodyPr/>
          <a:lstStyle/>
          <a:p>
            <a:pPr eaLnBrk="1" hangingPunct="1"/>
            <a:r>
              <a:rPr lang="en-US" altLang="en-US" b="1"/>
              <a:t>Entropion/Trichiasis</a:t>
            </a:r>
          </a:p>
          <a:p>
            <a:pPr eaLnBrk="1" hangingPunct="1"/>
            <a:r>
              <a:rPr lang="en-US" altLang="en-US"/>
              <a:t>Trichiasis is an abnormal turning in of the eyelashes &amp; this may be quite painful &amp; vision-threatening.  </a:t>
            </a:r>
          </a:p>
          <a:p>
            <a:pPr eaLnBrk="1" hangingPunct="1"/>
            <a:r>
              <a:rPr lang="en-US" altLang="en-US"/>
              <a:t>Trichiasis is related to such cases as ocular pemphigoid, Stevens-Johnson syndrome, lid trauma &amp; chronic blepharitis.  </a:t>
            </a:r>
          </a:p>
          <a:p>
            <a:pPr eaLnBrk="1" hangingPunct="1"/>
            <a:r>
              <a:rPr lang="en-US" altLang="en-US"/>
              <a:t>Entropion has normal positioning of the eyelashes but the eyelid itself turns inward, directing the lashes inward toward the cornea.  This too can be vision threatening.</a:t>
            </a:r>
          </a:p>
        </p:txBody>
      </p:sp>
    </p:spTree>
    <p:extLst>
      <p:ext uri="{BB962C8B-B14F-4D97-AF65-F5344CB8AC3E}">
        <p14:creationId xmlns:p14="http://schemas.microsoft.com/office/powerpoint/2010/main" val="275998858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
          <p:cNvSpPr>
            <a:spLocks noGrp="1" noRot="1" noChangeAspect="1" noChangeArrowheads="1" noTextEdit="1"/>
          </p:cNvSpPr>
          <p:nvPr>
            <p:ph type="sldImg"/>
          </p:nvPr>
        </p:nvSpPr>
        <p:spPr/>
      </p:sp>
      <p:sp>
        <p:nvSpPr>
          <p:cNvPr id="920578" name="Rectangle 3"/>
          <p:cNvSpPr>
            <a:spLocks noGrp="1" noChangeArrowheads="1"/>
          </p:cNvSpPr>
          <p:nvPr>
            <p:ph type="body" idx="1"/>
          </p:nvPr>
        </p:nvSpPr>
        <p:spPr>
          <a:noFill/>
        </p:spPr>
        <p:txBody>
          <a:bodyPr/>
          <a:lstStyle/>
          <a:p>
            <a:pPr eaLnBrk="1" hangingPunct="1"/>
            <a:r>
              <a:rPr lang="en-US" altLang="en-US"/>
              <a:t>A characteristic of trichiasis &amp; entropion is that the patient’s eyelashes contact, &amp; may abrade, the anterior eye, especially the cornea.</a:t>
            </a:r>
          </a:p>
          <a:p>
            <a:pPr eaLnBrk="1" hangingPunct="1"/>
            <a:r>
              <a:rPr lang="en-US" altLang="en-US"/>
              <a:t>Entropion is treated by surgical means &amp; trichiasis is treated by ablation of the aberrant lashes.</a:t>
            </a:r>
          </a:p>
          <a:p>
            <a:pPr eaLnBrk="1" hangingPunct="1"/>
            <a:r>
              <a:rPr lang="en-US" altLang="en-US"/>
              <a:t>A BCL may be used for either condition to protect the cornea from the eyelashes.  </a:t>
            </a:r>
          </a:p>
          <a:p>
            <a:pPr eaLnBrk="1" hangingPunct="1"/>
            <a:r>
              <a:rPr lang="en-US" altLang="en-US"/>
              <a:t>Relief from irritation by the lashes is immediate &amp; complete while the BCL is worn &amp; continues until the primary reason for the problem is resolved.  </a:t>
            </a:r>
          </a:p>
          <a:p>
            <a:pPr eaLnBrk="1" hangingPunct="1"/>
            <a:r>
              <a:rPr lang="en-US" altLang="en-US"/>
              <a:t>The upper lid can easily roll up a thin lens &amp; therefore a relatively thick hydrogel lens or a SiHy CL is recommended. </a:t>
            </a:r>
          </a:p>
          <a:p>
            <a:pPr eaLnBrk="1" hangingPunct="1"/>
            <a:r>
              <a:rPr lang="en-US" altLang="en-US"/>
              <a:t>GP lenses can alleviate trichiasis as long as the lens diameter (TD)  is sufficiently large to protect the threatened corneal area (think sclerals/mini-sclerals instead).</a:t>
            </a:r>
          </a:p>
          <a:p>
            <a:pPr eaLnBrk="1" hangingPunct="1"/>
            <a:endParaRPr lang="en-US" altLang="en-US"/>
          </a:p>
        </p:txBody>
      </p:sp>
    </p:spTree>
    <p:extLst>
      <p:ext uri="{BB962C8B-B14F-4D97-AF65-F5344CB8AC3E}">
        <p14:creationId xmlns:p14="http://schemas.microsoft.com/office/powerpoint/2010/main" val="380935127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5" name="Rectangle 2"/>
          <p:cNvSpPr>
            <a:spLocks noGrp="1" noRot="1" noChangeAspect="1" noChangeArrowheads="1" noTextEdit="1"/>
          </p:cNvSpPr>
          <p:nvPr>
            <p:ph type="sldImg"/>
          </p:nvPr>
        </p:nvSpPr>
        <p:spPr/>
      </p:sp>
      <p:sp>
        <p:nvSpPr>
          <p:cNvPr id="922626" name="Rectangle 3"/>
          <p:cNvSpPr>
            <a:spLocks noGrp="1" noChangeArrowheads="1"/>
          </p:cNvSpPr>
          <p:nvPr>
            <p:ph type="body" idx="1"/>
          </p:nvPr>
        </p:nvSpPr>
        <p:spPr>
          <a:noFill/>
        </p:spPr>
        <p:txBody>
          <a:bodyPr/>
          <a:lstStyle/>
          <a:p>
            <a:pPr eaLnBrk="1" hangingPunct="1"/>
            <a:r>
              <a:rPr lang="en-US" altLang="en-US" b="1"/>
              <a:t>Miscellaneous Conditions</a:t>
            </a:r>
          </a:p>
          <a:p>
            <a:pPr eaLnBrk="1" hangingPunct="1"/>
            <a:r>
              <a:rPr lang="en-US" altLang="en-US"/>
              <a:t>Another less common application of BCLs is as a mount for a ptosis crutch or prop (Ehrlich, 2001).  </a:t>
            </a:r>
          </a:p>
          <a:p>
            <a:pPr eaLnBrk="1" hangingPunct="1"/>
            <a:r>
              <a:rPr lang="en-US" altLang="en-US"/>
              <a:t>Frequently, a form of scleral lens is used as the mounting ‘platform’ for a loop, ledge, or step intended to hold the upper eyelid up.  </a:t>
            </a:r>
          </a:p>
          <a:p>
            <a:pPr eaLnBrk="1" hangingPunct="1"/>
            <a:r>
              <a:rPr lang="en-US" altLang="en-US"/>
              <a:t>Indications for a crutch include ocular myopathy, myasthenia gravis, eyelid trauma, &amp; neurological conditions such as 3</a:t>
            </a:r>
            <a:r>
              <a:rPr lang="en-US" altLang="en-US" baseline="30000"/>
              <a:t>rd</a:t>
            </a:r>
            <a:r>
              <a:rPr lang="en-US" altLang="en-US"/>
              <a:t> nerve palsy.</a:t>
            </a:r>
          </a:p>
        </p:txBody>
      </p:sp>
    </p:spTree>
    <p:extLst>
      <p:ext uri="{BB962C8B-B14F-4D97-AF65-F5344CB8AC3E}">
        <p14:creationId xmlns:p14="http://schemas.microsoft.com/office/powerpoint/2010/main" val="226033965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3" name="Rectangle 2"/>
          <p:cNvSpPr>
            <a:spLocks noGrp="1" noRot="1" noChangeAspect="1" noChangeArrowheads="1" noTextEdit="1"/>
          </p:cNvSpPr>
          <p:nvPr>
            <p:ph type="sldImg"/>
          </p:nvPr>
        </p:nvSpPr>
        <p:spPr/>
      </p:sp>
      <p:sp>
        <p:nvSpPr>
          <p:cNvPr id="924674" name="Rectangle 3"/>
          <p:cNvSpPr>
            <a:spLocks noGrp="1" noChangeArrowheads="1"/>
          </p:cNvSpPr>
          <p:nvPr>
            <p:ph type="body" idx="1"/>
          </p:nvPr>
        </p:nvSpPr>
        <p:spPr>
          <a:noFill/>
        </p:spPr>
        <p:txBody>
          <a:bodyPr/>
          <a:lstStyle/>
          <a:p>
            <a:pPr eaLnBrk="1" hangingPunct="1"/>
            <a:r>
              <a:rPr lang="en-US" altLang="en-US" b="1" dirty="0"/>
              <a:t>Post-Operative Healing</a:t>
            </a:r>
          </a:p>
          <a:p>
            <a:pPr eaLnBrk="1" hangingPunct="1"/>
            <a:r>
              <a:rPr lang="en-US" altLang="en-US" dirty="0"/>
              <a:t>Surgery of the cornea &amp; other ocular structures such as in cataract surgery, corneal epithelial debridement, etc. requires a period of healing to allow time for cell growth &amp; cell adhesion.  </a:t>
            </a:r>
          </a:p>
          <a:p>
            <a:pPr eaLnBrk="1" hangingPunct="1"/>
            <a:r>
              <a:rPr lang="en-US" altLang="en-US" dirty="0"/>
              <a:t>Therapeutic CLs aid the healing process by protecting new corneal cells </a:t>
            </a:r>
            <a:r>
              <a:rPr lang="en-US" altLang="en-US" i="1" dirty="0"/>
              <a:t>in situ </a:t>
            </a:r>
            <a:r>
              <a:rPr lang="en-US" altLang="en-US" dirty="0"/>
              <a:t>from the action of blinking eyelids.  </a:t>
            </a:r>
          </a:p>
          <a:p>
            <a:pPr eaLnBrk="1" hangingPunct="1"/>
            <a:r>
              <a:rPr lang="en-US" altLang="en-US" dirty="0"/>
              <a:t>This allows cellular adhesion &amp; tissue relationships to develop normally.</a:t>
            </a:r>
          </a:p>
          <a:p>
            <a:pPr eaLnBrk="1" hangingPunct="1"/>
            <a:r>
              <a:rPr lang="en-US" altLang="en-US" dirty="0"/>
              <a:t>Suture knots from surgery can also be a source of irritation of the lids.  Therapeutic lenses can provide a smooth interface between the cornea &amp; lids.</a:t>
            </a:r>
          </a:p>
          <a:p>
            <a:pPr eaLnBrk="1" hangingPunct="1"/>
            <a:r>
              <a:rPr lang="en-US" altLang="en-US" b="1" dirty="0"/>
              <a:t>Photo-Refractive Keratectomy (PRK)</a:t>
            </a:r>
          </a:p>
          <a:p>
            <a:pPr eaLnBrk="1" hangingPunct="1"/>
            <a:r>
              <a:rPr lang="en-US" altLang="en-US" dirty="0" err="1"/>
              <a:t>Photoablation</a:t>
            </a:r>
            <a:r>
              <a:rPr lang="en-US" altLang="en-US" dirty="0"/>
              <a:t> using an excimer LASER (emitting high-energy, UV radiation) removes several microns of corneal tissue (the epithelium, Bowman’s layer, &amp; the superficial anterior stroma) within a controlled, circumscribed area.  Post-surgical management of PRK routinely involves using a disposable CL as a bandage lens for at least 24 hours post-operatively to assist the healing process &amp; corneal re-epithelialization.</a:t>
            </a:r>
          </a:p>
          <a:p>
            <a:pPr eaLnBrk="1" hangingPunct="1"/>
            <a:endParaRPr lang="en-US" altLang="en-US" dirty="0"/>
          </a:p>
          <a:p>
            <a:pPr eaLnBrk="1" hangingPunct="1"/>
            <a:r>
              <a:rPr lang="en-US" altLang="en-US" b="1" dirty="0"/>
              <a:t>Epi –off CXL </a:t>
            </a:r>
            <a:r>
              <a:rPr lang="en-US" altLang="en-US" dirty="0"/>
              <a:t>requires a soft BCL for some days as the cornea re-epithelializes for all of the above reasons.</a:t>
            </a:r>
          </a:p>
          <a:p>
            <a:pPr eaLnBrk="1" hangingPunct="1"/>
            <a:endParaRPr lang="en-GB" altLang="en-US" dirty="0"/>
          </a:p>
          <a:p>
            <a:pPr eaLnBrk="1" hangingPunct="1"/>
            <a:endParaRPr lang="en-US" altLang="en-US" dirty="0"/>
          </a:p>
        </p:txBody>
      </p:sp>
    </p:spTree>
    <p:extLst>
      <p:ext uri="{BB962C8B-B14F-4D97-AF65-F5344CB8AC3E}">
        <p14:creationId xmlns:p14="http://schemas.microsoft.com/office/powerpoint/2010/main" val="227488612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1" name="Rectangle 2"/>
          <p:cNvSpPr>
            <a:spLocks noGrp="1" noRot="1" noChangeAspect="1" noChangeArrowheads="1" noTextEdit="1"/>
          </p:cNvSpPr>
          <p:nvPr>
            <p:ph type="sldImg"/>
          </p:nvPr>
        </p:nvSpPr>
        <p:spPr/>
      </p:sp>
      <p:sp>
        <p:nvSpPr>
          <p:cNvPr id="926722" name="Rectangle 3"/>
          <p:cNvSpPr>
            <a:spLocks noGrp="1" noChangeArrowheads="1"/>
          </p:cNvSpPr>
          <p:nvPr>
            <p:ph type="body" idx="1"/>
          </p:nvPr>
        </p:nvSpPr>
        <p:spPr>
          <a:noFill/>
        </p:spPr>
        <p:txBody>
          <a:bodyPr/>
          <a:lstStyle/>
          <a:p>
            <a:pPr eaLnBrk="1" hangingPunct="1"/>
            <a:r>
              <a:rPr lang="en-US" altLang="en-US" b="1"/>
              <a:t>Post-Operative Wound Leakage</a:t>
            </a:r>
          </a:p>
          <a:p>
            <a:pPr eaLnBrk="1" hangingPunct="1"/>
            <a:r>
              <a:rPr lang="en-US" altLang="en-US"/>
              <a:t>Penetrating ocular injuries or full-thickness incisions during penetrating keratoplasty (PK) require tight suturing to prevent leakage of ocular contents.  </a:t>
            </a:r>
          </a:p>
          <a:p>
            <a:pPr eaLnBrk="1" hangingPunct="1"/>
            <a:r>
              <a:rPr lang="en-US" altLang="en-US"/>
              <a:t>Should the tight suturing be inadequate, leakage leading to lowered intra-ocular pressure (IOP) &amp; a shallow anterior chamber can result.  </a:t>
            </a:r>
          </a:p>
          <a:p>
            <a:pPr eaLnBrk="1" hangingPunct="1"/>
            <a:r>
              <a:rPr lang="en-US" altLang="en-US"/>
              <a:t>Such wound leakage is evidenced by dilution (&amp; streaming) of fluorescein applied to the area of leakage (the so-called Seidel’s test).  </a:t>
            </a:r>
          </a:p>
          <a:p>
            <a:pPr eaLnBrk="1" hangingPunct="1"/>
            <a:r>
              <a:rPr lang="en-US" altLang="en-US"/>
              <a:t>Any leakage from a filtering bleb can be arrested by the use of a pressure bandage in the form of a large diameter hydrogel CL covering the wound.</a:t>
            </a:r>
          </a:p>
          <a:p>
            <a:pPr eaLnBrk="1" hangingPunct="1"/>
            <a:endParaRPr lang="en-US" altLang="en-US"/>
          </a:p>
        </p:txBody>
      </p:sp>
    </p:spTree>
    <p:extLst>
      <p:ext uri="{BB962C8B-B14F-4D97-AF65-F5344CB8AC3E}">
        <p14:creationId xmlns:p14="http://schemas.microsoft.com/office/powerpoint/2010/main" val="631647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p:sp>
      <p:sp>
        <p:nvSpPr>
          <p:cNvPr id="83970" name="Rectangle 3"/>
          <p:cNvSpPr>
            <a:spLocks noGrp="1" noChangeArrowheads="1"/>
          </p:cNvSpPr>
          <p:nvPr>
            <p:ph type="body" idx="1"/>
          </p:nvPr>
        </p:nvSpPr>
        <p:spPr>
          <a:noFill/>
        </p:spPr>
        <p:txBody>
          <a:bodyPr/>
          <a:lstStyle/>
          <a:p>
            <a:pPr eaLnBrk="1" hangingPunct="1"/>
            <a:r>
              <a:rPr lang="zh-CN" altLang="en-US" dirty="0"/>
              <a:t>全层角膜移植术，清晰的</a:t>
            </a:r>
            <a:r>
              <a:rPr lang="en-US" altLang="zh-CN" dirty="0"/>
              <a:t>360°</a:t>
            </a:r>
            <a:r>
              <a:rPr lang="zh-CN" altLang="en-US" dirty="0"/>
              <a:t>连续缝合。</a:t>
            </a:r>
          </a:p>
          <a:p>
            <a:pPr eaLnBrk="1" hangingPunct="1"/>
            <a:r>
              <a:rPr lang="zh-CN" altLang="en-US" dirty="0"/>
              <a:t>这些通常伴随着四条“间断”的缝线，</a:t>
            </a:r>
            <a:r>
              <a:rPr lang="en-US" altLang="zh-CN" dirty="0"/>
              <a:t>90°</a:t>
            </a:r>
            <a:r>
              <a:rPr lang="zh-CN" altLang="en-US" dirty="0"/>
              <a:t>间隔。</a:t>
            </a:r>
          </a:p>
          <a:p>
            <a:pPr eaLnBrk="1" hangingPunct="1"/>
            <a:r>
              <a:rPr lang="zh-CN" altLang="en-US" dirty="0"/>
              <a:t>另外，外科医生可以使用多达</a:t>
            </a:r>
            <a:r>
              <a:rPr lang="en-US" altLang="zh-CN" dirty="0"/>
              <a:t>24’</a:t>
            </a:r>
            <a:r>
              <a:rPr lang="zh-CN" altLang="en-US" dirty="0"/>
              <a:t>条的“间断”缝合或不使用连续缝合。</a:t>
            </a:r>
            <a:endParaRPr lang="en-US" altLang="en-US" dirty="0"/>
          </a:p>
        </p:txBody>
      </p:sp>
    </p:spTree>
    <p:extLst>
      <p:ext uri="{BB962C8B-B14F-4D97-AF65-F5344CB8AC3E}">
        <p14:creationId xmlns:p14="http://schemas.microsoft.com/office/powerpoint/2010/main" val="355342133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69" name="Rectangle 2"/>
          <p:cNvSpPr>
            <a:spLocks noGrp="1" noRot="1" noChangeAspect="1" noChangeArrowheads="1" noTextEdit="1"/>
          </p:cNvSpPr>
          <p:nvPr>
            <p:ph type="sldImg"/>
          </p:nvPr>
        </p:nvSpPr>
        <p:spPr/>
      </p:sp>
      <p:sp>
        <p:nvSpPr>
          <p:cNvPr id="928770" name="Rectangle 3"/>
          <p:cNvSpPr>
            <a:spLocks noGrp="1" noChangeArrowheads="1"/>
          </p:cNvSpPr>
          <p:nvPr>
            <p:ph type="body" idx="1"/>
          </p:nvPr>
        </p:nvSpPr>
        <p:spPr>
          <a:noFill/>
        </p:spPr>
        <p:txBody>
          <a:bodyPr/>
          <a:lstStyle/>
          <a:p>
            <a:pPr eaLnBrk="1" hangingPunct="1"/>
            <a:r>
              <a:rPr lang="en-US" altLang="en-US" b="1"/>
              <a:t>Protection From Lid Sutures </a:t>
            </a:r>
          </a:p>
          <a:p>
            <a:pPr eaLnBrk="1" hangingPunct="1"/>
            <a:r>
              <a:rPr lang="en-US" altLang="en-US"/>
              <a:t>Surgical procedures requiring full-thickness suturing of the eyelid, e.g. a lid biopsy or a repair of a lid laceration, often leave suture material in apposition to the cornea.  </a:t>
            </a:r>
          </a:p>
          <a:p>
            <a:pPr eaLnBrk="1" hangingPunct="1"/>
            <a:r>
              <a:rPr lang="en-US" altLang="en-US"/>
              <a:t>The irritation &amp; abrasion that follow are often exacerbated by the greater blink frequency &amp; tighter lid closures stimulated by the sutures.  </a:t>
            </a:r>
          </a:p>
          <a:p>
            <a:pPr eaLnBrk="1" hangingPunct="1"/>
            <a:r>
              <a:rPr lang="en-US" altLang="en-US"/>
              <a:t>Normal eye movements can contribute to the abrasion.  </a:t>
            </a:r>
          </a:p>
          <a:p>
            <a:pPr eaLnBrk="1" hangingPunct="1"/>
            <a:r>
              <a:rPr lang="en-US" altLang="en-US"/>
              <a:t>A bandage CL can protect the cornea from these insults until the sutures are removed.</a:t>
            </a:r>
          </a:p>
          <a:p>
            <a:pPr eaLnBrk="1" hangingPunct="1"/>
            <a:r>
              <a:rPr lang="en-US" altLang="en-US"/>
              <a:t>After a corneal transplant, a bandage lens may be helpful in restoring useful vision, especially if the patient is monocular.  </a:t>
            </a:r>
          </a:p>
          <a:p>
            <a:pPr eaLnBrk="1" hangingPunct="1"/>
            <a:r>
              <a:rPr lang="en-US" altLang="en-US"/>
              <a:t>Such a CL also improves comfort while protecting the conjunctiva from the multiple nylon corneal sutures, &amp; helps heal any persistent epithelial defect(s).</a:t>
            </a:r>
          </a:p>
          <a:p>
            <a:pPr eaLnBrk="1" hangingPunct="1"/>
            <a:endParaRPr lang="en-US" altLang="en-US"/>
          </a:p>
        </p:txBody>
      </p:sp>
    </p:spTree>
    <p:extLst>
      <p:ext uri="{BB962C8B-B14F-4D97-AF65-F5344CB8AC3E}">
        <p14:creationId xmlns:p14="http://schemas.microsoft.com/office/powerpoint/2010/main" val="415444071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7" name="Rectangle 2"/>
          <p:cNvSpPr>
            <a:spLocks noGrp="1" noRot="1" noChangeAspect="1" noChangeArrowheads="1" noTextEdit="1"/>
          </p:cNvSpPr>
          <p:nvPr>
            <p:ph type="sldImg"/>
          </p:nvPr>
        </p:nvSpPr>
        <p:spPr/>
      </p:sp>
      <p:sp>
        <p:nvSpPr>
          <p:cNvPr id="930818" name="Rectangle 3"/>
          <p:cNvSpPr>
            <a:spLocks noGrp="1" noChangeArrowheads="1"/>
          </p:cNvSpPr>
          <p:nvPr>
            <p:ph type="body" idx="1"/>
          </p:nvPr>
        </p:nvSpPr>
        <p:spPr>
          <a:noFill/>
        </p:spPr>
        <p:txBody>
          <a:bodyPr/>
          <a:lstStyle/>
          <a:p>
            <a:pPr eaLnBrk="1" hangingPunct="1"/>
            <a:r>
              <a:rPr lang="en-US" altLang="en-US" b="1"/>
              <a:t>Corneal Glue</a:t>
            </a:r>
          </a:p>
          <a:p>
            <a:pPr eaLnBrk="1" hangingPunct="1"/>
            <a:r>
              <a:rPr lang="en-US" altLang="en-US"/>
              <a:t>Corneal glue such as </a:t>
            </a:r>
            <a:r>
              <a:rPr lang="en-US" altLang="en-US" i="1"/>
              <a:t>n-butyl cyanoacrylate</a:t>
            </a:r>
            <a:r>
              <a:rPr lang="en-US" altLang="en-US"/>
              <a:t> may be used to seal small corneal perforations or be placed on a ‘sterile’ corneal ulcer to prevent perforation.  Household super glues are usually methyl-2-cyanoacrylate or ethyl-2- cyanoacrylate whereas medical grade versions designed to avoid the toxicity issues associated with the household varieties are often N-butyl cyanoacrylate or 2-octyl-cyanoacrylate (from </a:t>
            </a:r>
            <a:r>
              <a:rPr lang="en-US" altLang="en-US" i="1"/>
              <a:t>Cyanoacrylate</a:t>
            </a:r>
            <a:r>
              <a:rPr lang="en-US" altLang="en-US"/>
              <a:t> in Wikipedia).  </a:t>
            </a:r>
          </a:p>
          <a:p>
            <a:pPr eaLnBrk="1" hangingPunct="1"/>
            <a:r>
              <a:rPr lang="en-US" altLang="en-US"/>
              <a:t>Due to the rough surface of the glue once polymerized </a:t>
            </a:r>
            <a:r>
              <a:rPr lang="en-US" altLang="en-US" i="1"/>
              <a:t>in situ</a:t>
            </a:r>
            <a:r>
              <a:rPr lang="en-US" altLang="en-US"/>
              <a:t>, irritation &amp; abrasion of the palpebral conjunctiva occurs with blinking &amp; eye movements.  </a:t>
            </a:r>
          </a:p>
          <a:p>
            <a:pPr eaLnBrk="1" hangingPunct="1"/>
            <a:r>
              <a:rPr lang="en-US" altLang="en-US"/>
              <a:t>A bandage CL can protect the palpebral conjunctiva from this insult until the glue eventually falls off or is removed surgically.  </a:t>
            </a:r>
          </a:p>
          <a:p>
            <a:pPr eaLnBrk="1" hangingPunct="1"/>
            <a:r>
              <a:rPr lang="en-US" altLang="en-US"/>
              <a:t>The next slide shows a Mooren’s ulcer that has been glued &amp; covered by a bandage lens.</a:t>
            </a:r>
          </a:p>
        </p:txBody>
      </p:sp>
    </p:spTree>
    <p:extLst>
      <p:ext uri="{BB962C8B-B14F-4D97-AF65-F5344CB8AC3E}">
        <p14:creationId xmlns:p14="http://schemas.microsoft.com/office/powerpoint/2010/main" val="93960781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2"/>
          <p:cNvSpPr>
            <a:spLocks noGrp="1" noRot="1" noChangeAspect="1" noChangeArrowheads="1" noTextEdit="1"/>
          </p:cNvSpPr>
          <p:nvPr>
            <p:ph type="sldImg"/>
          </p:nvPr>
        </p:nvSpPr>
        <p:spPr/>
      </p:sp>
      <p:sp>
        <p:nvSpPr>
          <p:cNvPr id="933890" name="Rectangle 3"/>
          <p:cNvSpPr>
            <a:spLocks noGrp="1" noChangeArrowheads="1"/>
          </p:cNvSpPr>
          <p:nvPr>
            <p:ph type="body" idx="1"/>
          </p:nvPr>
        </p:nvSpPr>
        <p:spPr>
          <a:noFill/>
        </p:spPr>
        <p:txBody>
          <a:bodyPr/>
          <a:lstStyle/>
          <a:p>
            <a:pPr eaLnBrk="1" hangingPunct="1"/>
            <a:r>
              <a:rPr lang="en-US" altLang="en-US"/>
              <a:t>Studies continue, see DeNaeyer GW, 2010.  </a:t>
            </a:r>
            <a:r>
              <a:rPr lang="en-AU" i="1"/>
              <a:t>Therapeutic Applications of Contact Lenses.  </a:t>
            </a:r>
            <a:r>
              <a:rPr lang="en-US" altLang="en-US"/>
              <a:t>CL Spectrum. May, 2010.   http://www.clspectrum.com/articleviewer.aspx?articleID=104223</a:t>
            </a:r>
          </a:p>
        </p:txBody>
      </p:sp>
    </p:spTree>
    <p:extLst>
      <p:ext uri="{BB962C8B-B14F-4D97-AF65-F5344CB8AC3E}">
        <p14:creationId xmlns:p14="http://schemas.microsoft.com/office/powerpoint/2010/main" val="322333671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2"/>
          <p:cNvSpPr>
            <a:spLocks noGrp="1" noRot="1" noChangeAspect="1" noChangeArrowheads="1" noTextEdit="1"/>
          </p:cNvSpPr>
          <p:nvPr>
            <p:ph type="sldImg"/>
          </p:nvPr>
        </p:nvSpPr>
        <p:spPr/>
      </p:sp>
      <p:sp>
        <p:nvSpPr>
          <p:cNvPr id="935938" name="Rectangle 3"/>
          <p:cNvSpPr>
            <a:spLocks noGrp="1" noChangeArrowheads="1"/>
          </p:cNvSpPr>
          <p:nvPr>
            <p:ph type="body" idx="1"/>
          </p:nvPr>
        </p:nvSpPr>
        <p:spPr>
          <a:noFill/>
        </p:spPr>
        <p:txBody>
          <a:bodyPr/>
          <a:lstStyle/>
          <a:p>
            <a:pPr eaLnBrk="1" hangingPunct="1">
              <a:lnSpc>
                <a:spcPct val="90000"/>
              </a:lnSpc>
            </a:pPr>
            <a:r>
              <a:rPr lang="en-US" altLang="en-US" b="1"/>
              <a:t>Topical Drug Delivery</a:t>
            </a:r>
          </a:p>
          <a:p>
            <a:pPr eaLnBrk="1" hangingPunct="1">
              <a:lnSpc>
                <a:spcPct val="90000"/>
              </a:lnSpc>
            </a:pPr>
            <a:r>
              <a:rPr lang="en-US" altLang="en-US"/>
              <a:t>Collagen shields have been used for drug delivery, but because they are not clear optically, are cumbersome, &amp; degrade quickly, they are not used commonly (Ciolino </a:t>
            </a:r>
            <a:r>
              <a:rPr lang="en-US" altLang="en-US" i="1"/>
              <a:t>et al.</a:t>
            </a:r>
            <a:r>
              <a:rPr lang="en-US" altLang="en-US"/>
              <a:t>, 2009). (in DeNaeyer, 2010)</a:t>
            </a:r>
          </a:p>
          <a:p>
            <a:pPr eaLnBrk="1" hangingPunct="1">
              <a:lnSpc>
                <a:spcPct val="90000"/>
              </a:lnSpc>
            </a:pPr>
            <a:endParaRPr lang="en-US" altLang="en-US"/>
          </a:p>
          <a:p>
            <a:pPr eaLnBrk="1" hangingPunct="1">
              <a:lnSpc>
                <a:spcPct val="90000"/>
              </a:lnSpc>
            </a:pPr>
            <a:r>
              <a:rPr lang="en-US" altLang="en-US"/>
              <a:t>By means of standard hydrogel, collagen, or SiHy CLs, drug delivery &amp; drug effectiveness can be enhanced theoretically by prolongation of the contact between the drug &amp; the ocular/corneal surface.  </a:t>
            </a:r>
          </a:p>
          <a:p>
            <a:pPr eaLnBrk="1" hangingPunct="1">
              <a:lnSpc>
                <a:spcPct val="90000"/>
              </a:lnSpc>
            </a:pPr>
            <a:r>
              <a:rPr lang="en-US" altLang="en-US"/>
              <a:t>The uptake &amp; release of various drugs is quite variable &amp; depends on the lens polymer, its water content, the physico-chemical characteristics of the drug &amp; its vehicle, &amp; other factors.  </a:t>
            </a:r>
          </a:p>
          <a:p>
            <a:pPr eaLnBrk="1" hangingPunct="1">
              <a:lnSpc>
                <a:spcPct val="90000"/>
              </a:lnSpc>
            </a:pPr>
            <a:r>
              <a:rPr lang="en-US" altLang="en-US"/>
              <a:t>Consequently, the dosage delivered to the eye with a CL </a:t>
            </a:r>
            <a:r>
              <a:rPr lang="en-US" altLang="en-US" i="1"/>
              <a:t>in situ </a:t>
            </a:r>
            <a:r>
              <a:rPr lang="en-US" altLang="en-US"/>
              <a:t>is difficult to predict accurately.  </a:t>
            </a:r>
          </a:p>
          <a:p>
            <a:pPr eaLnBrk="1" hangingPunct="1">
              <a:lnSpc>
                <a:spcPct val="90000"/>
              </a:lnSpc>
            </a:pPr>
            <a:r>
              <a:rPr lang="en-US" altLang="en-US"/>
              <a:t>Drug-impregnated collagen shields/CLs can also be used for topical drug delivery.</a:t>
            </a:r>
          </a:p>
          <a:p>
            <a:pPr eaLnBrk="1" hangingPunct="1">
              <a:lnSpc>
                <a:spcPct val="90000"/>
              </a:lnSpc>
            </a:pPr>
            <a:r>
              <a:rPr lang="en-US" altLang="en-US"/>
              <a:t>Unfortunately, prolonged contact times with the eye, while useful therapeutically, also expose the eye to the potentially adverse effects of any preservatives &amp; excipients accompanying the drug’s active component(s).  Potentially, this can lead to a toxic keratopathy.  Where available, unpreserved drops &amp; medications should be used to minimize the potential for a toxic keratitis.  With moderate to long-term use of preserved drugs with hydrogel CLs, frequent replacement of the CLs (perhaps on a daily to weekly basis, is another way to decrease the chances of a toxicity response occurring.</a:t>
            </a:r>
          </a:p>
          <a:p>
            <a:pPr eaLnBrk="1" hangingPunct="1">
              <a:lnSpc>
                <a:spcPct val="90000"/>
              </a:lnSpc>
            </a:pPr>
            <a:endParaRPr lang="en-US" altLang="en-US"/>
          </a:p>
          <a:p>
            <a:pPr eaLnBrk="1" hangingPunct="1">
              <a:lnSpc>
                <a:spcPct val="90000"/>
              </a:lnSpc>
            </a:pPr>
            <a:endParaRPr lang="en-US" altLang="en-US"/>
          </a:p>
        </p:txBody>
      </p:sp>
    </p:spTree>
    <p:extLst>
      <p:ext uri="{BB962C8B-B14F-4D97-AF65-F5344CB8AC3E}">
        <p14:creationId xmlns:p14="http://schemas.microsoft.com/office/powerpoint/2010/main" val="59007685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5" name="Rectangle 2"/>
          <p:cNvSpPr>
            <a:spLocks noGrp="1" noRot="1" noChangeAspect="1" noChangeArrowheads="1" noTextEdit="1"/>
          </p:cNvSpPr>
          <p:nvPr>
            <p:ph type="sldImg"/>
          </p:nvPr>
        </p:nvSpPr>
        <p:spPr/>
      </p:sp>
      <p:sp>
        <p:nvSpPr>
          <p:cNvPr id="937986" name="Rectangle 3"/>
          <p:cNvSpPr>
            <a:spLocks noGrp="1" noChangeArrowheads="1"/>
          </p:cNvSpPr>
          <p:nvPr>
            <p:ph type="body" idx="1"/>
          </p:nvPr>
        </p:nvSpPr>
        <p:spPr>
          <a:noFill/>
        </p:spPr>
        <p:txBody>
          <a:bodyPr/>
          <a:lstStyle/>
          <a:p>
            <a:pPr eaLnBrk="1" hangingPunct="1"/>
            <a:r>
              <a:rPr lang="en-US" altLang="en-US"/>
              <a:t>Managing ocular inflammation can challenge steroids.  The AMG protects &amp; heals naturally.</a:t>
            </a:r>
          </a:p>
          <a:p>
            <a:pPr eaLnBrk="1" hangingPunct="1"/>
            <a:endParaRPr lang="en-US" altLang="en-US"/>
          </a:p>
          <a:p>
            <a:pPr eaLnBrk="1" hangingPunct="1"/>
            <a:r>
              <a:rPr lang="en-US" altLang="en-US"/>
              <a:t>http://www.reviewofoptometry.com/content/d/therapeutic_review/c/49920/</a:t>
            </a:r>
          </a:p>
        </p:txBody>
      </p:sp>
    </p:spTree>
    <p:extLst>
      <p:ext uri="{BB962C8B-B14F-4D97-AF65-F5344CB8AC3E}">
        <p14:creationId xmlns:p14="http://schemas.microsoft.com/office/powerpoint/2010/main" val="404696836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7" name="Rectangle 2"/>
          <p:cNvSpPr>
            <a:spLocks noGrp="1" noRot="1" noChangeAspect="1" noChangeArrowheads="1" noTextEdit="1"/>
          </p:cNvSpPr>
          <p:nvPr>
            <p:ph type="sldImg"/>
          </p:nvPr>
        </p:nvSpPr>
        <p:spPr/>
      </p:sp>
      <p:sp>
        <p:nvSpPr>
          <p:cNvPr id="941058" name="Rectangle 3"/>
          <p:cNvSpPr>
            <a:spLocks noGrp="1" noChangeArrowheads="1"/>
          </p:cNvSpPr>
          <p:nvPr>
            <p:ph type="body" idx="1"/>
          </p:nvPr>
        </p:nvSpPr>
        <p:spPr>
          <a:noFill/>
        </p:spPr>
        <p:txBody>
          <a:bodyPr/>
          <a:lstStyle/>
          <a:p>
            <a:pPr eaLnBrk="1" hangingPunct="1"/>
            <a:r>
              <a:rPr lang="en-US" altLang="en-US" b="1"/>
              <a:t>Lens Selection</a:t>
            </a:r>
          </a:p>
          <a:p>
            <a:pPr eaLnBrk="1" hangingPunct="1"/>
            <a:r>
              <a:rPr lang="en-US" altLang="en-US"/>
              <a:t>The choice of CL type &amp; CL design for use on a diseased eye is often based upon speculation &amp; depends upon the specific disease in question.  </a:t>
            </a:r>
          </a:p>
          <a:p>
            <a:pPr eaLnBrk="1" hangingPunct="1"/>
            <a:r>
              <a:rPr lang="en-US" altLang="en-US"/>
              <a:t>Typically, SiHy CLs are the CLs of choice because their large diameter ‘bandages’ the entire cornea &amp; their soft, supple nature (low-modulus SiHy CLs), contribute to enhanced wearer comfort while their high oxygen permeability helps maintain corneal health &amp; clarity.  </a:t>
            </a:r>
          </a:p>
          <a:p>
            <a:pPr eaLnBrk="1" hangingPunct="1"/>
            <a:r>
              <a:rPr lang="en-US" altLang="en-US"/>
              <a:t>However, SCLs generally dehydrate on the eye &amp; the resulting water movement across the CL may result in drawing water from an oedematous cornea.  That water movement may also challenge an eye that is already tending to be ‘dry’.</a:t>
            </a:r>
          </a:p>
          <a:p>
            <a:pPr eaLnBrk="1" hangingPunct="1"/>
            <a:endParaRPr lang="en-US" altLang="en-US"/>
          </a:p>
        </p:txBody>
      </p:sp>
    </p:spTree>
    <p:extLst>
      <p:ext uri="{BB962C8B-B14F-4D97-AF65-F5344CB8AC3E}">
        <p14:creationId xmlns:p14="http://schemas.microsoft.com/office/powerpoint/2010/main" val="68694340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5" name="Rectangle 2"/>
          <p:cNvSpPr>
            <a:spLocks noGrp="1" noRot="1" noChangeAspect="1" noChangeArrowheads="1" noTextEdit="1"/>
          </p:cNvSpPr>
          <p:nvPr>
            <p:ph type="sldImg"/>
          </p:nvPr>
        </p:nvSpPr>
        <p:spPr/>
      </p:sp>
      <p:sp>
        <p:nvSpPr>
          <p:cNvPr id="943106" name="Rectangle 3"/>
          <p:cNvSpPr>
            <a:spLocks noGrp="1" noChangeArrowheads="1"/>
          </p:cNvSpPr>
          <p:nvPr>
            <p:ph type="body" idx="1"/>
          </p:nvPr>
        </p:nvSpPr>
        <p:spPr>
          <a:noFill/>
        </p:spPr>
        <p:txBody>
          <a:bodyPr/>
          <a:lstStyle/>
          <a:p>
            <a:pPr eaLnBrk="1" hangingPunct="1"/>
            <a:r>
              <a:rPr lang="en-US" altLang="en-US"/>
              <a:t>SiHy CLs provide the practitioner with an opportunity to fit a therapeutic lens that has high oxygen transmissibility.</a:t>
            </a:r>
          </a:p>
          <a:p>
            <a:pPr eaLnBrk="1" hangingPunct="1"/>
            <a:r>
              <a:rPr lang="en-US" altLang="en-US"/>
              <a:t>Scleral lenses now available in highly oxygen-permeable materials, may be the most durable, inert &amp; optically advantageous CL for some patients requiring vision correction, such as those with corneal hydrops or distorted corneas following trauma.</a:t>
            </a:r>
          </a:p>
          <a:p>
            <a:pPr eaLnBrk="1" hangingPunct="1"/>
            <a:r>
              <a:rPr lang="en-US" altLang="en-US"/>
              <a:t>GP CLs, due largely to their small total diameter (TD), are only rarely considered for use as bandage or therapeutic CLs.</a:t>
            </a:r>
          </a:p>
          <a:p>
            <a:pPr eaLnBrk="1" hangingPunct="1"/>
            <a:r>
              <a:rPr lang="en-US" altLang="en-US"/>
              <a:t>In addition to their therapeutic drug applications, collagen shields/lenses may also be used for bandage purposes.</a:t>
            </a:r>
            <a:endParaRPr lang="en-GB" altLang="en-US"/>
          </a:p>
          <a:p>
            <a:pPr eaLnBrk="1" hangingPunct="1"/>
            <a:endParaRPr lang="en-US" altLang="en-US"/>
          </a:p>
        </p:txBody>
      </p:sp>
    </p:spTree>
    <p:extLst>
      <p:ext uri="{BB962C8B-B14F-4D97-AF65-F5344CB8AC3E}">
        <p14:creationId xmlns:p14="http://schemas.microsoft.com/office/powerpoint/2010/main" val="89524295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7" name="Rectangle 2"/>
          <p:cNvSpPr>
            <a:spLocks noGrp="1" noRot="1" noChangeAspect="1" noChangeArrowheads="1" noTextEdit="1"/>
          </p:cNvSpPr>
          <p:nvPr>
            <p:ph type="sldImg"/>
          </p:nvPr>
        </p:nvSpPr>
        <p:spPr/>
      </p:sp>
      <p:sp>
        <p:nvSpPr>
          <p:cNvPr id="634883" name="Rectangle 3"/>
          <p:cNvSpPr>
            <a:spLocks noGrp="1" noChangeArrowheads="1"/>
          </p:cNvSpPr>
          <p:nvPr>
            <p:ph type="body" idx="1"/>
          </p:nvPr>
        </p:nvSpPr>
        <p:spPr/>
        <p:txBody>
          <a:bodyPr/>
          <a:lstStyle/>
          <a:p>
            <a:pPr eaLnBrk="1" hangingPunct="1">
              <a:defRPr/>
            </a:pPr>
            <a:r>
              <a:rPr lang="en-US" altLang="en-US" dirty="0"/>
              <a:t>Estimating the likely duration of treatment with therapeutic CLs is dependent on many factors, including the condition being treated, the chronicity &amp; severity of the condition, &amp; the individual healing response of the patient.</a:t>
            </a:r>
          </a:p>
          <a:p>
            <a:pPr eaLnBrk="1" hangingPunct="1">
              <a:defRPr/>
            </a:pPr>
            <a:r>
              <a:rPr lang="en-US" altLang="en-US" dirty="0"/>
              <a:t>After-care visits should be conducted as for normal EW patients.  If appropriate, after-care visits may be scheduled more often than normal.</a:t>
            </a:r>
          </a:p>
          <a:p>
            <a:pPr eaLnBrk="1" hangingPunct="1">
              <a:defRPr/>
            </a:pPr>
            <a:r>
              <a:rPr lang="en-US" altLang="en-US" dirty="0"/>
              <a:t>Essential features of an after-care visit include:</a:t>
            </a:r>
          </a:p>
          <a:p>
            <a:pPr marL="171450" indent="-171450" eaLnBrk="1" hangingPunct="1">
              <a:buFont typeface="Arial" panose="020B0604020202020204" pitchFamily="34" charset="0"/>
              <a:buChar char="•"/>
              <a:defRPr/>
            </a:pPr>
            <a:r>
              <a:rPr lang="en-US" altLang="en-US" dirty="0"/>
              <a:t>A patient interview</a:t>
            </a:r>
          </a:p>
          <a:p>
            <a:pPr marL="171450" indent="-171450" eaLnBrk="1" hangingPunct="1">
              <a:buFont typeface="Arial" panose="020B0604020202020204" pitchFamily="34" charset="0"/>
              <a:buChar char="•"/>
              <a:defRPr/>
            </a:pPr>
            <a:r>
              <a:rPr lang="en-US" altLang="en-US" dirty="0"/>
              <a:t>Vision assessment (with &amp; without CLs?, with spectacles? – see below re: CL removal)</a:t>
            </a:r>
          </a:p>
          <a:p>
            <a:pPr marL="171450" indent="-171450" eaLnBrk="1" hangingPunct="1">
              <a:buFont typeface="Arial" panose="020B0604020202020204" pitchFamily="34" charset="0"/>
              <a:buChar char="•"/>
              <a:defRPr/>
            </a:pPr>
            <a:r>
              <a:rPr lang="en-US" altLang="en-US" dirty="0"/>
              <a:t>CL evaluation on-eye with a slit-lamp</a:t>
            </a:r>
          </a:p>
          <a:p>
            <a:pPr marL="171450" indent="-171450" eaLnBrk="1" hangingPunct="1">
              <a:buFont typeface="Arial" panose="020B0604020202020204" pitchFamily="34" charset="0"/>
              <a:buChar char="•"/>
              <a:defRPr/>
            </a:pPr>
            <a:r>
              <a:rPr lang="en-US" altLang="en-US" dirty="0"/>
              <a:t>Assessment of the cornea through the CL</a:t>
            </a:r>
          </a:p>
          <a:p>
            <a:pPr marL="171450" indent="-171450" eaLnBrk="1" hangingPunct="1">
              <a:buFont typeface="Arial" panose="020B0604020202020204" pitchFamily="34" charset="0"/>
              <a:buChar char="•"/>
              <a:defRPr/>
            </a:pPr>
            <a:r>
              <a:rPr lang="en-US" altLang="en-US" dirty="0"/>
              <a:t>If appropriate (see below), removal of the lens &amp; evaluation of the cornea with sodium fluorescein.</a:t>
            </a:r>
          </a:p>
          <a:p>
            <a:pPr eaLnBrk="1" hangingPunct="1">
              <a:defRPr/>
            </a:pPr>
            <a:r>
              <a:rPr lang="en-US" altLang="en-US" dirty="0"/>
              <a:t>In some circumstances, removal of the CL may disrupt the healing epithelium &amp; the practitioner may be well advised to leave the CL undisturbed until a later evaluation. </a:t>
            </a:r>
          </a:p>
          <a:p>
            <a:pPr eaLnBrk="1" hangingPunct="1">
              <a:defRPr/>
            </a:pPr>
            <a:endParaRPr lang="en-US" altLang="en-US" dirty="0"/>
          </a:p>
          <a:p>
            <a:pPr eaLnBrk="1" hangingPunct="1">
              <a:defRPr/>
            </a:pPr>
            <a:r>
              <a:rPr lang="en-US" altLang="en-US" dirty="0"/>
              <a:t>Replacement of the CL depends upon the condition of the eye &amp; CL.</a:t>
            </a:r>
          </a:p>
          <a:p>
            <a:pPr eaLnBrk="1" hangingPunct="1">
              <a:defRPr/>
            </a:pPr>
            <a:endParaRPr lang="en-US" altLang="en-US" dirty="0"/>
          </a:p>
        </p:txBody>
      </p:sp>
    </p:spTree>
    <p:extLst>
      <p:ext uri="{BB962C8B-B14F-4D97-AF65-F5344CB8AC3E}">
        <p14:creationId xmlns:p14="http://schemas.microsoft.com/office/powerpoint/2010/main" val="254510363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49" name="Rectangle 2"/>
          <p:cNvSpPr>
            <a:spLocks noGrp="1" noRot="1" noChangeAspect="1" noChangeArrowheads="1" noTextEdit="1"/>
          </p:cNvSpPr>
          <p:nvPr>
            <p:ph type="sldImg"/>
          </p:nvPr>
        </p:nvSpPr>
        <p:spPr/>
      </p:sp>
      <p:sp>
        <p:nvSpPr>
          <p:cNvPr id="949250" name="Rectangle 3"/>
          <p:cNvSpPr>
            <a:spLocks noGrp="1" noChangeArrowheads="1"/>
          </p:cNvSpPr>
          <p:nvPr>
            <p:ph type="body" idx="1"/>
          </p:nvPr>
        </p:nvSpPr>
        <p:spPr>
          <a:noFill/>
        </p:spPr>
        <p:txBody>
          <a:bodyPr/>
          <a:lstStyle/>
          <a:p>
            <a:pPr eaLnBrk="1" hangingPunct="1"/>
            <a:r>
              <a:rPr lang="en-US" altLang="en-US" b="1"/>
              <a:t>Minor Complications</a:t>
            </a:r>
          </a:p>
          <a:p>
            <a:pPr eaLnBrk="1" hangingPunct="1"/>
            <a:r>
              <a:rPr lang="en-AU" altLang="en-US"/>
              <a:t>The same complications that can occur with any SCL worn on healthy eyes can also occur with bandage CLs.  </a:t>
            </a:r>
          </a:p>
          <a:p>
            <a:pPr eaLnBrk="1" hangingPunct="1"/>
            <a:r>
              <a:rPr lang="en-AU" altLang="en-US"/>
              <a:t>Corneal infection is of particular concern in cases of therapeutic CL wear because the epithelium is already compromised &amp; the risks of infection are probably greater.</a:t>
            </a:r>
            <a:endParaRPr lang="en-US" altLang="en-US"/>
          </a:p>
          <a:p>
            <a:pPr eaLnBrk="1" hangingPunct="1"/>
            <a:r>
              <a:rPr lang="en-AU" altLang="en-US"/>
              <a:t>For a full discussion of complications associated with CL wear refer to D2 &amp; D3 </a:t>
            </a:r>
            <a:r>
              <a:rPr lang="en-AU" altLang="en-US" i="1"/>
              <a:t>Rigid &amp; Soft Contact Lens Complications </a:t>
            </a:r>
            <a:r>
              <a:rPr lang="en-AU" altLang="en-US"/>
              <a:t>respectively in this series &amp; Module 7, Lectures 7.2 &amp; 7.3 of the original series.</a:t>
            </a:r>
            <a:endParaRPr lang="en-US" altLang="en-US"/>
          </a:p>
          <a:p>
            <a:pPr eaLnBrk="1" hangingPunct="1"/>
            <a:endParaRPr lang="en-US" altLang="en-US"/>
          </a:p>
        </p:txBody>
      </p:sp>
    </p:spTree>
    <p:extLst>
      <p:ext uri="{BB962C8B-B14F-4D97-AF65-F5344CB8AC3E}">
        <p14:creationId xmlns:p14="http://schemas.microsoft.com/office/powerpoint/2010/main" val="79067204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7B31C0A-2415-4873-A4C3-1FC65A196B4A}" type="slidenum">
              <a:rPr lang="en-GB" smtClean="0"/>
              <a:t>187</a:t>
            </a:fld>
            <a:endParaRPr lang="en-GB" dirty="0"/>
          </a:p>
        </p:txBody>
      </p:sp>
    </p:spTree>
    <p:extLst>
      <p:ext uri="{BB962C8B-B14F-4D97-AF65-F5344CB8AC3E}">
        <p14:creationId xmlns:p14="http://schemas.microsoft.com/office/powerpoint/2010/main" val="2490017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p:sp>
      <p:sp>
        <p:nvSpPr>
          <p:cNvPr id="86018" name="Rectangle 3"/>
          <p:cNvSpPr>
            <a:spLocks noGrp="1" noChangeArrowheads="1"/>
          </p:cNvSpPr>
          <p:nvPr>
            <p:ph type="body" idx="1"/>
          </p:nvPr>
        </p:nvSpPr>
        <p:spPr>
          <a:noFill/>
        </p:spPr>
        <p:txBody>
          <a:bodyPr/>
          <a:lstStyle/>
          <a:p>
            <a:pPr eaLnBrk="1" hangingPunct="1"/>
            <a:r>
              <a:rPr lang="zh-CN" altLang="en-US" b="1" dirty="0"/>
              <a:t>穿透性角膜移植术后眼的评估</a:t>
            </a:r>
            <a:endParaRPr lang="en-US" altLang="zh-CN" b="1" dirty="0"/>
          </a:p>
          <a:p>
            <a:pPr eaLnBrk="1" hangingPunct="1"/>
            <a:r>
              <a:rPr lang="zh-CN" altLang="en-US" dirty="0"/>
              <a:t>在角膜移植后，供体组织通常相当水肿，医生可以看到其间的条纹和褶皱。</a:t>
            </a:r>
            <a:endParaRPr lang="en-US" altLang="zh-CN" dirty="0"/>
          </a:p>
          <a:p>
            <a:pPr eaLnBrk="1" hangingPunct="1"/>
            <a:r>
              <a:rPr lang="zh-CN" altLang="en-US" dirty="0"/>
              <a:t>恢复正常的角膜外观可能需要几天甚至几周的时间。在此期之后，应评估移植物以决定其健康状态，检查视觉性能和角膜地形图等因素。</a:t>
            </a:r>
            <a:endParaRPr lang="en-US" altLang="en-US" dirty="0"/>
          </a:p>
        </p:txBody>
      </p:sp>
    </p:spTree>
    <p:extLst>
      <p:ext uri="{BB962C8B-B14F-4D97-AF65-F5344CB8AC3E}">
        <p14:creationId xmlns:p14="http://schemas.microsoft.com/office/powerpoint/2010/main" val="147755699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3" name="Rectangle 2"/>
          <p:cNvSpPr>
            <a:spLocks noGrp="1" noRot="1" noChangeAspect="1" noChangeArrowheads="1" noTextEdit="1"/>
          </p:cNvSpPr>
          <p:nvPr>
            <p:ph type="sldImg"/>
          </p:nvPr>
        </p:nvSpPr>
        <p:spPr/>
      </p:sp>
      <p:sp>
        <p:nvSpPr>
          <p:cNvPr id="955394" name="Rectangle 3"/>
          <p:cNvSpPr>
            <a:spLocks noGrp="1" noChangeArrowheads="1"/>
          </p:cNvSpPr>
          <p:nvPr>
            <p:ph type="body" idx="1"/>
          </p:nvPr>
        </p:nvSpPr>
        <p:spPr>
          <a:noFill/>
        </p:spPr>
        <p:txBody>
          <a:bodyPr/>
          <a:lstStyle/>
          <a:p>
            <a:pPr eaLnBrk="1" hangingPunct="1"/>
            <a:r>
              <a:rPr lang="en-US" altLang="en-US" b="1"/>
              <a:t>Phakic IOLs: Anterior Chamber (AC)</a:t>
            </a:r>
          </a:p>
          <a:p>
            <a:pPr eaLnBrk="1" hangingPunct="1"/>
            <a:r>
              <a:rPr lang="en-US" altLang="en-US"/>
              <a:t>Not long after the invention of the IOL (by Sir Harold Ridley of the UK who implanted the first lens in 1950 [see Spalton, 1999]) for the correction of aphakia, ophthalmologists began inserting concave lenses in</a:t>
            </a:r>
          </a:p>
          <a:p>
            <a:pPr eaLnBrk="1" hangingPunct="1"/>
            <a:r>
              <a:rPr lang="en-US" altLang="en-US"/>
              <a:t>anterior chambers to correct myopia in phakic patients (Strampelli, 1953).</a:t>
            </a:r>
          </a:p>
          <a:p>
            <a:pPr eaLnBrk="1" hangingPunct="1"/>
            <a:r>
              <a:rPr lang="en-US" altLang="en-US"/>
              <a:t>The modern AC  IOL is produced with thin &amp; flexible haptics (the locating ‘fingers’ that hold the IOL in the eye &amp; maintain the IOL’s optics on the visual axis) &amp; smooth surfaces, &amp; is much more</a:t>
            </a:r>
          </a:p>
          <a:p>
            <a:pPr eaLnBrk="1" hangingPunct="1"/>
            <a:r>
              <a:rPr lang="en-US" altLang="en-US"/>
              <a:t>successful than earlier designs although being little different conceptually. </a:t>
            </a:r>
          </a:p>
          <a:p>
            <a:pPr eaLnBrk="1" hangingPunct="1"/>
            <a:r>
              <a:rPr lang="en-US" altLang="en-US"/>
              <a:t>Two types of AC IOLs are available, iris-supported or iris-fixated (e.g. the Verisyse lens) &amp; angle-supported IOLs. </a:t>
            </a:r>
          </a:p>
          <a:p>
            <a:pPr eaLnBrk="1" hangingPunct="1"/>
            <a:r>
              <a:rPr lang="en-US" altLang="en-US"/>
              <a:t>The other type of phakic IOL is located in the posterior chamber (e.g. the Implantable Contact Lens [ICL]) just behind the iris &amp; it is detailed in a following section.</a:t>
            </a:r>
            <a:endParaRPr lang="en-AU" altLang="en-US"/>
          </a:p>
          <a:p>
            <a:pPr eaLnBrk="1" hangingPunct="1"/>
            <a:endParaRPr lang="en-US" altLang="en-US"/>
          </a:p>
        </p:txBody>
      </p:sp>
    </p:spTree>
    <p:extLst>
      <p:ext uri="{BB962C8B-B14F-4D97-AF65-F5344CB8AC3E}">
        <p14:creationId xmlns:p14="http://schemas.microsoft.com/office/powerpoint/2010/main" val="334192207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2"/>
          <p:cNvSpPr>
            <a:spLocks noGrp="1" noRot="1" noChangeAspect="1" noChangeArrowheads="1" noTextEdit="1"/>
          </p:cNvSpPr>
          <p:nvPr>
            <p:ph type="sldImg"/>
          </p:nvPr>
        </p:nvSpPr>
        <p:spPr/>
      </p:sp>
      <p:sp>
        <p:nvSpPr>
          <p:cNvPr id="957442" name="Rectangle 3"/>
          <p:cNvSpPr>
            <a:spLocks noGrp="1" noChangeArrowheads="1"/>
          </p:cNvSpPr>
          <p:nvPr>
            <p:ph type="body" idx="1"/>
          </p:nvPr>
        </p:nvSpPr>
        <p:spPr>
          <a:noFill/>
        </p:spPr>
        <p:txBody>
          <a:bodyPr/>
          <a:lstStyle/>
          <a:p>
            <a:pPr eaLnBrk="1" hangingPunct="1"/>
            <a:r>
              <a:rPr lang="en-US" altLang="en-US"/>
              <a:t>Phakic IOL procedures are sometimes referred to as </a:t>
            </a:r>
            <a:r>
              <a:rPr lang="en-US" altLang="en-US" i="1"/>
              <a:t>Refractive Lens Exchanges</a:t>
            </a:r>
            <a:r>
              <a:rPr lang="en-US" altLang="en-US"/>
              <a:t>.</a:t>
            </a:r>
          </a:p>
          <a:p>
            <a:pPr eaLnBrk="1" hangingPunct="1"/>
            <a:r>
              <a:rPr lang="en-US" altLang="en-US"/>
              <a:t>When the crystalline lens is still clear (i.e. not cataractous) the surgery is described as a </a:t>
            </a:r>
            <a:r>
              <a:rPr lang="en-US" altLang="en-US" i="1"/>
              <a:t>Clear Lens Exchange</a:t>
            </a:r>
            <a:r>
              <a:rPr lang="en-US" altLang="en-US"/>
              <a:t>.</a:t>
            </a:r>
          </a:p>
          <a:p>
            <a:pPr eaLnBrk="1" hangingPunct="1"/>
            <a:endParaRPr lang="en-US" altLang="en-US"/>
          </a:p>
        </p:txBody>
      </p:sp>
    </p:spTree>
    <p:extLst>
      <p:ext uri="{BB962C8B-B14F-4D97-AF65-F5344CB8AC3E}">
        <p14:creationId xmlns:p14="http://schemas.microsoft.com/office/powerpoint/2010/main" val="50098484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89" name="Rectangle 2"/>
          <p:cNvSpPr>
            <a:spLocks noGrp="1" noRot="1" noChangeAspect="1" noChangeArrowheads="1" noTextEdit="1"/>
          </p:cNvSpPr>
          <p:nvPr>
            <p:ph type="sldImg"/>
          </p:nvPr>
        </p:nvSpPr>
        <p:spPr/>
      </p:sp>
      <p:sp>
        <p:nvSpPr>
          <p:cNvPr id="959490" name="Rectangle 3"/>
          <p:cNvSpPr>
            <a:spLocks noGrp="1" noChangeArrowheads="1"/>
          </p:cNvSpPr>
          <p:nvPr>
            <p:ph type="body" idx="1"/>
          </p:nvPr>
        </p:nvSpPr>
        <p:spPr>
          <a:noFill/>
        </p:spPr>
        <p:txBody>
          <a:bodyPr/>
          <a:lstStyle/>
          <a:p>
            <a:pPr eaLnBrk="1" hangingPunct="1"/>
            <a:r>
              <a:rPr lang="en-US" altLang="en-US" sz="400" b="1"/>
              <a:t>Advantages of Phakic IOLs Over-Refractive Surgery</a:t>
            </a:r>
          </a:p>
          <a:p>
            <a:pPr eaLnBrk="1" hangingPunct="1"/>
            <a:r>
              <a:rPr lang="en-US" altLang="en-US" sz="400"/>
              <a:t>• Cornea remains unaltered substantially &amp; its topography remains largely the same</a:t>
            </a:r>
          </a:p>
          <a:p>
            <a:pPr eaLnBrk="1" hangingPunct="1"/>
            <a:r>
              <a:rPr lang="en-US" altLang="en-US" sz="400"/>
              <a:t>• Crystalline lens remains unaltered (e.g. no secondary cataract, no other capsule anomalies, fewer IOL location &amp; retention problems)</a:t>
            </a:r>
          </a:p>
          <a:p>
            <a:pPr eaLnBrk="1" hangingPunct="1"/>
            <a:r>
              <a:rPr lang="en-US" altLang="en-US" sz="400"/>
              <a:t>• Reversible, i.e. IOL can be removed &amp;/or replaced</a:t>
            </a:r>
          </a:p>
          <a:p>
            <a:pPr eaLnBrk="1" hangingPunct="1"/>
            <a:r>
              <a:rPr lang="en-US" altLang="en-US" sz="400"/>
              <a:t>• Vision quality can be superior because of the optical degrees of freedom possible with IOLs</a:t>
            </a:r>
          </a:p>
          <a:p>
            <a:pPr eaLnBrk="1" hangingPunct="1"/>
            <a:r>
              <a:rPr lang="en-US" altLang="en-US" sz="400"/>
              <a:t>• A wider variety &amp; range of spherical refractive errors (+5 D to –10 D) can be corrected along with significant manifest astigmatism</a:t>
            </a:r>
          </a:p>
          <a:p>
            <a:pPr eaLnBrk="1" hangingPunct="1"/>
            <a:r>
              <a:rPr lang="en-US" altLang="en-US" sz="400"/>
              <a:t>• Small-incision procedures mean less pain/discomfort, little eye disturbance, &amp; a prompt return to ‘normal’ vision</a:t>
            </a:r>
          </a:p>
          <a:p>
            <a:pPr eaLnBrk="1" hangingPunct="1"/>
            <a:r>
              <a:rPr lang="en-US" altLang="en-US" sz="400"/>
              <a:t>• May be suited to those rejected for LASER refractive surgery for whatever reason (e.g. error too high, cornea too thin or too irregular, corneal disease or dystrophy, chronic dry eye)</a:t>
            </a:r>
          </a:p>
          <a:p>
            <a:pPr eaLnBrk="1" hangingPunct="1"/>
            <a:r>
              <a:rPr lang="en-US" altLang="en-US" sz="400"/>
              <a:t>• Predictability of refractive error correction is high</a:t>
            </a:r>
          </a:p>
          <a:p>
            <a:pPr eaLnBrk="1" hangingPunct="1"/>
            <a:r>
              <a:rPr lang="en-US" altLang="en-US" sz="400"/>
              <a:t>• No regression of error correction</a:t>
            </a:r>
          </a:p>
          <a:p>
            <a:pPr eaLnBrk="1" hangingPunct="1"/>
            <a:r>
              <a:rPr lang="en-US" altLang="en-US" sz="400"/>
              <a:t>• Outpatient procedure taking 20 to 30 minutes.</a:t>
            </a:r>
          </a:p>
          <a:p>
            <a:pPr eaLnBrk="1" hangingPunct="1"/>
            <a:endParaRPr lang="en-US" altLang="en-US" sz="400"/>
          </a:p>
          <a:p>
            <a:pPr eaLnBrk="1" hangingPunct="1"/>
            <a:r>
              <a:rPr lang="en-US" altLang="en-US" sz="400" b="1"/>
              <a:t>Contra-indications</a:t>
            </a:r>
          </a:p>
          <a:p>
            <a:pPr eaLnBrk="1" hangingPunct="1"/>
            <a:r>
              <a:rPr lang="en-US" altLang="en-US" sz="400"/>
              <a:t>• Large pupils (&gt;7 mm).  Large pupils reduce the security of lens retention.</a:t>
            </a:r>
          </a:p>
          <a:p>
            <a:pPr eaLnBrk="1" hangingPunct="1"/>
            <a:r>
              <a:rPr lang="en-US" altLang="en-US" sz="400"/>
              <a:t>• Shallow anterior chamber depths (&lt;3.2 mm).  Phakic IOLs must clear the crystalline lens posteriorly &amp; the corneal endothelium anteriorly. </a:t>
            </a:r>
          </a:p>
          <a:p>
            <a:pPr eaLnBrk="1" hangingPunct="1"/>
            <a:r>
              <a:rPr lang="en-US" altLang="en-US" sz="400"/>
              <a:t>Touch of any description is unacceptable &amp; has serious ramifications for tissue integrity.  Many high aphakes cannot be implanted because, either they have a shallow anterior chamber, or the IOL required is too thick</a:t>
            </a:r>
          </a:p>
          <a:p>
            <a:pPr eaLnBrk="1" hangingPunct="1"/>
            <a:r>
              <a:rPr lang="en-US" altLang="en-US" sz="400"/>
              <a:t>centrally, or both factors apply.</a:t>
            </a:r>
          </a:p>
          <a:p>
            <a:pPr eaLnBrk="1" hangingPunct="1"/>
            <a:r>
              <a:rPr lang="en-US" altLang="en-US" sz="400"/>
              <a:t>• Older patients with no significant accommodation remaining but early signs of cataractous lens changes are probably better served by aphakic IOL implantation. </a:t>
            </a:r>
          </a:p>
          <a:p>
            <a:pPr eaLnBrk="1" hangingPunct="1"/>
            <a:endParaRPr lang="en-US" altLang="en-US" sz="400" b="1"/>
          </a:p>
          <a:p>
            <a:pPr eaLnBrk="1" hangingPunct="1"/>
            <a:r>
              <a:rPr lang="en-US" altLang="en-US" sz="400" b="1"/>
              <a:t>Complications</a:t>
            </a:r>
          </a:p>
          <a:p>
            <a:pPr eaLnBrk="1" hangingPunct="1"/>
            <a:r>
              <a:rPr lang="en-US" altLang="en-US" sz="400"/>
              <a:t>Implanting an AC IOL has the potential to change the structure of the anterior chamber angle &amp; to damage the corneal endothelial cell layer. </a:t>
            </a:r>
          </a:p>
          <a:p>
            <a:pPr eaLnBrk="1" hangingPunct="1"/>
            <a:r>
              <a:rPr lang="en-US" altLang="en-US" sz="400"/>
              <a:t>Complications associated with this technique include:</a:t>
            </a:r>
          </a:p>
          <a:p>
            <a:pPr eaLnBrk="1" hangingPunct="1"/>
            <a:r>
              <a:rPr lang="en-US" altLang="en-US" sz="400"/>
              <a:t>• Progressive endothelial cell loss</a:t>
            </a:r>
          </a:p>
          <a:p>
            <a:pPr eaLnBrk="1" hangingPunct="1"/>
            <a:r>
              <a:rPr lang="en-US" altLang="en-US" sz="400"/>
              <a:t>• Low-grade anterior chamber flare &amp; low-grade anterior uveitis have been associated with iris fixated IOLs.</a:t>
            </a:r>
          </a:p>
          <a:p>
            <a:pPr eaLnBrk="1" hangingPunct="1"/>
            <a:r>
              <a:rPr lang="en-US" altLang="en-US" sz="400"/>
              <a:t>• Oval pupil</a:t>
            </a:r>
          </a:p>
          <a:p>
            <a:pPr eaLnBrk="1" hangingPunct="1"/>
            <a:r>
              <a:rPr lang="en-US" altLang="en-US" sz="400"/>
              <a:t>• Ocular infection</a:t>
            </a:r>
          </a:p>
          <a:p>
            <a:pPr eaLnBrk="1" hangingPunct="1"/>
            <a:r>
              <a:rPr lang="en-US" altLang="en-US" sz="400"/>
              <a:t>• Localized areas of capsular opacification due to contact between IOL &amp; lens capsule have been reported</a:t>
            </a:r>
          </a:p>
          <a:p>
            <a:pPr eaLnBrk="1" hangingPunct="1"/>
            <a:r>
              <a:rPr lang="en-US" altLang="en-US" sz="400"/>
              <a:t>• Elevated IOP.</a:t>
            </a:r>
          </a:p>
          <a:p>
            <a:pPr eaLnBrk="1" hangingPunct="1"/>
            <a:endParaRPr lang="en-US" altLang="en-US"/>
          </a:p>
        </p:txBody>
      </p:sp>
    </p:spTree>
    <p:extLst>
      <p:ext uri="{BB962C8B-B14F-4D97-AF65-F5344CB8AC3E}">
        <p14:creationId xmlns:p14="http://schemas.microsoft.com/office/powerpoint/2010/main" val="330584609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7" name="Rectangle 2"/>
          <p:cNvSpPr>
            <a:spLocks noGrp="1" noRot="1" noChangeAspect="1" noChangeArrowheads="1" noTextEdit="1"/>
          </p:cNvSpPr>
          <p:nvPr>
            <p:ph type="sldImg"/>
          </p:nvPr>
        </p:nvSpPr>
        <p:spPr/>
      </p:sp>
      <p:sp>
        <p:nvSpPr>
          <p:cNvPr id="961538" name="Rectangle 3"/>
          <p:cNvSpPr>
            <a:spLocks noGrp="1" noChangeArrowheads="1"/>
          </p:cNvSpPr>
          <p:nvPr>
            <p:ph type="body" idx="1"/>
          </p:nvPr>
        </p:nvSpPr>
        <p:spPr>
          <a:noFill/>
        </p:spPr>
        <p:txBody>
          <a:bodyPr/>
          <a:lstStyle/>
          <a:p>
            <a:pPr eaLnBrk="1" hangingPunct="1"/>
            <a:r>
              <a:rPr lang="en-US" altLang="en-US" b="1"/>
              <a:t>Phakic IOLs: Posterior Chamber - Piggy-backing</a:t>
            </a:r>
          </a:p>
          <a:p>
            <a:pPr eaLnBrk="1" hangingPunct="1"/>
            <a:r>
              <a:rPr lang="en-US" altLang="en-US"/>
              <a:t>Another refractive surgery technique is an implantation procedure in which a correcting IOL is inserted immediately anterior to, but not in contact with, the normal crystalline lens. </a:t>
            </a:r>
          </a:p>
          <a:p>
            <a:pPr eaLnBrk="1" hangingPunct="1"/>
            <a:r>
              <a:rPr lang="en-US" altLang="en-US"/>
              <a:t>As it is fitted behind the iris, it is considered a ‘posterior chamber’ lens.</a:t>
            </a:r>
          </a:p>
          <a:p>
            <a:pPr eaLnBrk="1" hangingPunct="1"/>
            <a:endParaRPr lang="en-US" altLang="en-US"/>
          </a:p>
        </p:txBody>
      </p:sp>
    </p:spTree>
    <p:extLst>
      <p:ext uri="{BB962C8B-B14F-4D97-AF65-F5344CB8AC3E}">
        <p14:creationId xmlns:p14="http://schemas.microsoft.com/office/powerpoint/2010/main" val="240586028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Rectangle 2"/>
          <p:cNvSpPr>
            <a:spLocks noGrp="1" noRot="1" noChangeAspect="1" noChangeArrowheads="1" noTextEdit="1"/>
          </p:cNvSpPr>
          <p:nvPr>
            <p:ph type="sldImg"/>
          </p:nvPr>
        </p:nvSpPr>
        <p:spPr/>
      </p:sp>
      <p:sp>
        <p:nvSpPr>
          <p:cNvPr id="963586" name="Rectangle 3"/>
          <p:cNvSpPr>
            <a:spLocks noGrp="1" noChangeArrowheads="1"/>
          </p:cNvSpPr>
          <p:nvPr>
            <p:ph type="body" idx="1"/>
          </p:nvPr>
        </p:nvSpPr>
        <p:spPr>
          <a:noFill/>
        </p:spPr>
        <p:txBody>
          <a:bodyPr/>
          <a:lstStyle/>
          <a:p>
            <a:pPr eaLnBrk="1" hangingPunct="1">
              <a:lnSpc>
                <a:spcPct val="80000"/>
              </a:lnSpc>
            </a:pPr>
            <a:r>
              <a:rPr lang="en-US" altLang="en-US" sz="800"/>
              <a:t>Developments in the field of cataract surgery such as more accurate calculation of the required power of the IOL, smaller (very small) incision size, &amp; the advent of foldable lenses have made it possible to</a:t>
            </a:r>
          </a:p>
          <a:p>
            <a:pPr eaLnBrk="1" hangingPunct="1">
              <a:lnSpc>
                <a:spcPct val="80000"/>
              </a:lnSpc>
            </a:pPr>
            <a:r>
              <a:rPr lang="en-US" altLang="en-US" sz="800"/>
              <a:t>use IOLs for refractive correction &amp; not just the preferred solution to cataract removal (see below).</a:t>
            </a:r>
          </a:p>
          <a:p>
            <a:pPr eaLnBrk="1" hangingPunct="1">
              <a:lnSpc>
                <a:spcPct val="80000"/>
              </a:lnSpc>
            </a:pPr>
            <a:r>
              <a:rPr lang="en-US" altLang="en-US" sz="800"/>
              <a:t>The main difference between phakic &amp; aphakic procedures is the need for extra care of the crystalline lens &amp; its fragile anterior capsule.</a:t>
            </a:r>
          </a:p>
          <a:p>
            <a:pPr eaLnBrk="1" hangingPunct="1">
              <a:lnSpc>
                <a:spcPct val="80000"/>
              </a:lnSpc>
            </a:pPr>
            <a:r>
              <a:rPr lang="en-US" altLang="en-US" sz="800"/>
              <a:t>An optimal lens for posterior chamber implantation should have the following characteristics:</a:t>
            </a:r>
          </a:p>
          <a:p>
            <a:pPr eaLnBrk="1" hangingPunct="1">
              <a:lnSpc>
                <a:spcPct val="80000"/>
              </a:lnSpc>
            </a:pPr>
            <a:r>
              <a:rPr lang="en-US" altLang="en-US" sz="800"/>
              <a:t>• Biocompatibility with the eye</a:t>
            </a:r>
          </a:p>
          <a:p>
            <a:pPr eaLnBrk="1" hangingPunct="1">
              <a:lnSpc>
                <a:spcPct val="80000"/>
              </a:lnSpc>
            </a:pPr>
            <a:r>
              <a:rPr lang="en-US" altLang="en-US" sz="800"/>
              <a:t>• High refractive index</a:t>
            </a:r>
          </a:p>
          <a:p>
            <a:pPr eaLnBrk="1" hangingPunct="1">
              <a:lnSpc>
                <a:spcPct val="80000"/>
              </a:lnSpc>
            </a:pPr>
            <a:r>
              <a:rPr lang="en-US" altLang="en-US" sz="800"/>
              <a:t>• Thin profile</a:t>
            </a:r>
          </a:p>
          <a:p>
            <a:pPr eaLnBrk="1" hangingPunct="1">
              <a:lnSpc>
                <a:spcPct val="80000"/>
              </a:lnSpc>
            </a:pPr>
            <a:r>
              <a:rPr lang="en-US" altLang="en-US" sz="800"/>
              <a:t>• Optimal size &amp; shape</a:t>
            </a:r>
          </a:p>
          <a:p>
            <a:pPr eaLnBrk="1" hangingPunct="1">
              <a:lnSpc>
                <a:spcPct val="80000"/>
              </a:lnSpc>
            </a:pPr>
            <a:r>
              <a:rPr lang="en-US" altLang="en-US" sz="800"/>
              <a:t>• Designed to:</a:t>
            </a:r>
          </a:p>
          <a:p>
            <a:pPr lvl="1" eaLnBrk="1" hangingPunct="1">
              <a:lnSpc>
                <a:spcPct val="80000"/>
              </a:lnSpc>
              <a:buFont typeface="+mj-lt"/>
              <a:buNone/>
            </a:pPr>
            <a:r>
              <a:rPr lang="en-US" altLang="en-US" sz="800"/>
              <a:t>– vault the crystalline lens.</a:t>
            </a:r>
          </a:p>
          <a:p>
            <a:pPr lvl="1" eaLnBrk="1" hangingPunct="1">
              <a:lnSpc>
                <a:spcPct val="80000"/>
              </a:lnSpc>
              <a:buFont typeface="+mj-lt"/>
              <a:buNone/>
            </a:pPr>
            <a:r>
              <a:rPr lang="en-US" altLang="en-US" sz="800"/>
              <a:t>– permit circulation of the aqueous humor; prevent rubbing on the iris surface or lens capsule.</a:t>
            </a:r>
            <a:endParaRPr lang="en-AU" altLang="en-US" sz="800"/>
          </a:p>
          <a:p>
            <a:pPr eaLnBrk="1" hangingPunct="1">
              <a:lnSpc>
                <a:spcPct val="80000"/>
              </a:lnSpc>
            </a:pPr>
            <a:r>
              <a:rPr lang="en-US" altLang="en-US" sz="800"/>
              <a:t>An example is the Staar Surgical posterior chamber lens made of a porcine collagen-HEMA copolymer (collagen content is low) also described as an implantable CL (ICL). </a:t>
            </a:r>
          </a:p>
          <a:p>
            <a:pPr eaLnBrk="1" hangingPunct="1">
              <a:lnSpc>
                <a:spcPct val="80000"/>
              </a:lnSpc>
            </a:pPr>
            <a:r>
              <a:rPr lang="en-US" altLang="en-US" sz="800"/>
              <a:t>A folded (rolled-up) IOL is inserted through a small, clear corneal incision &amp; allowed to unfold in the anterior chamber prior to placement in front of the crystalline lens. </a:t>
            </a:r>
          </a:p>
          <a:p>
            <a:pPr eaLnBrk="1" hangingPunct="1">
              <a:lnSpc>
                <a:spcPct val="80000"/>
              </a:lnSpc>
            </a:pPr>
            <a:r>
              <a:rPr lang="en-US" altLang="en-US" sz="800"/>
              <a:t>Two optic zone diameters (4.8 &amp; 5.8 mm) are available &amp; the choice is made depending on the power required. </a:t>
            </a:r>
          </a:p>
          <a:p>
            <a:pPr eaLnBrk="1" hangingPunct="1">
              <a:lnSpc>
                <a:spcPct val="80000"/>
              </a:lnSpc>
            </a:pPr>
            <a:r>
              <a:rPr lang="en-US" altLang="en-US" sz="800"/>
              <a:t>A wide range of powers in minus &amp; plus is available.</a:t>
            </a:r>
            <a:br>
              <a:rPr lang="en-US" altLang="en-US" sz="800"/>
            </a:br>
            <a:endParaRPr lang="en-AU" altLang="en-US" sz="800"/>
          </a:p>
          <a:p>
            <a:pPr eaLnBrk="1" hangingPunct="1">
              <a:lnSpc>
                <a:spcPct val="80000"/>
              </a:lnSpc>
            </a:pPr>
            <a:r>
              <a:rPr lang="en-US" altLang="en-US" sz="800" b="1"/>
              <a:t>Advantages</a:t>
            </a:r>
          </a:p>
          <a:p>
            <a:pPr eaLnBrk="1" hangingPunct="1">
              <a:lnSpc>
                <a:spcPct val="80000"/>
              </a:lnSpc>
            </a:pPr>
            <a:r>
              <a:rPr lang="en-US" altLang="en-US" sz="800"/>
              <a:t>Advantages of using a PC IOL include:</a:t>
            </a:r>
          </a:p>
          <a:p>
            <a:pPr eaLnBrk="1" hangingPunct="1">
              <a:lnSpc>
                <a:spcPct val="80000"/>
              </a:lnSpc>
            </a:pPr>
            <a:r>
              <a:rPr lang="en-US" altLang="en-US" sz="800"/>
              <a:t>• Central cornea is undisturbed</a:t>
            </a:r>
          </a:p>
          <a:p>
            <a:pPr eaLnBrk="1" hangingPunct="1">
              <a:lnSpc>
                <a:spcPct val="80000"/>
              </a:lnSpc>
            </a:pPr>
            <a:r>
              <a:rPr lang="en-US" altLang="en-US" sz="800"/>
              <a:t>• Corneal aspheric shape is maintained</a:t>
            </a:r>
          </a:p>
          <a:p>
            <a:pPr eaLnBrk="1" hangingPunct="1">
              <a:lnSpc>
                <a:spcPct val="80000"/>
              </a:lnSpc>
            </a:pPr>
            <a:r>
              <a:rPr lang="en-US" altLang="en-US" sz="800"/>
              <a:t>• Natural crystalline lens is left in place &amp; functional thus preserving any remaining accommodation</a:t>
            </a:r>
          </a:p>
          <a:p>
            <a:pPr eaLnBrk="1" hangingPunct="1">
              <a:lnSpc>
                <a:spcPct val="80000"/>
              </a:lnSpc>
            </a:pPr>
            <a:r>
              <a:rPr lang="en-US" altLang="en-US" sz="800"/>
              <a:t>• Predictability of refractive error correction is high</a:t>
            </a:r>
          </a:p>
          <a:p>
            <a:pPr eaLnBrk="1" hangingPunct="1">
              <a:lnSpc>
                <a:spcPct val="80000"/>
              </a:lnSpc>
            </a:pPr>
            <a:r>
              <a:rPr lang="en-US" altLang="en-US" sz="800"/>
              <a:t>• Astigmatic correction is possible</a:t>
            </a:r>
          </a:p>
          <a:p>
            <a:pPr eaLnBrk="1" hangingPunct="1">
              <a:lnSpc>
                <a:spcPct val="80000"/>
              </a:lnSpc>
            </a:pPr>
            <a:r>
              <a:rPr lang="en-US" altLang="en-US" sz="800"/>
              <a:t>• Reversible procedure</a:t>
            </a:r>
          </a:p>
          <a:p>
            <a:pPr eaLnBrk="1" hangingPunct="1">
              <a:lnSpc>
                <a:spcPct val="80000"/>
              </a:lnSpc>
            </a:pPr>
            <a:r>
              <a:rPr lang="en-US" altLang="en-US" sz="800"/>
              <a:t>• No regression of refractive error correction.</a:t>
            </a:r>
          </a:p>
          <a:p>
            <a:pPr eaLnBrk="1" hangingPunct="1">
              <a:lnSpc>
                <a:spcPct val="80000"/>
              </a:lnSpc>
            </a:pPr>
            <a:br>
              <a:rPr lang="en-US" altLang="en-US" sz="800" b="1" i="1"/>
            </a:br>
            <a:r>
              <a:rPr lang="en-US" altLang="en-US" sz="800" b="1" i="1"/>
              <a:t>Complications</a:t>
            </a:r>
          </a:p>
          <a:p>
            <a:pPr eaLnBrk="1" hangingPunct="1">
              <a:lnSpc>
                <a:spcPct val="80000"/>
              </a:lnSpc>
            </a:pPr>
            <a:r>
              <a:rPr lang="en-US" altLang="en-US" sz="800"/>
              <a:t>Potential complications of PC IOL implantation include:</a:t>
            </a:r>
          </a:p>
          <a:p>
            <a:pPr eaLnBrk="1" hangingPunct="1">
              <a:lnSpc>
                <a:spcPct val="80000"/>
              </a:lnSpc>
            </a:pPr>
            <a:r>
              <a:rPr lang="en-US" altLang="en-US" sz="800"/>
              <a:t>• Cataract formation</a:t>
            </a:r>
          </a:p>
          <a:p>
            <a:pPr eaLnBrk="1" hangingPunct="1">
              <a:lnSpc>
                <a:spcPct val="80000"/>
              </a:lnSpc>
            </a:pPr>
            <a:r>
              <a:rPr lang="en-US" altLang="en-US" sz="800"/>
              <a:t>• Pigment dispersion</a:t>
            </a:r>
          </a:p>
          <a:p>
            <a:pPr eaLnBrk="1" hangingPunct="1">
              <a:lnSpc>
                <a:spcPct val="80000"/>
              </a:lnSpc>
            </a:pPr>
            <a:r>
              <a:rPr lang="en-US" altLang="en-US" sz="800"/>
              <a:t>• Pupil block if an iridectomy is not performed when it should have been</a:t>
            </a:r>
          </a:p>
          <a:p>
            <a:pPr eaLnBrk="1" hangingPunct="1">
              <a:lnSpc>
                <a:spcPct val="80000"/>
              </a:lnSpc>
            </a:pPr>
            <a:r>
              <a:rPr lang="en-US" altLang="en-US" sz="800"/>
              <a:t>• Glaucoma</a:t>
            </a:r>
          </a:p>
          <a:p>
            <a:pPr eaLnBrk="1" hangingPunct="1">
              <a:lnSpc>
                <a:spcPct val="80000"/>
              </a:lnSpc>
            </a:pPr>
            <a:r>
              <a:rPr lang="en-US" altLang="en-US" sz="800"/>
              <a:t>• Poor centration of the IOL.</a:t>
            </a:r>
            <a:endParaRPr lang="en-AU" altLang="en-US" sz="800"/>
          </a:p>
          <a:p>
            <a:pPr eaLnBrk="1" hangingPunct="1">
              <a:lnSpc>
                <a:spcPct val="80000"/>
              </a:lnSpc>
            </a:pPr>
            <a:endParaRPr lang="en-US" altLang="en-US" sz="800"/>
          </a:p>
        </p:txBody>
      </p:sp>
    </p:spTree>
    <p:extLst>
      <p:ext uri="{BB962C8B-B14F-4D97-AF65-F5344CB8AC3E}">
        <p14:creationId xmlns:p14="http://schemas.microsoft.com/office/powerpoint/2010/main" val="255583800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3" name="Rectangle 2"/>
          <p:cNvSpPr>
            <a:spLocks noGrp="1" noRot="1" noChangeAspect="1" noChangeArrowheads="1" noTextEdit="1"/>
          </p:cNvSpPr>
          <p:nvPr>
            <p:ph type="sldImg"/>
          </p:nvPr>
        </p:nvSpPr>
        <p:spPr/>
      </p:sp>
      <p:sp>
        <p:nvSpPr>
          <p:cNvPr id="965634" name="Rectangle 3"/>
          <p:cNvSpPr>
            <a:spLocks noGrp="1" noChangeArrowheads="1"/>
          </p:cNvSpPr>
          <p:nvPr>
            <p:ph type="body" idx="1"/>
          </p:nvPr>
        </p:nvSpPr>
        <p:spPr>
          <a:noFill/>
        </p:spPr>
        <p:txBody>
          <a:bodyPr/>
          <a:lstStyle/>
          <a:p>
            <a:pPr eaLnBrk="1" hangingPunct="1"/>
            <a:r>
              <a:rPr lang="en-US" altLang="en-US" b="1"/>
              <a:t>ExtraCapsular Cataract Extraction (ECCE)</a:t>
            </a:r>
          </a:p>
          <a:p>
            <a:pPr eaLnBrk="1" hangingPunct="1"/>
            <a:r>
              <a:rPr lang="en-US" altLang="en-US"/>
              <a:t>This procedure is included here largely for completeness. </a:t>
            </a:r>
          </a:p>
          <a:p>
            <a:pPr eaLnBrk="1" hangingPunct="1"/>
            <a:r>
              <a:rPr lang="en-US" altLang="en-US"/>
              <a:t>Most commonly, aphakia is normally the surgical solution to the development of clinically significant cataract. </a:t>
            </a:r>
          </a:p>
          <a:p>
            <a:pPr eaLnBrk="1" hangingPunct="1"/>
            <a:r>
              <a:rPr lang="en-US" altLang="en-US"/>
              <a:t>Rarely is aphakia the result of a Clear Lens Extraction </a:t>
            </a:r>
            <a:r>
              <a:rPr lang="en-US" altLang="en-US">
                <a:solidFill>
                  <a:srgbClr val="FF0000"/>
                </a:solidFill>
              </a:rPr>
              <a:t>(see Section </a:t>
            </a:r>
            <a:r>
              <a:rPr lang="en-US" altLang="en-US" b="1" i="1">
                <a:solidFill>
                  <a:srgbClr val="FF0000"/>
                </a:solidFill>
              </a:rPr>
              <a:t>XII Clear Lens Extraction).</a:t>
            </a:r>
          </a:p>
          <a:p>
            <a:pPr eaLnBrk="1" hangingPunct="1"/>
            <a:r>
              <a:rPr lang="en-US" altLang="en-US"/>
              <a:t>Logically, the accuracy of IOL power calculations are critical to the refractive success (see: www.ophthalmologytimes.com/ophthalmologytimes/article/articleDetail.jsp?id=76779).</a:t>
            </a:r>
          </a:p>
          <a:p>
            <a:pPr eaLnBrk="1" hangingPunct="1"/>
            <a:r>
              <a:rPr lang="en-US" altLang="en-US"/>
              <a:t>This article is from 2003, the website requires a free &amp; relatively painless subscription to view.</a:t>
            </a:r>
          </a:p>
          <a:p>
            <a:pPr eaLnBrk="1" hangingPunct="1"/>
            <a:endParaRPr lang="en-US" altLang="en-US"/>
          </a:p>
        </p:txBody>
      </p:sp>
    </p:spTree>
    <p:extLst>
      <p:ext uri="{BB962C8B-B14F-4D97-AF65-F5344CB8AC3E}">
        <p14:creationId xmlns:p14="http://schemas.microsoft.com/office/powerpoint/2010/main" val="426402404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1" name="Rectangle 2"/>
          <p:cNvSpPr>
            <a:spLocks noGrp="1" noRot="1" noChangeAspect="1" noChangeArrowheads="1" noTextEdit="1"/>
          </p:cNvSpPr>
          <p:nvPr>
            <p:ph type="sldImg"/>
          </p:nvPr>
        </p:nvSpPr>
        <p:spPr/>
      </p:sp>
      <p:sp>
        <p:nvSpPr>
          <p:cNvPr id="967682" name="Rectangle 3"/>
          <p:cNvSpPr>
            <a:spLocks noGrp="1" noChangeArrowheads="1"/>
          </p:cNvSpPr>
          <p:nvPr>
            <p:ph type="body" idx="1"/>
          </p:nvPr>
        </p:nvSpPr>
        <p:spPr>
          <a:noFill/>
        </p:spPr>
        <p:txBody>
          <a:bodyPr/>
          <a:lstStyle/>
          <a:p>
            <a:pPr eaLnBrk="1" hangingPunct="1"/>
            <a:r>
              <a:rPr lang="en-US" altLang="en-US" sz="400"/>
              <a:t>Generally, the preferred surgical option for dealing with cataract is an extracapsular extraction (lens capsule remains) rather than an intracapsular extraction (lens &amp; its capsule removed completely). </a:t>
            </a:r>
          </a:p>
          <a:p>
            <a:pPr eaLnBrk="1" hangingPunct="1"/>
            <a:r>
              <a:rPr lang="en-US" altLang="en-US" sz="400"/>
              <a:t>It allows IOL implantation (i.e. a posterior chamber IOL) &amp; has a lower incidence of post-operative complications such as retinal detachment &amp; cystoid macular oedema/degeneration. </a:t>
            </a:r>
          </a:p>
          <a:p>
            <a:pPr eaLnBrk="1" hangingPunct="1"/>
            <a:r>
              <a:rPr lang="en-US" altLang="en-US" sz="400"/>
              <a:t>If necessary, an AC IOL can be implanted.</a:t>
            </a:r>
          </a:p>
          <a:p>
            <a:pPr eaLnBrk="1" hangingPunct="1"/>
            <a:r>
              <a:rPr lang="en-US" altLang="en-US" sz="400"/>
              <a:t>The main complication of ECCE is the development of posterior capsule opacities (PCOs) &amp; the decreased vision that results. </a:t>
            </a:r>
          </a:p>
          <a:p>
            <a:pPr eaLnBrk="1" hangingPunct="1"/>
            <a:r>
              <a:rPr lang="en-US" altLang="en-US" sz="400"/>
              <a:t>Recently, hydrodissection (cleaving the lens cortex with a pressured, injected fluid – the fluid passes between the capsule &amp; the lens cortex) combined with rotation of the cataractous lens within the capsule to</a:t>
            </a:r>
          </a:p>
          <a:p>
            <a:pPr eaLnBrk="1" hangingPunct="1"/>
            <a:r>
              <a:rPr lang="en-US" altLang="en-US" sz="400"/>
              <a:t>confirm completeness of separation of the lens from the capsule have been shown to reduce the potential for PCOs. </a:t>
            </a:r>
          </a:p>
          <a:p>
            <a:pPr eaLnBrk="1" hangingPunct="1"/>
            <a:r>
              <a:rPr lang="en-US" altLang="en-US" sz="400"/>
              <a:t>This is because the number of residual cells, particularly equatorial crystalline lens epithelial cells, is reduced by the technique (Vasavada </a:t>
            </a:r>
            <a:r>
              <a:rPr lang="en-US" altLang="en-US" sz="400" i="1"/>
              <a:t>et al</a:t>
            </a:r>
            <a:r>
              <a:rPr lang="en-US" altLang="en-US" sz="400"/>
              <a:t>., 2005).</a:t>
            </a:r>
          </a:p>
          <a:p>
            <a:pPr eaLnBrk="1" hangingPunct="1"/>
            <a:r>
              <a:rPr lang="en-US" altLang="en-US" sz="400"/>
              <a:t>Fortunately, most PCO-caused vision problems can be resolved using a slit-lamp-mounted LASER (photo disruption of the opacity) &amp; further entry into the anterior chamber is not required.</a:t>
            </a:r>
          </a:p>
          <a:p>
            <a:pPr eaLnBrk="1" hangingPunct="1"/>
            <a:r>
              <a:rPr lang="en-US" altLang="en-US" sz="400"/>
              <a:t>For descriptions of Large-Incision ECCE, IntraCapsular Cataract Extractions (ICCEs), &amp; phacoemulsification see Kanski, 1999.</a:t>
            </a:r>
          </a:p>
          <a:p>
            <a:pPr eaLnBrk="1" hangingPunct="1"/>
            <a:r>
              <a:rPr lang="en-US" altLang="en-US" sz="400"/>
              <a:t>Various IOLs are presented, not all are necessarily posterior chamber devices.</a:t>
            </a:r>
          </a:p>
          <a:p>
            <a:pPr eaLnBrk="1" hangingPunct="1"/>
            <a:r>
              <a:rPr lang="en-US" altLang="en-US" sz="400"/>
              <a:t>The complication rate is higher in intracapsular extractions, a reason for its decline in popularity.</a:t>
            </a:r>
          </a:p>
          <a:p>
            <a:pPr eaLnBrk="1" hangingPunct="1"/>
            <a:br>
              <a:rPr lang="en-US" altLang="en-US" sz="400"/>
            </a:br>
            <a:r>
              <a:rPr lang="en-US" altLang="en-US" sz="400"/>
              <a:t>Complications include:</a:t>
            </a:r>
          </a:p>
          <a:p>
            <a:pPr eaLnBrk="1" hangingPunct="1"/>
            <a:r>
              <a:rPr lang="en-US" altLang="en-US" sz="400"/>
              <a:t>• Rupture of capsule during procedure</a:t>
            </a:r>
          </a:p>
          <a:p>
            <a:pPr eaLnBrk="1" hangingPunct="1"/>
            <a:r>
              <a:rPr lang="en-US" altLang="en-US" sz="400"/>
              <a:t>• Vitreous loss</a:t>
            </a:r>
          </a:p>
          <a:p>
            <a:pPr eaLnBrk="1" hangingPunct="1"/>
            <a:r>
              <a:rPr lang="en-US" altLang="en-US" sz="400"/>
              <a:t>• Retinal detachment</a:t>
            </a:r>
          </a:p>
          <a:p>
            <a:pPr eaLnBrk="1" hangingPunct="1"/>
            <a:r>
              <a:rPr lang="en-US" altLang="en-US" sz="400"/>
              <a:t>• Cystoid macula oedema</a:t>
            </a:r>
          </a:p>
          <a:p>
            <a:pPr eaLnBrk="1" hangingPunct="1"/>
            <a:r>
              <a:rPr lang="en-US" altLang="en-US" sz="400"/>
              <a:t>• Blood loss from incision or iris</a:t>
            </a:r>
          </a:p>
          <a:p>
            <a:pPr eaLnBrk="1" hangingPunct="1"/>
            <a:r>
              <a:rPr lang="en-US" altLang="en-US" sz="400"/>
              <a:t>• Expulsive hemorrhage (an unusual complication, usually encountered in patients </a:t>
            </a:r>
            <a:r>
              <a:rPr lang="fr-FR" altLang="en-US" sz="400"/>
              <a:t>with glaucoma, hypertension, or diabetes, etc., </a:t>
            </a:r>
            <a:r>
              <a:rPr lang="en-US" altLang="en-US" sz="400"/>
              <a:t>or combinations of such conditions).</a:t>
            </a:r>
          </a:p>
          <a:p>
            <a:pPr eaLnBrk="1" hangingPunct="1"/>
            <a:r>
              <a:rPr lang="en-US" altLang="en-US" sz="400"/>
              <a:t>The advent of wave-front aberration determination has led to a newer generation of IOLs whose surfaces, particularly the anterior surface, have shapes designed to compensate for the negative</a:t>
            </a:r>
          </a:p>
          <a:p>
            <a:pPr eaLnBrk="1" hangingPunct="1"/>
            <a:r>
              <a:rPr lang="en-US" altLang="en-US" sz="400"/>
              <a:t>spherical aberration of the cornea. </a:t>
            </a:r>
          </a:p>
          <a:p>
            <a:pPr eaLnBrk="1" hangingPunct="1"/>
            <a:r>
              <a:rPr lang="en-US" altLang="en-US" sz="400"/>
              <a:t>These compensations are claimed to increase the overall functional vision (Lindstrom, 2005). </a:t>
            </a:r>
          </a:p>
          <a:p>
            <a:pPr eaLnBrk="1" hangingPunct="1"/>
            <a:r>
              <a:rPr lang="en-US" altLang="en-US" sz="400"/>
              <a:t>If customized, in-house IOL production becomes a reality, there is every reason to believe that individually customized IOLs would become a routine possibility. </a:t>
            </a:r>
          </a:p>
          <a:p>
            <a:pPr eaLnBrk="1" hangingPunct="1"/>
            <a:r>
              <a:rPr lang="en-US" altLang="en-US" sz="400"/>
              <a:t>These IOLs would maximize the visual potential of each individual patient.</a:t>
            </a:r>
          </a:p>
          <a:p>
            <a:pPr eaLnBrk="1" hangingPunct="1"/>
            <a:endParaRPr lang="en-US" altLang="en-US"/>
          </a:p>
        </p:txBody>
      </p:sp>
    </p:spTree>
    <p:extLst>
      <p:ext uri="{BB962C8B-B14F-4D97-AF65-F5344CB8AC3E}">
        <p14:creationId xmlns:p14="http://schemas.microsoft.com/office/powerpoint/2010/main" val="228359186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Rectangle 2"/>
          <p:cNvSpPr>
            <a:spLocks noGrp="1" noRot="1" noChangeAspect="1" noChangeArrowheads="1" noTextEdit="1"/>
          </p:cNvSpPr>
          <p:nvPr>
            <p:ph type="sldImg"/>
          </p:nvPr>
        </p:nvSpPr>
        <p:spPr/>
      </p:sp>
      <p:sp>
        <p:nvSpPr>
          <p:cNvPr id="969730" name="Rectangle 3"/>
          <p:cNvSpPr>
            <a:spLocks noGrp="1" noChangeArrowheads="1"/>
          </p:cNvSpPr>
          <p:nvPr>
            <p:ph type="body" idx="1"/>
          </p:nvPr>
        </p:nvSpPr>
        <p:spPr>
          <a:noFill/>
        </p:spPr>
        <p:txBody>
          <a:bodyPr/>
          <a:lstStyle/>
          <a:p>
            <a:pPr eaLnBrk="1" hangingPunct="1"/>
            <a:r>
              <a:rPr lang="en-US" altLang="en-US"/>
              <a:t>Regardless of the patient’s age, whatever their amplitude of accommodation was before cataract surgery/clear lens extraction, it is absolutely zero after surgery. </a:t>
            </a:r>
          </a:p>
          <a:p>
            <a:pPr eaLnBrk="1" hangingPunct="1"/>
            <a:r>
              <a:rPr lang="en-US" altLang="en-US"/>
              <a:t>This has resulted in much research aimed at ‘restoring accommodation’. </a:t>
            </a:r>
          </a:p>
          <a:p>
            <a:pPr eaLnBrk="1" hangingPunct="1"/>
            <a:r>
              <a:rPr lang="en-US" altLang="en-US"/>
              <a:t>The solutions to a lack of accommodation (not all of which are available or have even been used in human trials as yet) include:</a:t>
            </a:r>
          </a:p>
          <a:p>
            <a:pPr eaLnBrk="1" hangingPunct="1"/>
            <a:r>
              <a:rPr lang="en-US" altLang="en-US"/>
              <a:t>• Bifocal &amp; PPLs (Progressive Power Lenses)</a:t>
            </a:r>
          </a:p>
          <a:p>
            <a:pPr lvl="1" eaLnBrk="1" hangingPunct="1"/>
            <a:r>
              <a:rPr lang="en-US" altLang="en-US"/>
              <a:t>– all are simultaneous vision designs (no translation is possible)</a:t>
            </a:r>
          </a:p>
          <a:p>
            <a:pPr eaLnBrk="1" hangingPunct="1"/>
            <a:r>
              <a:rPr lang="en-US" altLang="en-US"/>
              <a:t>• Relatively simple &amp; subtle hinged IOLs, e.g. the Crystalens, the 1CU, or Tek-Clear devices that are ‘in the bag’ designs that move forward when the ciliary muscle contracts.</a:t>
            </a:r>
          </a:p>
        </p:txBody>
      </p:sp>
    </p:spTree>
    <p:extLst>
      <p:ext uri="{BB962C8B-B14F-4D97-AF65-F5344CB8AC3E}">
        <p14:creationId xmlns:p14="http://schemas.microsoft.com/office/powerpoint/2010/main" val="275865248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5" name="Rectangle 2"/>
          <p:cNvSpPr>
            <a:spLocks noGrp="1" noRot="1" noChangeAspect="1" noChangeArrowheads="1" noTextEdit="1"/>
          </p:cNvSpPr>
          <p:nvPr>
            <p:ph type="sldImg"/>
          </p:nvPr>
        </p:nvSpPr>
        <p:spPr/>
      </p:sp>
      <p:sp>
        <p:nvSpPr>
          <p:cNvPr id="973826" name="Rectangle 3"/>
          <p:cNvSpPr>
            <a:spLocks noGrp="1" noChangeArrowheads="1"/>
          </p:cNvSpPr>
          <p:nvPr>
            <p:ph type="body" idx="1"/>
          </p:nvPr>
        </p:nvSpPr>
        <p:spPr>
          <a:noFill/>
        </p:spPr>
        <p:txBody>
          <a:bodyPr/>
          <a:lstStyle/>
          <a:p>
            <a:pPr eaLnBrk="1" hangingPunct="1"/>
            <a:r>
              <a:rPr lang="en-US" altLang="en-US"/>
              <a:t>Complex dual element designs, e.g. the Hara dual-lens design, VisioGen’s Synchrony one-piece dual-optic IOL, &amp; the Sarfarazi EAIOL.</a:t>
            </a:r>
          </a:p>
          <a:p>
            <a:pPr eaLnBrk="1" hangingPunct="1"/>
            <a:r>
              <a:rPr lang="en-US" altLang="en-US"/>
              <a:t>While these are conceptually similar designs, they differ in detail, e.g. the Synchrony is a one-piece design. </a:t>
            </a:r>
          </a:p>
          <a:p>
            <a:pPr eaLnBrk="1" hangingPunct="1"/>
            <a:r>
              <a:rPr lang="en-US" altLang="en-US"/>
              <a:t>While all dual-element designs rely on ciliary muscle-mediated changes in element separation to provide their ‘accommodation’, the IOL system as a whole also probably moves during accommodation because significant backward movement is prevented by the vitreous gel body. </a:t>
            </a:r>
          </a:p>
          <a:p>
            <a:pPr eaLnBrk="1" hangingPunct="1"/>
            <a:r>
              <a:rPr lang="en-US" altLang="en-US"/>
              <a:t>This means that regardless of relative movements within the IOL, a forward movement of the lens system will probably be the ultimate result.</a:t>
            </a:r>
          </a:p>
          <a:p>
            <a:pPr eaLnBrk="1" hangingPunct="1"/>
            <a:endParaRPr lang="en-US" altLang="en-US"/>
          </a:p>
        </p:txBody>
      </p:sp>
    </p:spTree>
    <p:extLst>
      <p:ext uri="{BB962C8B-B14F-4D97-AF65-F5344CB8AC3E}">
        <p14:creationId xmlns:p14="http://schemas.microsoft.com/office/powerpoint/2010/main" val="381023285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3" name="Rectangle 2"/>
          <p:cNvSpPr>
            <a:spLocks noGrp="1" noRot="1" noChangeAspect="1" noChangeArrowheads="1" noTextEdit="1"/>
          </p:cNvSpPr>
          <p:nvPr>
            <p:ph type="sldImg"/>
          </p:nvPr>
        </p:nvSpPr>
        <p:spPr/>
      </p:sp>
      <p:sp>
        <p:nvSpPr>
          <p:cNvPr id="975874" name="Rectangle 3"/>
          <p:cNvSpPr>
            <a:spLocks noGrp="1" noChangeArrowheads="1"/>
          </p:cNvSpPr>
          <p:nvPr>
            <p:ph type="body" idx="1"/>
          </p:nvPr>
        </p:nvSpPr>
        <p:spPr>
          <a:noFill/>
        </p:spPr>
        <p:txBody>
          <a:bodyPr/>
          <a:lstStyle/>
          <a:p>
            <a:pPr eaLnBrk="1" hangingPunct="1"/>
            <a:r>
              <a:rPr lang="en-US" altLang="en-US" dirty="0" err="1"/>
              <a:t>Varifocal</a:t>
            </a:r>
            <a:r>
              <a:rPr lang="en-US" altLang="en-US" dirty="0"/>
              <a:t>, e.g. the Lang patent.</a:t>
            </a:r>
          </a:p>
          <a:p>
            <a:pPr eaLnBrk="1" hangingPunct="1"/>
            <a:r>
              <a:rPr lang="en-US" altLang="en-US" dirty="0"/>
              <a:t>A deformable variation of the hinged designs in which the position &amp; the curvature of the IOL changes during ‘accommodation’. </a:t>
            </a:r>
          </a:p>
          <a:p>
            <a:pPr eaLnBrk="1" hangingPunct="1"/>
            <a:r>
              <a:rPr lang="en-US" altLang="en-US" dirty="0"/>
              <a:t>This particular design has never been released.</a:t>
            </a:r>
          </a:p>
          <a:p>
            <a:pPr eaLnBrk="1" hangingPunct="1"/>
            <a:endParaRPr lang="en-US" altLang="en-US" dirty="0"/>
          </a:p>
        </p:txBody>
      </p:sp>
    </p:spTree>
    <p:extLst>
      <p:ext uri="{BB962C8B-B14F-4D97-AF65-F5344CB8AC3E}">
        <p14:creationId xmlns:p14="http://schemas.microsoft.com/office/powerpoint/2010/main" val="2676828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p:sp>
      <p:sp>
        <p:nvSpPr>
          <p:cNvPr id="88066" name="Rectangle 3"/>
          <p:cNvSpPr>
            <a:spLocks noGrp="1" noChangeArrowheads="1"/>
          </p:cNvSpPr>
          <p:nvPr>
            <p:ph type="body" idx="1"/>
          </p:nvPr>
        </p:nvSpPr>
        <p:spPr>
          <a:noFill/>
        </p:spPr>
        <p:txBody>
          <a:bodyPr/>
          <a:lstStyle/>
          <a:p>
            <a:pPr eaLnBrk="1" hangingPunct="1"/>
            <a:r>
              <a:rPr lang="zh-CN" altLang="en-US" dirty="0"/>
              <a:t>成功移植的一个主要因素是内皮的健康和功能。内皮状况常规由手术医生检查，必须在任何接触镜配适之前进行评估。</a:t>
            </a:r>
            <a:endParaRPr lang="en-US" altLang="zh-CN" dirty="0"/>
          </a:p>
          <a:p>
            <a:pPr eaLnBrk="1" hangingPunct="1"/>
            <a:r>
              <a:rPr lang="zh-CN" altLang="en-US" dirty="0"/>
              <a:t>内皮细胞密度通常在</a:t>
            </a:r>
            <a:r>
              <a:rPr lang="en-US" altLang="zh-CN" dirty="0"/>
              <a:t>PK</a:t>
            </a:r>
            <a:r>
              <a:rPr lang="zh-CN" altLang="en-US" dirty="0"/>
              <a:t>术后大大降低。</a:t>
            </a:r>
            <a:endParaRPr lang="en-US" altLang="zh-CN" dirty="0"/>
          </a:p>
          <a:p>
            <a:pPr eaLnBrk="1" hangingPunct="1"/>
            <a:r>
              <a:rPr lang="zh-CN" altLang="en-US" dirty="0"/>
              <a:t>典型地，供体内皮细胞的密度接近正常角膜的三分之一至二分之一。在配戴接触镜期间，内皮的改变会引发问题，如果使用低氧透过率</a:t>
            </a:r>
            <a:r>
              <a:rPr lang="en-US" altLang="zh-CN" dirty="0"/>
              <a:t>(Dk/t)</a:t>
            </a:r>
            <a:r>
              <a:rPr lang="zh-CN" altLang="en-US" dirty="0"/>
              <a:t>的接触镜会产生角膜水肿。</a:t>
            </a:r>
            <a:endParaRPr lang="en-US" altLang="en-US" dirty="0"/>
          </a:p>
          <a:p>
            <a:pPr eaLnBrk="1" hangingPunct="1"/>
            <a:r>
              <a:rPr lang="en-US" altLang="zh-CN" dirty="0"/>
              <a:t>PK</a:t>
            </a:r>
            <a:r>
              <a:rPr lang="zh-CN" altLang="en-US" dirty="0"/>
              <a:t>（切断神经纤维）术后角膜敏感性显著性降低。这是很重要，如果接触镜配戴在移植角膜上，而角膜上发生任何不幸的情况时，患者将很少或根本没有感觉。</a:t>
            </a:r>
            <a:endParaRPr lang="en-US" altLang="en-US" dirty="0"/>
          </a:p>
        </p:txBody>
      </p:sp>
    </p:spTree>
    <p:extLst>
      <p:ext uri="{BB962C8B-B14F-4D97-AF65-F5344CB8AC3E}">
        <p14:creationId xmlns:p14="http://schemas.microsoft.com/office/powerpoint/2010/main" val="113657283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1" name="Rectangle 2"/>
          <p:cNvSpPr>
            <a:spLocks noGrp="1" noRot="1" noChangeAspect="1" noChangeArrowheads="1" noTextEdit="1"/>
          </p:cNvSpPr>
          <p:nvPr>
            <p:ph type="sldImg"/>
          </p:nvPr>
        </p:nvSpPr>
        <p:spPr/>
      </p:sp>
      <p:sp>
        <p:nvSpPr>
          <p:cNvPr id="977922" name="Rectangle 3"/>
          <p:cNvSpPr>
            <a:spLocks noGrp="1" noChangeArrowheads="1"/>
          </p:cNvSpPr>
          <p:nvPr>
            <p:ph type="body" idx="1"/>
          </p:nvPr>
        </p:nvSpPr>
        <p:spPr>
          <a:noFill/>
        </p:spPr>
        <p:txBody>
          <a:bodyPr/>
          <a:lstStyle/>
          <a:p>
            <a:pPr eaLnBrk="1" hangingPunct="1"/>
            <a:r>
              <a:rPr lang="en-US" altLang="en-US" sz="1100"/>
              <a:t>Extremely complex, e.g. the Skottun patent.  </a:t>
            </a:r>
          </a:p>
          <a:p>
            <a:pPr eaLnBrk="1" hangingPunct="1"/>
            <a:r>
              <a:rPr lang="en-US" altLang="en-US" sz="1100"/>
              <a:t>This is a compound IOL design containing ‘sliding’ mechanical components. </a:t>
            </a:r>
          </a:p>
          <a:p>
            <a:pPr eaLnBrk="1" hangingPunct="1"/>
            <a:r>
              <a:rPr lang="en-US" altLang="en-US" sz="1100"/>
              <a:t>No IOLs of this type have been implanted in humans yet.</a:t>
            </a:r>
          </a:p>
          <a:p>
            <a:pPr eaLnBrk="1" hangingPunct="1"/>
            <a:r>
              <a:rPr lang="en-US" altLang="en-US" sz="1100"/>
              <a:t>Diffractive bifocal lenses, e.g. the AMO Array, Alcon’s AcrySof ReSTOR, CeeOn 811E (now from AMO following their acquisition of Pfizer’s surgical ophthalmological business), </a:t>
            </a:r>
          </a:p>
          <a:p>
            <a:pPr eaLnBrk="1" hangingPunct="1"/>
            <a:r>
              <a:rPr lang="en-US" altLang="en-US" sz="1100"/>
              <a:t>Alcon/CIBA Vision’s Vivarte phakic lens, IOLTech’s MF4, TECNIS’ ZM001, &amp; Vision Membrane Technologies’ VISION MEMBRANE (a combination refractive &amp; diffractive device).</a:t>
            </a:r>
          </a:p>
          <a:p>
            <a:pPr eaLnBrk="1" hangingPunct="1"/>
            <a:r>
              <a:rPr lang="en-US" altLang="en-US" sz="1100"/>
              <a:t>Controversy surrounds the amplitude of accommodation these lenses can provide. </a:t>
            </a:r>
          </a:p>
          <a:p>
            <a:pPr eaLnBrk="1" hangingPunct="1"/>
            <a:r>
              <a:rPr lang="en-US" altLang="en-US" sz="1100"/>
              <a:t>Evidence suggests that the single lens, hinged designs can only deliver about 1 D per mm of lens movement.</a:t>
            </a:r>
          </a:p>
          <a:p>
            <a:pPr eaLnBrk="1" hangingPunct="1"/>
            <a:r>
              <a:rPr lang="en-US" altLang="en-US" sz="1100"/>
              <a:t>This means that the effect provided is limited to less than 2 D, with 1 D being a more likely outcome.</a:t>
            </a:r>
          </a:p>
          <a:p>
            <a:pPr eaLnBrk="1" hangingPunct="1"/>
            <a:r>
              <a:rPr lang="en-US" altLang="en-US" sz="1100"/>
              <a:t>Dual-element lenses offer greater amplitudes at about 1.5 to 4 D (Ho, 2004) but with much greater complexity.</a:t>
            </a:r>
          </a:p>
          <a:p>
            <a:pPr eaLnBrk="1" hangingPunct="1"/>
            <a:endParaRPr lang="en-US" altLang="en-US"/>
          </a:p>
        </p:txBody>
      </p:sp>
    </p:spTree>
    <p:extLst>
      <p:ext uri="{BB962C8B-B14F-4D97-AF65-F5344CB8AC3E}">
        <p14:creationId xmlns:p14="http://schemas.microsoft.com/office/powerpoint/2010/main" val="404416149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3" name="Rectangle 2"/>
          <p:cNvSpPr>
            <a:spLocks noGrp="1" noRot="1" noChangeAspect="1" noChangeArrowheads="1" noTextEdit="1"/>
          </p:cNvSpPr>
          <p:nvPr>
            <p:ph type="sldImg"/>
          </p:nvPr>
        </p:nvSpPr>
        <p:spPr/>
      </p:sp>
      <p:sp>
        <p:nvSpPr>
          <p:cNvPr id="980994" name="Rectangle 3"/>
          <p:cNvSpPr>
            <a:spLocks noGrp="1" noChangeArrowheads="1"/>
          </p:cNvSpPr>
          <p:nvPr>
            <p:ph type="body" idx="1"/>
          </p:nvPr>
        </p:nvSpPr>
        <p:spPr>
          <a:noFill/>
        </p:spPr>
        <p:txBody>
          <a:bodyPr/>
          <a:lstStyle/>
          <a:p>
            <a:pPr eaLnBrk="1" hangingPunct="1"/>
            <a:r>
              <a:rPr lang="en-US" altLang="en-US"/>
              <a:t>From the late 1940s, José Barraquer developed the technique of myopic KM in which a cryolathe is used to reshape a corneal disc (not full thickness) removed from the patient’s cornea &amp; frozen carefully.</a:t>
            </a:r>
          </a:p>
          <a:p>
            <a:pPr eaLnBrk="1" hangingPunct="1"/>
            <a:endParaRPr lang="en-US" altLang="en-US"/>
          </a:p>
        </p:txBody>
      </p:sp>
    </p:spTree>
    <p:extLst>
      <p:ext uri="{BB962C8B-B14F-4D97-AF65-F5344CB8AC3E}">
        <p14:creationId xmlns:p14="http://schemas.microsoft.com/office/powerpoint/2010/main" val="6036426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1" name="Rectangle 2"/>
          <p:cNvSpPr>
            <a:spLocks noGrp="1" noRot="1" noChangeAspect="1" noChangeArrowheads="1" noTextEdit="1"/>
          </p:cNvSpPr>
          <p:nvPr>
            <p:ph type="sldImg"/>
          </p:nvPr>
        </p:nvSpPr>
        <p:spPr/>
      </p:sp>
      <p:sp>
        <p:nvSpPr>
          <p:cNvPr id="983042" name="Rectangle 3"/>
          <p:cNvSpPr>
            <a:spLocks noGrp="1" noChangeArrowheads="1"/>
          </p:cNvSpPr>
          <p:nvPr>
            <p:ph type="body" idx="1"/>
          </p:nvPr>
        </p:nvSpPr>
        <p:spPr>
          <a:noFill/>
        </p:spPr>
        <p:txBody>
          <a:bodyPr/>
          <a:lstStyle/>
          <a:p>
            <a:pPr eaLnBrk="1" hangingPunct="1"/>
            <a:r>
              <a:rPr lang="en-US" altLang="en-US" sz="800" dirty="0"/>
              <a:t>In his early technique, the corneal disc was about 300 </a:t>
            </a:r>
            <a:r>
              <a:rPr lang="en-US" altLang="en-US" sz="800" dirty="0" err="1"/>
              <a:t>μm</a:t>
            </a:r>
            <a:r>
              <a:rPr lang="en-US" altLang="en-US" sz="800" dirty="0"/>
              <a:t> thick &amp; 6 to 7 mm in diameter. </a:t>
            </a:r>
          </a:p>
          <a:p>
            <a:pPr eaLnBrk="1" hangingPunct="1"/>
            <a:r>
              <a:rPr lang="en-US" altLang="en-US" sz="800" dirty="0"/>
              <a:t>It was attached to a CL lathe &amp; then frozen. The stromal side was lathed to thin the </a:t>
            </a:r>
            <a:r>
              <a:rPr lang="en-US" altLang="en-US" sz="800" dirty="0" err="1"/>
              <a:t>centre</a:t>
            </a:r>
            <a:r>
              <a:rPr lang="en-US" altLang="en-US" sz="800" dirty="0"/>
              <a:t> of the disc, thus creating a concave lens. </a:t>
            </a:r>
          </a:p>
          <a:p>
            <a:pPr eaLnBrk="1" hangingPunct="1"/>
            <a:r>
              <a:rPr lang="en-US" altLang="en-US" sz="800" dirty="0"/>
              <a:t>A change in the refractive power of the cornea was effected when the corneal disc was replaced.</a:t>
            </a:r>
          </a:p>
          <a:p>
            <a:pPr eaLnBrk="1" hangingPunct="1"/>
            <a:r>
              <a:rPr lang="en-US" altLang="en-US" sz="800" dirty="0"/>
              <a:t>As a refractive surgical technique to reduce myopia (–6 to –15 D [Thompson </a:t>
            </a:r>
            <a:r>
              <a:rPr lang="en-US" altLang="en-US" sz="800" i="1" dirty="0"/>
              <a:t>et al.,</a:t>
            </a:r>
            <a:r>
              <a:rPr lang="en-US" altLang="en-US" sz="800" dirty="0"/>
              <a:t>1993]), KM offers moderate predictability.</a:t>
            </a:r>
          </a:p>
          <a:p>
            <a:pPr eaLnBrk="1" hangingPunct="1"/>
            <a:r>
              <a:rPr lang="en-US" altLang="en-US" sz="800" dirty="0"/>
              <a:t>However, the complexity of the </a:t>
            </a:r>
            <a:r>
              <a:rPr lang="en-US" altLang="en-US" sz="800" dirty="0" err="1"/>
              <a:t>Barraquer</a:t>
            </a:r>
            <a:r>
              <a:rPr lang="en-US" altLang="en-US" sz="800" dirty="0"/>
              <a:t> procedure, difficulty in mastering the technique, &amp; the frequent irregular astigmatism that resulted, limited its use.</a:t>
            </a:r>
          </a:p>
          <a:p>
            <a:pPr eaLnBrk="1" hangingPunct="1"/>
            <a:r>
              <a:rPr lang="en-US" altLang="en-US" sz="800" dirty="0"/>
              <a:t>The technique of KM, as described by </a:t>
            </a:r>
            <a:r>
              <a:rPr lang="en-US" altLang="en-US" sz="800" dirty="0" err="1"/>
              <a:t>Barraquer</a:t>
            </a:r>
            <a:r>
              <a:rPr lang="en-US" altLang="en-US" sz="800" dirty="0"/>
              <a:t>, progressed with the development of more sophisticated instrumentation. </a:t>
            </a:r>
          </a:p>
          <a:p>
            <a:pPr eaLnBrk="1" hangingPunct="1"/>
            <a:r>
              <a:rPr lang="en-US" altLang="en-US" sz="800" dirty="0"/>
              <a:t>Improved microkeratomes &amp; the introduction of the excimer LASER enabled refractive surgeons to refine the technique of stromal lamellar reshaping.</a:t>
            </a:r>
          </a:p>
          <a:p>
            <a:pPr eaLnBrk="1" hangingPunct="1"/>
            <a:r>
              <a:rPr lang="en-US" altLang="en-US" sz="800" dirty="0"/>
              <a:t>Another technique described as KM </a:t>
            </a:r>
            <a:r>
              <a:rPr lang="en-US" altLang="en-US" sz="800" i="1" dirty="0"/>
              <a:t>in situ </a:t>
            </a:r>
            <a:r>
              <a:rPr lang="en-US" altLang="en-US" sz="800" dirty="0"/>
              <a:t>involves</a:t>
            </a:r>
            <a:r>
              <a:rPr lang="en-US" altLang="en-US" sz="800" i="1" dirty="0"/>
              <a:t> </a:t>
            </a:r>
            <a:r>
              <a:rPr lang="en-US" altLang="en-US" sz="800" dirty="0"/>
              <a:t>cutting a single lamellar disc of tissue as a cap or a hinged flap, &amp; a second disc as a lamellar section of the bed to thin out the central cornea. </a:t>
            </a:r>
          </a:p>
          <a:p>
            <a:pPr eaLnBrk="1" hangingPunct="1"/>
            <a:r>
              <a:rPr lang="en-US" altLang="en-US" sz="800" dirty="0"/>
              <a:t>The first disc is then replaced &amp; draped into the resected bed, altering the anterior curvature of the cornea &amp;, as a direct result, the refractive error.</a:t>
            </a:r>
          </a:p>
          <a:p>
            <a:pPr eaLnBrk="1" hangingPunct="1"/>
            <a:r>
              <a:rPr lang="en-US" altLang="en-US" sz="800" dirty="0"/>
              <a:t>One of the difficulties of early KM was obtaining a high quality corneal section. </a:t>
            </a:r>
          </a:p>
          <a:p>
            <a:pPr eaLnBrk="1" hangingPunct="1"/>
            <a:r>
              <a:rPr lang="en-US" altLang="en-US" sz="800" dirty="0"/>
              <a:t>The need for a precise microkeratome that produced accurate &amp; consistent lamellar cuts was recognized early in the technique’s evolution (see ALK later).</a:t>
            </a:r>
          </a:p>
          <a:p>
            <a:pPr eaLnBrk="1" hangingPunct="1"/>
            <a:endParaRPr lang="en-US" altLang="en-US" dirty="0"/>
          </a:p>
        </p:txBody>
      </p:sp>
    </p:spTree>
    <p:extLst>
      <p:ext uri="{BB962C8B-B14F-4D97-AF65-F5344CB8AC3E}">
        <p14:creationId xmlns:p14="http://schemas.microsoft.com/office/powerpoint/2010/main" val="241390726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89" name="Rectangle 2"/>
          <p:cNvSpPr>
            <a:spLocks noGrp="1" noRot="1" noChangeAspect="1" noChangeArrowheads="1" noTextEdit="1"/>
          </p:cNvSpPr>
          <p:nvPr>
            <p:ph type="sldImg"/>
          </p:nvPr>
        </p:nvSpPr>
        <p:spPr/>
      </p:sp>
      <p:sp>
        <p:nvSpPr>
          <p:cNvPr id="985090" name="Rectangle 3"/>
          <p:cNvSpPr>
            <a:spLocks noGrp="1" noChangeArrowheads="1"/>
          </p:cNvSpPr>
          <p:nvPr>
            <p:ph type="body" idx="1"/>
          </p:nvPr>
        </p:nvSpPr>
        <p:spPr>
          <a:noFill/>
        </p:spPr>
        <p:txBody>
          <a:bodyPr/>
          <a:lstStyle/>
          <a:p>
            <a:pPr eaLnBrk="1" hangingPunct="1"/>
            <a:r>
              <a:rPr lang="en-US" altLang="en-US"/>
              <a:t>KM for hyperopes also proved much more difficult &amp; the outcomes were generally less successful (Barraquer, 1996).</a:t>
            </a:r>
          </a:p>
        </p:txBody>
      </p:sp>
    </p:spTree>
    <p:extLst>
      <p:ext uri="{BB962C8B-B14F-4D97-AF65-F5344CB8AC3E}">
        <p14:creationId xmlns:p14="http://schemas.microsoft.com/office/powerpoint/2010/main" val="396106144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2"/>
          <p:cNvSpPr>
            <a:spLocks noGrp="1" noRot="1" noChangeAspect="1" noChangeArrowheads="1" noTextEdit="1"/>
          </p:cNvSpPr>
          <p:nvPr>
            <p:ph type="sldImg"/>
          </p:nvPr>
        </p:nvSpPr>
        <p:spPr/>
      </p:sp>
      <p:sp>
        <p:nvSpPr>
          <p:cNvPr id="988162" name="Rectangle 3"/>
          <p:cNvSpPr>
            <a:spLocks noGrp="1" noChangeArrowheads="1"/>
          </p:cNvSpPr>
          <p:nvPr>
            <p:ph type="body" idx="1"/>
          </p:nvPr>
        </p:nvSpPr>
        <p:spPr>
          <a:noFill/>
        </p:spPr>
        <p:txBody>
          <a:bodyPr/>
          <a:lstStyle/>
          <a:p>
            <a:pPr eaLnBrk="1" hangingPunct="1"/>
            <a:r>
              <a:rPr lang="en-US" altLang="en-US"/>
              <a:t>Automated lamellar surgery (ALK) is extraocular &amp;, therefore, cannot give rise to the complications that are sometimes associated with intraocular surgery.</a:t>
            </a:r>
          </a:p>
          <a:p>
            <a:pPr eaLnBrk="1" hangingPunct="1"/>
            <a:r>
              <a:rPr lang="en-US" altLang="en-US"/>
              <a:t>The technique is dependent critically upon correct use of the microkeratome. </a:t>
            </a:r>
          </a:p>
          <a:p>
            <a:pPr eaLnBrk="1" hangingPunct="1"/>
            <a:r>
              <a:rPr lang="en-US" altLang="en-US"/>
              <a:t>Careful attention to its operation is crucial. </a:t>
            </a:r>
          </a:p>
          <a:p>
            <a:pPr eaLnBrk="1" hangingPunct="1"/>
            <a:r>
              <a:rPr lang="en-US" altLang="en-US"/>
              <a:t>Appropriate placement of the suction ring, consistent suction holding throughout the procedure, &amp; smooth movement of the microkeratome across/through the cornea, are all</a:t>
            </a:r>
          </a:p>
          <a:p>
            <a:pPr eaLnBrk="1" hangingPunct="1"/>
            <a:r>
              <a:rPr lang="en-US" altLang="en-US"/>
              <a:t>essential elements of adequate lamellar resections.</a:t>
            </a:r>
          </a:p>
          <a:p>
            <a:pPr eaLnBrk="1" hangingPunct="1"/>
            <a:r>
              <a:rPr lang="en-US" altLang="en-US"/>
              <a:t>Interruptions to the movement or suction holding during the resection can result in irregularities &amp; may necessitate aborting the procedure.</a:t>
            </a:r>
            <a:endParaRPr lang="en-AU" altLang="en-US"/>
          </a:p>
          <a:p>
            <a:pPr eaLnBrk="1" hangingPunct="1"/>
            <a:endParaRPr lang="en-US" altLang="en-US"/>
          </a:p>
        </p:txBody>
      </p:sp>
    </p:spTree>
    <p:extLst>
      <p:ext uri="{BB962C8B-B14F-4D97-AF65-F5344CB8AC3E}">
        <p14:creationId xmlns:p14="http://schemas.microsoft.com/office/powerpoint/2010/main" val="194676558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09" name="Rectangle 2"/>
          <p:cNvSpPr>
            <a:spLocks noGrp="1" noRot="1" noChangeAspect="1" noChangeArrowheads="1" noTextEdit="1"/>
          </p:cNvSpPr>
          <p:nvPr>
            <p:ph type="sldImg"/>
          </p:nvPr>
        </p:nvSpPr>
        <p:spPr/>
      </p:sp>
      <p:sp>
        <p:nvSpPr>
          <p:cNvPr id="990210" name="Rectangle 3"/>
          <p:cNvSpPr>
            <a:spLocks noGrp="1" noChangeArrowheads="1"/>
          </p:cNvSpPr>
          <p:nvPr>
            <p:ph type="body" idx="1"/>
          </p:nvPr>
        </p:nvSpPr>
        <p:spPr>
          <a:noFill/>
        </p:spPr>
        <p:txBody>
          <a:bodyPr/>
          <a:lstStyle/>
          <a:p>
            <a:pPr eaLnBrk="1" hangingPunct="1"/>
            <a:r>
              <a:rPr lang="en-US" altLang="en-US" b="1"/>
              <a:t>Automated Lamellar Keratoplasty (ALK)</a:t>
            </a:r>
          </a:p>
          <a:p>
            <a:pPr eaLnBrk="1" hangingPunct="1"/>
            <a:r>
              <a:rPr lang="en-US" altLang="en-US"/>
              <a:t>Advances in the technique of KM occurred in 1987 when Dr LA Ruiz developed a new &amp; improved microkeratome (Barraquer, 1996). </a:t>
            </a:r>
          </a:p>
          <a:p>
            <a:pPr eaLnBrk="1" hangingPunct="1"/>
            <a:r>
              <a:rPr lang="en-US" altLang="en-US"/>
              <a:t>His device used gears engaging a toothed rack (like a rack or cog railway) to advance the cutting blade. </a:t>
            </a:r>
          </a:p>
          <a:p>
            <a:pPr eaLnBrk="1" hangingPunct="1"/>
            <a:r>
              <a:rPr lang="en-US" altLang="en-US"/>
              <a:t>The eye was held by an adjustable-height, suction-ring eye holder. </a:t>
            </a:r>
          </a:p>
          <a:p>
            <a:pPr eaLnBrk="1" hangingPunct="1"/>
            <a:r>
              <a:rPr lang="en-US" altLang="en-US"/>
              <a:t>The motorized advancement of this microkeratome permitted a constant velocity traversal that resulted in the resection of an even-thickness, corneal lamellar disc &amp; a smoother corneal stromal bed. </a:t>
            </a:r>
          </a:p>
          <a:p>
            <a:pPr eaLnBrk="1" hangingPunct="1"/>
            <a:r>
              <a:rPr lang="en-US" altLang="en-US"/>
              <a:t>This development made lamellar corneal surgery more precise than the original KM technique of Barraquer.</a:t>
            </a:r>
          </a:p>
          <a:p>
            <a:pPr eaLnBrk="1" hangingPunct="1"/>
            <a:endParaRPr lang="en-US" altLang="en-US"/>
          </a:p>
        </p:txBody>
      </p:sp>
    </p:spTree>
    <p:extLst>
      <p:ext uri="{BB962C8B-B14F-4D97-AF65-F5344CB8AC3E}">
        <p14:creationId xmlns:p14="http://schemas.microsoft.com/office/powerpoint/2010/main" val="88288620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2"/>
          <p:cNvSpPr>
            <a:spLocks noGrp="1" noRot="1" noChangeAspect="1" noChangeArrowheads="1" noTextEdit="1"/>
          </p:cNvSpPr>
          <p:nvPr>
            <p:ph type="sldImg"/>
          </p:nvPr>
        </p:nvSpPr>
        <p:spPr/>
      </p:sp>
      <p:sp>
        <p:nvSpPr>
          <p:cNvPr id="992258" name="Rectangle 3"/>
          <p:cNvSpPr>
            <a:spLocks noGrp="1" noChangeArrowheads="1"/>
          </p:cNvSpPr>
          <p:nvPr>
            <p:ph type="body" idx="1"/>
          </p:nvPr>
        </p:nvSpPr>
        <p:spPr>
          <a:noFill/>
        </p:spPr>
        <p:txBody>
          <a:bodyPr/>
          <a:lstStyle/>
          <a:p>
            <a:pPr eaLnBrk="1" hangingPunct="1"/>
            <a:r>
              <a:rPr lang="en-US" altLang="en-US"/>
              <a:t>Post-operative visual complications after lamellar surgery are similar to those associated with other refractive surgery procedures &amp; include:</a:t>
            </a:r>
          </a:p>
          <a:p>
            <a:pPr eaLnBrk="1" hangingPunct="1"/>
            <a:r>
              <a:rPr lang="en-US" altLang="en-US"/>
              <a:t>• Glare</a:t>
            </a:r>
          </a:p>
          <a:p>
            <a:pPr eaLnBrk="1" hangingPunct="1"/>
            <a:r>
              <a:rPr lang="en-US" altLang="en-US"/>
              <a:t>• Halos</a:t>
            </a:r>
          </a:p>
          <a:p>
            <a:pPr eaLnBrk="1" hangingPunct="1"/>
            <a:r>
              <a:rPr lang="en-US" altLang="en-US"/>
              <a:t>• Decreased contrast sensitivity.</a:t>
            </a:r>
          </a:p>
          <a:p>
            <a:pPr eaLnBrk="1" hangingPunct="1"/>
            <a:endParaRPr lang="en-US" altLang="en-US"/>
          </a:p>
          <a:p>
            <a:pPr eaLnBrk="1" hangingPunct="1"/>
            <a:r>
              <a:rPr lang="en-US" altLang="en-US"/>
              <a:t>The techniques of KM &amp; ALK were the forerunners of techniques that led to the development of LASIK, i.e. Laser-ASsisted </a:t>
            </a:r>
            <a:r>
              <a:rPr lang="en-US" altLang="en-US" i="1"/>
              <a:t>In situ </a:t>
            </a:r>
            <a:r>
              <a:rPr lang="en-US" altLang="en-US"/>
              <a:t>Keratomileusis.</a:t>
            </a:r>
            <a:endParaRPr lang="en-AU" altLang="en-US"/>
          </a:p>
          <a:p>
            <a:pPr eaLnBrk="1" hangingPunct="1"/>
            <a:endParaRPr lang="en-AU" altLang="en-US"/>
          </a:p>
          <a:p>
            <a:pPr eaLnBrk="1" hangingPunct="1"/>
            <a:endParaRPr lang="en-US" altLang="en-US"/>
          </a:p>
        </p:txBody>
      </p:sp>
    </p:spTree>
    <p:extLst>
      <p:ext uri="{BB962C8B-B14F-4D97-AF65-F5344CB8AC3E}">
        <p14:creationId xmlns:p14="http://schemas.microsoft.com/office/powerpoint/2010/main" val="116581260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2"/>
          <p:cNvSpPr>
            <a:spLocks noGrp="1" noRot="1" noChangeAspect="1" noChangeArrowheads="1" noTextEdit="1"/>
          </p:cNvSpPr>
          <p:nvPr>
            <p:ph type="sldImg"/>
          </p:nvPr>
        </p:nvSpPr>
        <p:spPr/>
      </p:sp>
      <p:sp>
        <p:nvSpPr>
          <p:cNvPr id="994306" name="Rectangle 3"/>
          <p:cNvSpPr>
            <a:spLocks noGrp="1" noChangeArrowheads="1"/>
          </p:cNvSpPr>
          <p:nvPr>
            <p:ph type="body" idx="1"/>
          </p:nvPr>
        </p:nvSpPr>
        <p:spPr>
          <a:noFill/>
        </p:spPr>
        <p:txBody>
          <a:bodyPr/>
          <a:lstStyle/>
          <a:p>
            <a:pPr eaLnBrk="1" hangingPunct="1"/>
            <a:r>
              <a:rPr lang="en-US" altLang="en-US" sz="1000"/>
              <a:t>In the first keratophakia technique, the microkeratome was used to remove a layer of corneal tissue, &amp; then a pre-cut lenticule, calculated to correct hyperopia, was inserted &amp; covered by the first layer.</a:t>
            </a:r>
          </a:p>
          <a:p>
            <a:pPr eaLnBrk="1" hangingPunct="1"/>
            <a:r>
              <a:rPr lang="en-US" altLang="en-US" sz="1000"/>
              <a:t>When using a synthetic implant, the biocompatibility &amp; physical properties of the material are critical to a successful outcome. </a:t>
            </a:r>
          </a:p>
          <a:p>
            <a:pPr eaLnBrk="1" hangingPunct="1"/>
            <a:r>
              <a:rPr lang="en-US" altLang="en-US" sz="1000"/>
              <a:t>High permeability is important with any synthetic implant to allow sufficient corneal nutrition to the adjacent tissue.</a:t>
            </a:r>
          </a:p>
          <a:p>
            <a:pPr eaLnBrk="1" hangingPunct="1"/>
            <a:r>
              <a:rPr lang="en-US" altLang="en-US" sz="1000"/>
              <a:t>Epikeratophakia was introduced by Kaufman in 1979 for the treatment of aphakia. </a:t>
            </a:r>
          </a:p>
          <a:p>
            <a:pPr eaLnBrk="1" hangingPunct="1"/>
            <a:r>
              <a:rPr lang="en-US" altLang="en-US" sz="1000"/>
              <a:t>In 1982, Werblin &amp; Klyce used the technique for myopia. </a:t>
            </a:r>
          </a:p>
          <a:p>
            <a:pPr eaLnBrk="1" hangingPunct="1"/>
            <a:r>
              <a:rPr lang="en-US" altLang="en-US" sz="1000"/>
              <a:t>The early technique employed freezing &amp; lathing of donor tissue to a pre-calculated power, freeze-drying of this lenticule, &amp; its storage under vacuum.</a:t>
            </a:r>
          </a:p>
          <a:p>
            <a:pPr eaLnBrk="1" hangingPunct="1"/>
            <a:r>
              <a:rPr lang="en-US" altLang="en-US" sz="1000"/>
              <a:t>Corrections of up to –40 D of myopia can be achieved using this technique (this section from Thompson </a:t>
            </a:r>
            <a:r>
              <a:rPr lang="en-US" altLang="en-US" sz="1000" i="1"/>
              <a:t>et al., </a:t>
            </a:r>
            <a:r>
              <a:rPr lang="en-US" altLang="en-US" sz="1000"/>
              <a:t>1993).</a:t>
            </a:r>
          </a:p>
          <a:p>
            <a:pPr eaLnBrk="1" hangingPunct="1"/>
            <a:r>
              <a:rPr lang="en-US" altLang="en-US" sz="1000"/>
              <a:t>Over time, &amp; as other techniques were refined, the technique of epikeratophakia lost favour among refractive surgeons. </a:t>
            </a:r>
          </a:p>
          <a:p>
            <a:pPr eaLnBrk="1" hangingPunct="1"/>
            <a:r>
              <a:rPr lang="en-US" altLang="en-US" sz="1000"/>
              <a:t>A haze often develops &amp; it is often difficult to achieve a satisfactory level of VA.</a:t>
            </a:r>
          </a:p>
          <a:p>
            <a:pPr eaLnBrk="1" hangingPunct="1"/>
            <a:r>
              <a:rPr lang="en-US" altLang="en-US" sz="1000"/>
              <a:t>Significant irregular astigmatism may also be present.</a:t>
            </a:r>
          </a:p>
          <a:p>
            <a:pPr eaLnBrk="1" hangingPunct="1"/>
            <a:r>
              <a:rPr lang="en-US" altLang="en-US" sz="1000"/>
              <a:t>Recently, Watson &amp; colleagues (in Waknine, 2004) reported that DLK (procedure that removes a button of nearly full-thickness stroma &amp; the attached epithelium) was an effective alternative to PK in keratoconus.  DLK gave similar visual results to PK, was more complicated &amp; challenging to perform, but resulted in fewer cases of rejection &amp; failure because the host’s endothelium &amp; Descemet’s membrane remained intact.  Donor tissue was used to ‘replace’ the host’s keratoconic button.</a:t>
            </a:r>
            <a:endParaRPr lang="en-AU" altLang="en-US" sz="1000"/>
          </a:p>
          <a:p>
            <a:pPr eaLnBrk="1" hangingPunct="1"/>
            <a:endParaRPr lang="en-US" altLang="en-US" sz="1000"/>
          </a:p>
        </p:txBody>
      </p:sp>
    </p:spTree>
    <p:extLst>
      <p:ext uri="{BB962C8B-B14F-4D97-AF65-F5344CB8AC3E}">
        <p14:creationId xmlns:p14="http://schemas.microsoft.com/office/powerpoint/2010/main" val="154340279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3" name="Rectangle 2"/>
          <p:cNvSpPr>
            <a:spLocks noGrp="1" noRot="1" noChangeAspect="1" noChangeArrowheads="1" noTextEdit="1"/>
          </p:cNvSpPr>
          <p:nvPr>
            <p:ph type="sldImg"/>
          </p:nvPr>
        </p:nvSpPr>
        <p:spPr/>
      </p:sp>
      <p:sp>
        <p:nvSpPr>
          <p:cNvPr id="996354" name="Rectangle 3"/>
          <p:cNvSpPr>
            <a:spLocks noGrp="1" noChangeArrowheads="1"/>
          </p:cNvSpPr>
          <p:nvPr>
            <p:ph type="body" idx="1"/>
          </p:nvPr>
        </p:nvSpPr>
        <p:spPr>
          <a:noFill/>
        </p:spPr>
        <p:txBody>
          <a:bodyPr/>
          <a:lstStyle/>
          <a:p>
            <a:pPr eaLnBrk="1" hangingPunct="1"/>
            <a:r>
              <a:rPr lang="en-US" altLang="en-US" b="1"/>
              <a:t>Epikeratophakia</a:t>
            </a:r>
          </a:p>
          <a:p>
            <a:pPr eaLnBrk="1" hangingPunct="1"/>
            <a:r>
              <a:rPr lang="en-US" altLang="en-US"/>
              <a:t>The first lamellar refractive technique described by Barraquer was keratophakia. </a:t>
            </a:r>
          </a:p>
          <a:p>
            <a:pPr eaLnBrk="1" hangingPunct="1"/>
            <a:r>
              <a:rPr lang="en-US" altLang="en-US"/>
              <a:t>This procedure involved changing the anterior surface of the cornea by placing an insert of corneal tissue (own or donor material) or synthetic material (a corneal ‘inlay’) between layers of cornea.</a:t>
            </a:r>
          </a:p>
          <a:p>
            <a:pPr eaLnBrk="1" hangingPunct="1"/>
            <a:endParaRPr lang="en-US" altLang="en-US"/>
          </a:p>
        </p:txBody>
      </p:sp>
    </p:spTree>
    <p:extLst>
      <p:ext uri="{BB962C8B-B14F-4D97-AF65-F5344CB8AC3E}">
        <p14:creationId xmlns:p14="http://schemas.microsoft.com/office/powerpoint/2010/main" val="290660469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Rectangle 2"/>
          <p:cNvSpPr>
            <a:spLocks noGrp="1" noRot="1" noChangeAspect="1" noChangeArrowheads="1" noTextEdit="1"/>
          </p:cNvSpPr>
          <p:nvPr>
            <p:ph type="sldImg"/>
          </p:nvPr>
        </p:nvSpPr>
        <p:spPr/>
      </p:sp>
      <p:sp>
        <p:nvSpPr>
          <p:cNvPr id="998402" name="Rectangle 3"/>
          <p:cNvSpPr>
            <a:spLocks noGrp="1" noChangeArrowheads="1"/>
          </p:cNvSpPr>
          <p:nvPr>
            <p:ph type="body" idx="1"/>
          </p:nvPr>
        </p:nvSpPr>
        <p:spPr>
          <a:noFill/>
        </p:spPr>
        <p:txBody>
          <a:bodyPr/>
          <a:lstStyle/>
          <a:p>
            <a:pPr eaLnBrk="1" hangingPunct="1">
              <a:lnSpc>
                <a:spcPct val="90000"/>
              </a:lnSpc>
            </a:pPr>
            <a:r>
              <a:rPr lang="en-US" altLang="en-US" b="1"/>
              <a:t>Photo-Therapeutic Keratectomy (PTK)</a:t>
            </a:r>
          </a:p>
          <a:p>
            <a:pPr eaLnBrk="1" hangingPunct="1">
              <a:lnSpc>
                <a:spcPct val="90000"/>
              </a:lnSpc>
            </a:pPr>
            <a:r>
              <a:rPr lang="en-US" altLang="en-US"/>
              <a:t>Before LASERs were applied to human eyes for refractive purposes, LASERs were used for therapeutic purposes (in 1986 [Seiler, 1993]) on human corneas (L’Esperance, 1993). </a:t>
            </a:r>
          </a:p>
          <a:p>
            <a:pPr eaLnBrk="1" hangingPunct="1">
              <a:lnSpc>
                <a:spcPct val="90000"/>
              </a:lnSpc>
            </a:pPr>
            <a:r>
              <a:rPr lang="en-US" altLang="en-US"/>
              <a:t>Eventually, that use became part of the research &amp; development process that led to LASER refractive surgery.</a:t>
            </a:r>
          </a:p>
          <a:p>
            <a:pPr eaLnBrk="1" hangingPunct="1">
              <a:lnSpc>
                <a:spcPct val="90000"/>
              </a:lnSpc>
            </a:pPr>
            <a:r>
              <a:rPr lang="en-US" altLang="en-US"/>
              <a:t>Therapeutic tasks undertaken included:</a:t>
            </a:r>
          </a:p>
          <a:p>
            <a:pPr eaLnBrk="1" hangingPunct="1">
              <a:lnSpc>
                <a:spcPct val="90000"/>
              </a:lnSpc>
            </a:pPr>
            <a:r>
              <a:rPr lang="en-US" altLang="en-US"/>
              <a:t>• The removal of corneal scars</a:t>
            </a:r>
          </a:p>
          <a:p>
            <a:pPr eaLnBrk="1" hangingPunct="1">
              <a:lnSpc>
                <a:spcPct val="90000"/>
              </a:lnSpc>
            </a:pPr>
            <a:r>
              <a:rPr lang="en-US" altLang="en-US"/>
              <a:t>• The removal &amp;/or reduction of islands of degeneration, opacities, nodules, etc. in various corneal dystrophies, e.g. the granular dystrophies, Salzmann’s degeneration</a:t>
            </a:r>
          </a:p>
          <a:p>
            <a:pPr eaLnBrk="1" hangingPunct="1">
              <a:lnSpc>
                <a:spcPct val="90000"/>
              </a:lnSpc>
            </a:pPr>
            <a:r>
              <a:rPr lang="en-US" altLang="en-US"/>
              <a:t>• Smoothing corneal surface irregularities due to trauma, pathology, pterygium surgery, etc.</a:t>
            </a:r>
          </a:p>
          <a:p>
            <a:pPr eaLnBrk="1" hangingPunct="1">
              <a:lnSpc>
                <a:spcPct val="90000"/>
              </a:lnSpc>
            </a:pPr>
            <a:r>
              <a:rPr lang="en-US" altLang="en-US" sz="400"/>
              <a:t>In these cases, smoother, clearer corneas resulted in improved vision.</a:t>
            </a:r>
          </a:p>
          <a:p>
            <a:pPr eaLnBrk="1" hangingPunct="1">
              <a:lnSpc>
                <a:spcPct val="90000"/>
              </a:lnSpc>
            </a:pPr>
            <a:r>
              <a:rPr lang="en-US" altLang="en-US" sz="400"/>
              <a:t>Excimer LASERs did not exist until 1975 &amp; the early prototypes demonstrated an inherent ability to produce ‘enormous’ amounts of energy (L’Esperance, 1993). </a:t>
            </a:r>
          </a:p>
          <a:p>
            <a:pPr eaLnBrk="1" hangingPunct="1">
              <a:lnSpc>
                <a:spcPct val="90000"/>
              </a:lnSpc>
            </a:pPr>
            <a:r>
              <a:rPr lang="en-US" altLang="en-US" sz="400"/>
              <a:t>In an excimer LASER, molecules of argon (an inert gas) &amp; fluorine (a halogen gas) are forced into an unstable association under the influence of an ‘external’ energy source (usually high-voltage discharges in the gas).</a:t>
            </a:r>
          </a:p>
          <a:p>
            <a:pPr eaLnBrk="1" hangingPunct="1">
              <a:lnSpc>
                <a:spcPct val="90000"/>
              </a:lnSpc>
            </a:pPr>
            <a:r>
              <a:rPr lang="en-US" altLang="en-US" sz="400"/>
              <a:t>Electrons are knocked from the argon molecules that then combine electrostatically with negative (electron-rich) fluorine molecules, producing argon fluoride. </a:t>
            </a:r>
          </a:p>
          <a:p>
            <a:pPr eaLnBrk="1" hangingPunct="1">
              <a:lnSpc>
                <a:spcPct val="90000"/>
              </a:lnSpc>
            </a:pPr>
            <a:r>
              <a:rPr lang="en-US" altLang="en-US" sz="400"/>
              <a:t>The resulting energy-rich (excited), diatomic, gaseous but transient halide is termed an ‘excited dimer’ from which the contraction ‘excimer’ is derived.</a:t>
            </a:r>
          </a:p>
          <a:p>
            <a:pPr eaLnBrk="1" hangingPunct="1">
              <a:lnSpc>
                <a:spcPct val="90000"/>
              </a:lnSpc>
            </a:pPr>
            <a:r>
              <a:rPr lang="en-US" altLang="en-US" sz="400"/>
              <a:t>Strictly, dimer should be reserved for a molecule made of two identical atoms rather than a combination of two different atoms (to which the term </a:t>
            </a:r>
            <a:r>
              <a:rPr lang="en-US" altLang="en-US" sz="400" i="1"/>
              <a:t>exciplex </a:t>
            </a:r>
            <a:r>
              <a:rPr lang="en-US" altLang="en-US" sz="400"/>
              <a:t>is usually applied</a:t>
            </a:r>
            <a:r>
              <a:rPr lang="en-US" altLang="en-US" sz="400" i="1"/>
              <a:t>). </a:t>
            </a:r>
          </a:p>
          <a:p>
            <a:pPr eaLnBrk="1" hangingPunct="1">
              <a:lnSpc>
                <a:spcPct val="90000"/>
              </a:lnSpc>
            </a:pPr>
            <a:r>
              <a:rPr lang="en-US" altLang="en-US" sz="400"/>
              <a:t>For reasons of simplicity &amp; sound (&amp; marketing?), the term </a:t>
            </a:r>
            <a:r>
              <a:rPr lang="en-US" altLang="en-US" sz="400" i="1"/>
              <a:t>dimer </a:t>
            </a:r>
            <a:r>
              <a:rPr lang="en-US" altLang="en-US" sz="500"/>
              <a:t>has been adopted in this context even though it is not correct technically (L’Esperance, 1993).</a:t>
            </a:r>
          </a:p>
          <a:p>
            <a:pPr eaLnBrk="1" hangingPunct="1">
              <a:lnSpc>
                <a:spcPct val="90000"/>
              </a:lnSpc>
            </a:pPr>
            <a:r>
              <a:rPr lang="en-US" altLang="en-US" sz="500"/>
              <a:t>Because the excited molecules are unstable, they seek a lower energy state (or their ground-state [i.e. their original, pre-excitement level]), the dimer readily separates into its component gases with the release</a:t>
            </a:r>
          </a:p>
          <a:p>
            <a:pPr eaLnBrk="1" hangingPunct="1">
              <a:lnSpc>
                <a:spcPct val="90000"/>
              </a:lnSpc>
            </a:pPr>
            <a:r>
              <a:rPr lang="en-US" altLang="en-US" sz="500"/>
              <a:t>of photons of UV energy whose wavelength is characteristically (for the Ar-F ‘dimer’) 193 nm, i.e. λ=193 nm. </a:t>
            </a:r>
          </a:p>
          <a:p>
            <a:pPr eaLnBrk="1" hangingPunct="1">
              <a:lnSpc>
                <a:spcPct val="90000"/>
              </a:lnSpc>
            </a:pPr>
            <a:r>
              <a:rPr lang="en-US" altLang="en-US" sz="500"/>
              <a:t>The ‘dimer’s’ lifetime may be as brief as billionths of a second (Gower, 1987).</a:t>
            </a:r>
          </a:p>
          <a:p>
            <a:pPr eaLnBrk="1" hangingPunct="1">
              <a:lnSpc>
                <a:spcPct val="90000"/>
              </a:lnSpc>
            </a:pPr>
            <a:r>
              <a:rPr lang="en-US" altLang="en-US" sz="500"/>
              <a:t>By design, photons from dissociating dimers are harnessed in a controlled manner to stimulate further dissociations within the gas, i.e. stimulated emission, resulting in relatively high output levels of</a:t>
            </a:r>
          </a:p>
          <a:p>
            <a:pPr eaLnBrk="1" hangingPunct="1">
              <a:lnSpc>
                <a:spcPct val="90000"/>
              </a:lnSpc>
            </a:pPr>
            <a:r>
              <a:rPr lang="en-US" altLang="en-US" sz="500"/>
              <a:t>UV-light energy.</a:t>
            </a:r>
          </a:p>
          <a:p>
            <a:pPr eaLnBrk="1" hangingPunct="1">
              <a:lnSpc>
                <a:spcPct val="90000"/>
              </a:lnSpc>
            </a:pPr>
            <a:r>
              <a:rPr lang="en-US" altLang="en-US" sz="500"/>
              <a:t>By controlling &amp; repeating the excitation &amp; dissociation cycle, excimer LASERs can produce an output of very short pulses (10 to 20 nanoseconds each) that are repeated (1 to 50 pulses per second).</a:t>
            </a:r>
          </a:p>
          <a:p>
            <a:pPr eaLnBrk="1" hangingPunct="1">
              <a:lnSpc>
                <a:spcPct val="90000"/>
              </a:lnSpc>
            </a:pPr>
            <a:r>
              <a:rPr lang="en-US" altLang="en-US" sz="500"/>
              <a:t>Comparative studies showed that excimer LASERs delivered the optimum combination of power &amp; tissue absorption with minimal ‘collateral’ damage.</a:t>
            </a:r>
          </a:p>
          <a:p>
            <a:pPr eaLnBrk="1" hangingPunct="1">
              <a:lnSpc>
                <a:spcPct val="90000"/>
              </a:lnSpc>
            </a:pPr>
            <a:r>
              <a:rPr lang="en-US" altLang="en-US" sz="500"/>
              <a:t>The absorption of this coherent UV energy by macromolecules destabilizes/breaks their valency bonds which results in tissue destruction.</a:t>
            </a:r>
          </a:p>
          <a:p>
            <a:pPr eaLnBrk="1" hangingPunct="1">
              <a:lnSpc>
                <a:spcPct val="90000"/>
              </a:lnSpc>
            </a:pPr>
            <a:r>
              <a:rPr lang="en-US" altLang="en-US" sz="500"/>
              <a:t>Carbon-carbon &amp; peptide bonds (in the stroma) can be disrupted readily by radiation of excimer wavelengths.</a:t>
            </a:r>
          </a:p>
          <a:p>
            <a:pPr eaLnBrk="1" hangingPunct="1">
              <a:lnSpc>
                <a:spcPct val="90000"/>
              </a:lnSpc>
            </a:pPr>
            <a:r>
              <a:rPr lang="en-US" altLang="en-US" sz="500"/>
              <a:t>The absorbing tissue vapourizes as a ‘plume’ with very little damage being sustained by the surrounding (&amp; deeper) tissue. </a:t>
            </a:r>
          </a:p>
          <a:p>
            <a:pPr eaLnBrk="1" hangingPunct="1">
              <a:lnSpc>
                <a:spcPct val="90000"/>
              </a:lnSpc>
            </a:pPr>
            <a:r>
              <a:rPr lang="en-US" altLang="en-US" sz="500"/>
              <a:t>The ‘plume’ of ablated tissue is removed from the eye’s immediate environment by an integrated air extraction system.  If left un-extracted, the optical opacity of the drifting plume affects the ongoing irradiation process in an uncontrolled manner leading to unpredictable results.</a:t>
            </a:r>
          </a:p>
          <a:p>
            <a:pPr eaLnBrk="1" hangingPunct="1">
              <a:lnSpc>
                <a:spcPct val="90000"/>
              </a:lnSpc>
            </a:pPr>
            <a:endParaRPr lang="en-US" altLang="en-US"/>
          </a:p>
          <a:p>
            <a:pPr eaLnBrk="1" hangingPunct="1">
              <a:lnSpc>
                <a:spcPct val="90000"/>
              </a:lnSpc>
            </a:pPr>
            <a:endParaRPr lang="en-US" altLang="en-US"/>
          </a:p>
        </p:txBody>
      </p:sp>
    </p:spTree>
    <p:extLst>
      <p:ext uri="{BB962C8B-B14F-4D97-AF65-F5344CB8AC3E}">
        <p14:creationId xmlns:p14="http://schemas.microsoft.com/office/powerpoint/2010/main" val="2325468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p:sp>
      <p:sp>
        <p:nvSpPr>
          <p:cNvPr id="90114" name="Rectangle 3"/>
          <p:cNvSpPr>
            <a:spLocks noGrp="1" noChangeArrowheads="1"/>
          </p:cNvSpPr>
          <p:nvPr>
            <p:ph type="body" idx="1"/>
          </p:nvPr>
        </p:nvSpPr>
        <p:spPr>
          <a:noFill/>
        </p:spPr>
        <p:txBody>
          <a:bodyPr/>
          <a:lstStyle/>
          <a:p>
            <a:pPr eaLnBrk="0" hangingPunct="0"/>
            <a:r>
              <a:rPr lang="zh-CN" altLang="en-US" sz="1200" dirty="0">
                <a:solidFill>
                  <a:schemeClr val="bg1"/>
                </a:solidFill>
                <a:latin typeface="Arial" panose="020B0604020202020204" pitchFamily="34" charset="0"/>
              </a:rPr>
              <a:t>穿透角膜移植术</a:t>
            </a:r>
            <a:r>
              <a:rPr lang="zh-CN" altLang="en-US" sz="1200" dirty="0">
                <a:solidFill>
                  <a:srgbClr val="FFFF00"/>
                </a:solidFill>
                <a:latin typeface="Arial" panose="020B0604020202020204" pitchFamily="34" charset="0"/>
              </a:rPr>
              <a:t>并发症</a:t>
            </a:r>
            <a:endParaRPr lang="en-US" altLang="en-US" sz="1200" dirty="0">
              <a:solidFill>
                <a:srgbClr val="FFFF00"/>
              </a:solidFill>
              <a:latin typeface="Arial" panose="020B0604020202020204" pitchFamily="34" charset="0"/>
            </a:endParaRPr>
          </a:p>
          <a:p>
            <a:pPr eaLnBrk="1" hangingPunct="1"/>
            <a:r>
              <a:rPr lang="zh-CN" altLang="en-US" dirty="0"/>
              <a:t>虽然该技术在手术上通常是“成功”的，相当多的并发症可以发生在术后早期和晚期。</a:t>
            </a:r>
          </a:p>
          <a:p>
            <a:pPr eaLnBrk="1" hangingPunct="1"/>
            <a:r>
              <a:rPr lang="zh-CN" altLang="en-US" dirty="0"/>
              <a:t>因此，有必要有一个频繁的术后护理时间表来发现这些问题。</a:t>
            </a:r>
          </a:p>
          <a:p>
            <a:pPr eaLnBrk="1" hangingPunct="1"/>
            <a:r>
              <a:rPr lang="zh-CN" altLang="en-US" dirty="0"/>
              <a:t>与</a:t>
            </a:r>
            <a:r>
              <a:rPr lang="en-US" altLang="zh-CN" dirty="0"/>
              <a:t>PK</a:t>
            </a:r>
            <a:r>
              <a:rPr lang="zh-CN" altLang="en-US" dirty="0"/>
              <a:t>术相关的两个最常见和最重要的并发症是散光和移植物排斥（下一个幻灯片）。</a:t>
            </a:r>
          </a:p>
          <a:p>
            <a:pPr eaLnBrk="1" hangingPunct="1"/>
            <a:r>
              <a:rPr lang="zh-CN" altLang="en-US" dirty="0"/>
              <a:t>因此，有必要保持一个频繁的术后护理时间表，来发现微小的问题，如角膜移植物血管化的发生。</a:t>
            </a:r>
            <a:endParaRPr lang="en-US" altLang="en-US" dirty="0"/>
          </a:p>
        </p:txBody>
      </p:sp>
    </p:spTree>
    <p:extLst>
      <p:ext uri="{BB962C8B-B14F-4D97-AF65-F5344CB8AC3E}">
        <p14:creationId xmlns:p14="http://schemas.microsoft.com/office/powerpoint/2010/main" val="210836015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49" name="Rectangle 2"/>
          <p:cNvSpPr>
            <a:spLocks noGrp="1" noRot="1" noChangeAspect="1" noChangeArrowheads="1" noTextEdit="1"/>
          </p:cNvSpPr>
          <p:nvPr>
            <p:ph type="sldImg"/>
          </p:nvPr>
        </p:nvSpPr>
        <p:spPr/>
      </p:sp>
      <p:sp>
        <p:nvSpPr>
          <p:cNvPr id="851971" name="Rectangle 3"/>
          <p:cNvSpPr>
            <a:spLocks noGrp="1" noChangeArrowheads="1"/>
          </p:cNvSpPr>
          <p:nvPr>
            <p:ph type="body" idx="1"/>
          </p:nvPr>
        </p:nvSpPr>
        <p:spPr/>
        <p:txBody>
          <a:bodyPr/>
          <a:lstStyle/>
          <a:p>
            <a:pPr eaLnBrk="1" hangingPunct="1">
              <a:defRPr/>
            </a:pPr>
            <a:r>
              <a:rPr lang="en-US" altLang="en-US" sz="700" b="1" dirty="0"/>
              <a:t>Photo-Therapeutic Keratectomy: Patient Selection</a:t>
            </a:r>
          </a:p>
          <a:p>
            <a:pPr eaLnBrk="1" hangingPunct="1">
              <a:defRPr/>
            </a:pPr>
            <a:r>
              <a:rPr lang="en-US" altLang="en-US" sz="700" dirty="0"/>
              <a:t>Patient Selection (some after Stark </a:t>
            </a:r>
            <a:r>
              <a:rPr lang="en-US" altLang="en-US" sz="700" i="1" dirty="0"/>
              <a:t>et al</a:t>
            </a:r>
            <a:r>
              <a:rPr lang="en-US" altLang="en-US" sz="700" dirty="0"/>
              <a:t>., 1993).</a:t>
            </a:r>
          </a:p>
          <a:p>
            <a:pPr eaLnBrk="1" hangingPunct="1">
              <a:defRPr/>
            </a:pPr>
            <a:r>
              <a:rPr lang="en-US" altLang="en-US" sz="700" dirty="0"/>
              <a:t>The following are indications for </a:t>
            </a:r>
            <a:r>
              <a:rPr lang="en-US" altLang="en-US" sz="700" dirty="0" err="1"/>
              <a:t>PTK</a:t>
            </a:r>
            <a:r>
              <a:rPr lang="en-US" altLang="en-US" sz="700" dirty="0"/>
              <a:t> treatment:</a:t>
            </a:r>
          </a:p>
          <a:p>
            <a:pPr marL="171450" indent="-171450" eaLnBrk="1" hangingPunct="1">
              <a:buFont typeface="Arial" panose="020B0604020202020204" pitchFamily="34" charset="0"/>
              <a:buChar char="•"/>
              <a:defRPr/>
            </a:pPr>
            <a:r>
              <a:rPr lang="en-US" altLang="en-US" sz="700" dirty="0"/>
              <a:t>Opacities in the anterior one-third of the cornea (&lt;160 </a:t>
            </a:r>
            <a:r>
              <a:rPr lang="en-US" altLang="en-US" sz="700" dirty="0" err="1"/>
              <a:t>μm</a:t>
            </a:r>
            <a:r>
              <a:rPr lang="en-US" altLang="en-US" sz="700" dirty="0"/>
              <a:t> in depth), e.g. superficial opacities of Reis-Buckler’s dystrophy, early granular &amp; lattice stromal dystrophies, herpetic keratitis, &amp; nodule &amp; band dystrophies</a:t>
            </a:r>
          </a:p>
          <a:p>
            <a:pPr marL="171450" indent="-171450" eaLnBrk="1" hangingPunct="1">
              <a:buFont typeface="Arial" panose="020B0604020202020204" pitchFamily="34" charset="0"/>
              <a:buChar char="•"/>
              <a:defRPr/>
            </a:pPr>
            <a:r>
              <a:rPr lang="en-US" altLang="en-US" sz="700" dirty="0"/>
              <a:t>Post-</a:t>
            </a:r>
            <a:r>
              <a:rPr lang="en-US" altLang="en-US" sz="700" dirty="0" err="1"/>
              <a:t>PTK</a:t>
            </a:r>
            <a:r>
              <a:rPr lang="en-US" altLang="en-US" sz="700" dirty="0"/>
              <a:t> corneal thickness must be expected to be &gt;250 </a:t>
            </a:r>
            <a:r>
              <a:rPr lang="en-US" altLang="en-US" sz="700" dirty="0" err="1"/>
              <a:t>μm</a:t>
            </a:r>
            <a:endParaRPr lang="en-US" altLang="en-US" sz="700" dirty="0"/>
          </a:p>
          <a:p>
            <a:pPr marL="171450" indent="-171450" eaLnBrk="1" hangingPunct="1">
              <a:buFont typeface="Arial" panose="020B0604020202020204" pitchFamily="34" charset="0"/>
              <a:buChar char="•"/>
              <a:defRPr/>
            </a:pPr>
            <a:r>
              <a:rPr lang="en-US" altLang="en-US" sz="700" dirty="0"/>
              <a:t>Patients with corneal surface irregularities that prevent good, functional vision with either spectacles or contact lenses</a:t>
            </a:r>
          </a:p>
          <a:p>
            <a:pPr marL="171450" indent="-171450" eaLnBrk="1" hangingPunct="1">
              <a:buFont typeface="Arial" panose="020B0604020202020204" pitchFamily="34" charset="0"/>
              <a:buChar char="•"/>
              <a:defRPr/>
            </a:pPr>
            <a:r>
              <a:rPr lang="en-US" altLang="en-US" sz="700" dirty="0"/>
              <a:t>Anterior corneal dystrophies</a:t>
            </a:r>
          </a:p>
          <a:p>
            <a:pPr marL="171450" indent="-171450" eaLnBrk="1" hangingPunct="1">
              <a:buFont typeface="Arial" panose="020B0604020202020204" pitchFamily="34" charset="0"/>
              <a:buChar char="•"/>
              <a:defRPr/>
            </a:pPr>
            <a:r>
              <a:rPr lang="en-US" altLang="en-US" sz="700" dirty="0" err="1"/>
              <a:t>RCEs</a:t>
            </a:r>
            <a:r>
              <a:rPr lang="en-US" altLang="en-US" sz="700" dirty="0"/>
              <a:t> that are refractory to conservative treatment with patching, cycloplegia, topical antibiotics, &amp; lubricants</a:t>
            </a:r>
          </a:p>
          <a:p>
            <a:pPr marL="171450" indent="-171450" eaLnBrk="1" hangingPunct="1">
              <a:buFont typeface="Arial" panose="020B0604020202020204" pitchFamily="34" charset="0"/>
              <a:buChar char="•"/>
              <a:defRPr/>
            </a:pPr>
            <a:r>
              <a:rPr lang="en-US" altLang="en-US" sz="700" dirty="0" err="1"/>
              <a:t>RCEs</a:t>
            </a:r>
            <a:r>
              <a:rPr lang="en-US" altLang="en-US" sz="700" dirty="0"/>
              <a:t> refractory to mechanical surgical treatment such as corneal </a:t>
            </a:r>
            <a:r>
              <a:rPr lang="en-US" altLang="en-US" sz="700" dirty="0" err="1"/>
              <a:t>micropuncture</a:t>
            </a:r>
            <a:r>
              <a:rPr lang="en-US" altLang="en-US" sz="700" dirty="0"/>
              <a:t> &amp;/or epithelial curettage</a:t>
            </a:r>
          </a:p>
          <a:p>
            <a:pPr marL="171450" indent="-171450" eaLnBrk="1" hangingPunct="1">
              <a:buFont typeface="Arial" panose="020B0604020202020204" pitchFamily="34" charset="0"/>
              <a:buChar char="•"/>
              <a:defRPr/>
            </a:pPr>
            <a:r>
              <a:rPr lang="en-US" altLang="en-US" sz="700" dirty="0"/>
              <a:t>Retreatment after primary </a:t>
            </a:r>
            <a:r>
              <a:rPr lang="en-US" altLang="en-US" sz="700" dirty="0" err="1"/>
              <a:t>PTK</a:t>
            </a:r>
            <a:r>
              <a:rPr lang="en-US" altLang="en-US" sz="700" dirty="0"/>
              <a:t> treatment that resulted in </a:t>
            </a:r>
            <a:r>
              <a:rPr lang="en-US" altLang="en-US" sz="700" dirty="0" err="1"/>
              <a:t>macroerosions</a:t>
            </a:r>
            <a:r>
              <a:rPr lang="en-US" altLang="en-US" sz="700" dirty="0"/>
              <a:t> complicating </a:t>
            </a:r>
            <a:r>
              <a:rPr lang="en-US" altLang="en-US" sz="700" dirty="0" err="1"/>
              <a:t>RCE</a:t>
            </a:r>
            <a:r>
              <a:rPr lang="en-US" altLang="en-US" sz="700" dirty="0"/>
              <a:t> syndrome that had failed conservative management with ocular lubricants (see Maini &amp; </a:t>
            </a:r>
            <a:r>
              <a:rPr lang="en-US" altLang="en-US" sz="700" dirty="0" err="1"/>
              <a:t>Loughnan</a:t>
            </a:r>
            <a:r>
              <a:rPr lang="en-US" altLang="en-US" sz="700" dirty="0"/>
              <a:t>, 2002)</a:t>
            </a:r>
          </a:p>
          <a:p>
            <a:pPr marL="171450" indent="-171450" eaLnBrk="1" hangingPunct="1">
              <a:buFont typeface="Arial" panose="020B0604020202020204" pitchFamily="34" charset="0"/>
              <a:buChar char="•"/>
              <a:defRPr/>
            </a:pPr>
            <a:r>
              <a:rPr lang="en-US" altLang="en-US" sz="700"/>
              <a:t>Bullous Keratopathy (BK). </a:t>
            </a:r>
            <a:r>
              <a:rPr lang="en-US" altLang="en-US" sz="700" dirty="0" err="1"/>
              <a:t>PTK</a:t>
            </a:r>
            <a:r>
              <a:rPr lang="en-US" altLang="en-US" sz="700" dirty="0"/>
              <a:t> using a deeper ablation &amp; adjunctive a therapeutic CL was described as an easy-to-perform &amp; effective treatment with lower recurrence rates for patients with BK &amp; poor visual potential (see Lin </a:t>
            </a:r>
            <a:r>
              <a:rPr lang="en-US" altLang="en-US" sz="700" i="1" dirty="0"/>
              <a:t>et al</a:t>
            </a:r>
            <a:r>
              <a:rPr lang="en-US" altLang="en-US" sz="700" dirty="0"/>
              <a:t>., 2001)</a:t>
            </a:r>
          </a:p>
          <a:p>
            <a:pPr marL="171450" indent="-171450" eaLnBrk="1" hangingPunct="1">
              <a:buFont typeface="Arial" panose="020B0604020202020204" pitchFamily="34" charset="0"/>
              <a:buChar char="•"/>
              <a:defRPr/>
            </a:pPr>
            <a:r>
              <a:rPr lang="en-US" altLang="en-US" sz="700" dirty="0"/>
              <a:t>No age restrictions apply but younger patients are preferred because they are more willing to try a CL option should hyperopia result post-operatively.</a:t>
            </a:r>
          </a:p>
          <a:p>
            <a:pPr eaLnBrk="1" hangingPunct="1">
              <a:defRPr/>
            </a:pPr>
            <a:endParaRPr lang="en-US" altLang="en-US" dirty="0"/>
          </a:p>
        </p:txBody>
      </p:sp>
    </p:spTree>
    <p:extLst>
      <p:ext uri="{BB962C8B-B14F-4D97-AF65-F5344CB8AC3E}">
        <p14:creationId xmlns:p14="http://schemas.microsoft.com/office/powerpoint/2010/main" val="330609517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7" name="Rectangle 2"/>
          <p:cNvSpPr>
            <a:spLocks noGrp="1" noRot="1" noChangeAspect="1" noChangeArrowheads="1" noTextEdit="1"/>
          </p:cNvSpPr>
          <p:nvPr>
            <p:ph type="sldImg"/>
          </p:nvPr>
        </p:nvSpPr>
        <p:spPr/>
      </p:sp>
      <p:sp>
        <p:nvSpPr>
          <p:cNvPr id="1002498" name="Rectangle 3"/>
          <p:cNvSpPr>
            <a:spLocks noGrp="1" noChangeArrowheads="1"/>
          </p:cNvSpPr>
          <p:nvPr>
            <p:ph type="body" idx="1"/>
          </p:nvPr>
        </p:nvSpPr>
        <p:spPr>
          <a:noFill/>
        </p:spPr>
        <p:txBody>
          <a:bodyPr/>
          <a:lstStyle/>
          <a:p>
            <a:pPr eaLnBrk="1" hangingPunct="1"/>
            <a:r>
              <a:rPr lang="en-US" altLang="en-US"/>
              <a:t>Contraindications (some after Stark </a:t>
            </a:r>
            <a:r>
              <a:rPr lang="en-US" altLang="en-US" i="1"/>
              <a:t>et al.</a:t>
            </a:r>
            <a:r>
              <a:rPr lang="en-US" altLang="en-US"/>
              <a:t>, 1993):</a:t>
            </a:r>
          </a:p>
          <a:p>
            <a:pPr eaLnBrk="1" hangingPunct="1"/>
            <a:r>
              <a:rPr lang="en-US" altLang="en-US"/>
              <a:t>• Blepharitis</a:t>
            </a:r>
          </a:p>
          <a:p>
            <a:pPr eaLnBrk="1" hangingPunct="1"/>
            <a:r>
              <a:rPr lang="en-US" altLang="en-US"/>
              <a:t>• Dry eye</a:t>
            </a:r>
          </a:p>
          <a:p>
            <a:pPr eaLnBrk="1" hangingPunct="1"/>
            <a:r>
              <a:rPr lang="en-US" altLang="en-US"/>
              <a:t>• Lagophthalmos</a:t>
            </a:r>
          </a:p>
          <a:p>
            <a:pPr eaLnBrk="1" hangingPunct="1"/>
            <a:r>
              <a:rPr lang="en-US" altLang="en-US"/>
              <a:t>• Any active inflammation</a:t>
            </a:r>
          </a:p>
          <a:p>
            <a:pPr eaLnBrk="1" hangingPunct="1"/>
            <a:r>
              <a:rPr lang="en-US" altLang="en-US"/>
              <a:t>• Thin cornea</a:t>
            </a:r>
          </a:p>
          <a:p>
            <a:pPr eaLnBrk="1" hangingPunct="1"/>
            <a:r>
              <a:rPr lang="en-US" altLang="en-US"/>
              <a:t>• Systemic immunosuppression (e.g. in AIDS)</a:t>
            </a:r>
          </a:p>
          <a:p>
            <a:pPr eaLnBrk="1" hangingPunct="1"/>
            <a:r>
              <a:rPr lang="en-US" altLang="en-US"/>
              <a:t>• Patients unwilling to consider CLs post-operatively should be discouraged from undergoing PTK.</a:t>
            </a:r>
          </a:p>
          <a:p>
            <a:pPr eaLnBrk="1" hangingPunct="1"/>
            <a:endParaRPr lang="en-US" altLang="en-US"/>
          </a:p>
        </p:txBody>
      </p:sp>
    </p:spTree>
    <p:extLst>
      <p:ext uri="{BB962C8B-B14F-4D97-AF65-F5344CB8AC3E}">
        <p14:creationId xmlns:p14="http://schemas.microsoft.com/office/powerpoint/2010/main" val="423118588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5" name="Rectangle 2"/>
          <p:cNvSpPr>
            <a:spLocks noGrp="1" noRot="1" noChangeAspect="1" noChangeArrowheads="1" noTextEdit="1"/>
          </p:cNvSpPr>
          <p:nvPr>
            <p:ph type="sldImg"/>
          </p:nvPr>
        </p:nvSpPr>
        <p:spPr/>
      </p:sp>
      <p:sp>
        <p:nvSpPr>
          <p:cNvPr id="854019" name="Rectangle 3"/>
          <p:cNvSpPr>
            <a:spLocks noGrp="1" noChangeArrowheads="1"/>
          </p:cNvSpPr>
          <p:nvPr>
            <p:ph type="body" idx="1"/>
          </p:nvPr>
        </p:nvSpPr>
        <p:spPr/>
        <p:txBody>
          <a:bodyPr/>
          <a:lstStyle/>
          <a:p>
            <a:pPr eaLnBrk="1" hangingPunct="1">
              <a:defRPr/>
            </a:pPr>
            <a:r>
              <a:rPr lang="en-US" altLang="en-US" b="1" dirty="0"/>
              <a:t>Photo-Therapeutic Keratectomy: Procedure</a:t>
            </a:r>
          </a:p>
          <a:p>
            <a:pPr eaLnBrk="1" hangingPunct="1">
              <a:defRPr/>
            </a:pPr>
            <a:r>
              <a:rPr lang="en-US" altLang="en-US" dirty="0"/>
              <a:t>A pre-operative examination should include (after Stark </a:t>
            </a:r>
            <a:r>
              <a:rPr lang="en-US" altLang="en-US" i="1" dirty="0"/>
              <a:t>et al</a:t>
            </a:r>
            <a:r>
              <a:rPr lang="en-US" altLang="en-US" dirty="0"/>
              <a:t>., 1993):</a:t>
            </a:r>
          </a:p>
          <a:p>
            <a:pPr eaLnBrk="1" hangingPunct="1">
              <a:defRPr/>
            </a:pPr>
            <a:r>
              <a:rPr lang="en-US" altLang="en-US" dirty="0"/>
              <a:t>• External eye examination</a:t>
            </a:r>
          </a:p>
          <a:p>
            <a:pPr eaLnBrk="1" hangingPunct="1">
              <a:defRPr/>
            </a:pPr>
            <a:r>
              <a:rPr lang="en-US" altLang="en-US" dirty="0"/>
              <a:t>• Slit-lamp examination</a:t>
            </a:r>
          </a:p>
          <a:p>
            <a:pPr eaLnBrk="1" hangingPunct="1">
              <a:defRPr/>
            </a:pPr>
            <a:r>
              <a:rPr lang="en-US" altLang="en-US" dirty="0"/>
              <a:t>• Dilated fundus examination</a:t>
            </a:r>
          </a:p>
          <a:p>
            <a:pPr eaLnBrk="1" hangingPunct="1">
              <a:defRPr/>
            </a:pPr>
            <a:r>
              <a:rPr lang="en-US" altLang="en-US" dirty="0"/>
              <a:t>• VA evaluation with &amp; without Rx, with pinhole, with GP CLs</a:t>
            </a:r>
          </a:p>
          <a:p>
            <a:pPr eaLnBrk="1" hangingPunct="1">
              <a:defRPr/>
            </a:pPr>
            <a:r>
              <a:rPr lang="en-US" altLang="en-US" dirty="0"/>
              <a:t>• Corneal thickness at location of corneal scars.</a:t>
            </a:r>
          </a:p>
          <a:p>
            <a:pPr eaLnBrk="1" hangingPunct="1">
              <a:defRPr/>
            </a:pPr>
            <a:endParaRPr lang="en-US" altLang="en-US" dirty="0"/>
          </a:p>
          <a:p>
            <a:pPr eaLnBrk="1" hangingPunct="1">
              <a:defRPr/>
            </a:pPr>
            <a:r>
              <a:rPr lang="en-US" altLang="en-US" dirty="0"/>
              <a:t>Where possible the following are also included:</a:t>
            </a:r>
          </a:p>
          <a:p>
            <a:pPr marL="171450" indent="-171450" eaLnBrk="1" hangingPunct="1">
              <a:buFont typeface="Arial" panose="020B0604020202020204" pitchFamily="34" charset="0"/>
              <a:buChar char="•"/>
              <a:defRPr/>
            </a:pPr>
            <a:r>
              <a:rPr lang="en-US" altLang="en-US" dirty="0" err="1"/>
              <a:t>pneumotonometry</a:t>
            </a:r>
            <a:endParaRPr lang="en-US" altLang="en-US" dirty="0"/>
          </a:p>
          <a:p>
            <a:pPr marL="171450" indent="-171450" eaLnBrk="1" hangingPunct="1">
              <a:buFont typeface="Arial" panose="020B0604020202020204" pitchFamily="34" charset="0"/>
              <a:buChar char="•"/>
              <a:defRPr/>
            </a:pPr>
            <a:r>
              <a:rPr lang="en-US" altLang="en-US" dirty="0"/>
              <a:t>keratometry</a:t>
            </a:r>
          </a:p>
          <a:p>
            <a:pPr marL="171450" indent="-171450" eaLnBrk="1" hangingPunct="1">
              <a:buFont typeface="Arial" panose="020B0604020202020204" pitchFamily="34" charset="0"/>
              <a:buChar char="•"/>
              <a:defRPr/>
            </a:pPr>
            <a:r>
              <a:rPr lang="en-US" altLang="en-US" dirty="0"/>
              <a:t>ultrasonic </a:t>
            </a:r>
            <a:r>
              <a:rPr lang="en-US" altLang="en-US" dirty="0" err="1"/>
              <a:t>pachometry</a:t>
            </a:r>
            <a:endParaRPr lang="en-US" altLang="en-US" dirty="0"/>
          </a:p>
          <a:p>
            <a:pPr marL="171450" indent="-171450" eaLnBrk="1" hangingPunct="1">
              <a:buFont typeface="Arial" panose="020B0604020202020204" pitchFamily="34" charset="0"/>
              <a:buChar char="•"/>
              <a:defRPr/>
            </a:pPr>
            <a:r>
              <a:rPr lang="en-US" altLang="en-US" dirty="0" err="1"/>
              <a:t>videokeratoscopy</a:t>
            </a:r>
            <a:r>
              <a:rPr lang="en-US" altLang="en-US" dirty="0"/>
              <a:t>.</a:t>
            </a:r>
          </a:p>
          <a:p>
            <a:pPr eaLnBrk="1" hangingPunct="1">
              <a:defRPr/>
            </a:pPr>
            <a:endParaRPr lang="en-US" altLang="en-US" dirty="0"/>
          </a:p>
        </p:txBody>
      </p:sp>
    </p:spTree>
    <p:extLst>
      <p:ext uri="{BB962C8B-B14F-4D97-AF65-F5344CB8AC3E}">
        <p14:creationId xmlns:p14="http://schemas.microsoft.com/office/powerpoint/2010/main" val="296410965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3" name="Rectangle 2"/>
          <p:cNvSpPr>
            <a:spLocks noGrp="1" noRot="1" noChangeAspect="1" noChangeArrowheads="1" noTextEdit="1"/>
          </p:cNvSpPr>
          <p:nvPr>
            <p:ph type="sldImg"/>
          </p:nvPr>
        </p:nvSpPr>
        <p:spPr/>
      </p:sp>
      <p:sp>
        <p:nvSpPr>
          <p:cNvPr id="1006594" name="Rectangle 3"/>
          <p:cNvSpPr>
            <a:spLocks noGrp="1" noChangeArrowheads="1"/>
          </p:cNvSpPr>
          <p:nvPr>
            <p:ph type="body" idx="1"/>
          </p:nvPr>
        </p:nvSpPr>
        <p:spPr>
          <a:noFill/>
        </p:spPr>
        <p:txBody>
          <a:bodyPr/>
          <a:lstStyle/>
          <a:p>
            <a:pPr eaLnBrk="1" hangingPunct="1"/>
            <a:r>
              <a:rPr lang="en-US" altLang="en-US"/>
              <a:t>After administering an oral analgesic &amp; a sedative, a topical anaesthetic is instilled. </a:t>
            </a:r>
          </a:p>
          <a:p>
            <a:pPr eaLnBrk="1" hangingPunct="1"/>
            <a:r>
              <a:rPr lang="en-US" altLang="en-US"/>
              <a:t>A lid speculum is then applied &amp; the patient asked to fixate the blinking light in the instrument (may vary with device).</a:t>
            </a:r>
          </a:p>
          <a:p>
            <a:pPr eaLnBrk="1" hangingPunct="1"/>
            <a:r>
              <a:rPr lang="en-US" altLang="en-US"/>
              <a:t>The epithelium is removed either mechanically, e.g. the large irregularities of Salzmann nodules (Steinert, 1993) or using the LASER. </a:t>
            </a:r>
          </a:p>
          <a:p>
            <a:pPr eaLnBrk="1" hangingPunct="1"/>
            <a:r>
              <a:rPr lang="en-US" altLang="en-US"/>
              <a:t>The choice of method is based on the smoothness of the cornea, e.g. if smooth, the LASER method is used.</a:t>
            </a:r>
          </a:p>
          <a:p>
            <a:pPr eaLnBrk="1" hangingPunct="1"/>
            <a:endParaRPr lang="en-US" altLang="en-US"/>
          </a:p>
        </p:txBody>
      </p:sp>
    </p:spTree>
    <p:extLst>
      <p:ext uri="{BB962C8B-B14F-4D97-AF65-F5344CB8AC3E}">
        <p14:creationId xmlns:p14="http://schemas.microsoft.com/office/powerpoint/2010/main" val="117924402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1" name="Rectangle 2"/>
          <p:cNvSpPr>
            <a:spLocks noGrp="1" noRot="1" noChangeAspect="1" noChangeArrowheads="1" noTextEdit="1"/>
          </p:cNvSpPr>
          <p:nvPr>
            <p:ph type="sldImg"/>
          </p:nvPr>
        </p:nvSpPr>
        <p:spPr/>
      </p:sp>
      <p:sp>
        <p:nvSpPr>
          <p:cNvPr id="1008642" name="Rectangle 3"/>
          <p:cNvSpPr>
            <a:spLocks noGrp="1" noChangeArrowheads="1"/>
          </p:cNvSpPr>
          <p:nvPr>
            <p:ph type="body" idx="1"/>
          </p:nvPr>
        </p:nvSpPr>
        <p:spPr>
          <a:noFill/>
        </p:spPr>
        <p:txBody>
          <a:bodyPr/>
          <a:lstStyle/>
          <a:p>
            <a:pPr eaLnBrk="1" hangingPunct="1"/>
            <a:r>
              <a:rPr lang="en-US" altLang="en-US" sz="1100"/>
              <a:t>The treatment zone surface must be kept free of all debris &amp; cellular remnants. </a:t>
            </a:r>
          </a:p>
          <a:p>
            <a:pPr eaLnBrk="1" hangingPunct="1"/>
            <a:r>
              <a:rPr lang="en-US" altLang="en-US" sz="1100"/>
              <a:t>Generally, methylcellulose and/or artificial tears (generally of relatively high viscosity [Steinert, 1993]) are applied to ‘fill’ the microscopic corneal surface roughness that results from the LASER ablation. </a:t>
            </a:r>
          </a:p>
          <a:p>
            <a:pPr eaLnBrk="1" hangingPunct="1"/>
            <a:r>
              <a:rPr lang="en-US" altLang="en-US" sz="1100"/>
              <a:t>These promote a regular surface for treatment by making protrusions stand proud of the corneal surface thereby increasing their exposure to the LASER’s ablating energy.</a:t>
            </a:r>
          </a:p>
          <a:p>
            <a:pPr eaLnBrk="1" hangingPunct="1"/>
            <a:r>
              <a:rPr lang="en-US" altLang="en-US" sz="1100"/>
              <a:t>Earlier work using a 6 mm ablation zone &amp; a 0.5 mm ‘blend’ to the corneal periphery resulted in significant hyperopia. </a:t>
            </a:r>
          </a:p>
          <a:p>
            <a:pPr eaLnBrk="1" hangingPunct="1"/>
            <a:r>
              <a:rPr lang="en-US" altLang="en-US" sz="1100"/>
              <a:t>As a result, surgeons have dispensed with the blend &amp; move the patient’s eye around circularly (using the fixation target) during the procedure. </a:t>
            </a:r>
          </a:p>
          <a:p>
            <a:pPr eaLnBrk="1" hangingPunct="1"/>
            <a:r>
              <a:rPr lang="en-US" altLang="en-US" sz="1100"/>
              <a:t>They treat the edge of the ablation zone with a 2 mm diameter beam to decrease the likelihood of inducing an unwanted hyperopic shift.</a:t>
            </a:r>
          </a:p>
          <a:p>
            <a:pPr eaLnBrk="1" hangingPunct="1"/>
            <a:r>
              <a:rPr lang="en-US" altLang="en-US" sz="1100"/>
              <a:t>Antibiotics, steroids, &amp; a cycloplegic are applied post-surgically &amp; the eye is pressure-patched.</a:t>
            </a:r>
          </a:p>
          <a:p>
            <a:pPr eaLnBrk="1" hangingPunct="1"/>
            <a:r>
              <a:rPr lang="en-US" altLang="en-US" sz="1100"/>
              <a:t>Analgesics may be used as required.</a:t>
            </a:r>
          </a:p>
          <a:p>
            <a:pPr eaLnBrk="1" hangingPunct="1"/>
            <a:r>
              <a:rPr lang="en-US" altLang="en-US" sz="1100"/>
              <a:t>Once the eye patch is removed, visual comfort may be improved by the use of sunglasses.</a:t>
            </a:r>
          </a:p>
          <a:p>
            <a:pPr eaLnBrk="1" hangingPunct="1"/>
            <a:r>
              <a:rPr lang="en-US" altLang="en-US" sz="1100"/>
              <a:t>Some ablation-resistant scars have been reported (see McDonnell </a:t>
            </a:r>
            <a:r>
              <a:rPr lang="en-US" altLang="en-US" sz="1100" i="1"/>
              <a:t>et al</a:t>
            </a:r>
            <a:r>
              <a:rPr lang="en-US" altLang="en-US" sz="1100"/>
              <a:t>., 1992) &amp; this may be the</a:t>
            </a:r>
            <a:r>
              <a:rPr lang="en-US" altLang="en-US" sz="1100" i="1"/>
              <a:t> </a:t>
            </a:r>
            <a:r>
              <a:rPr lang="de-DE" altLang="en-US" sz="1100"/>
              <a:t>hyaline material in granular dystrophy (Steinert, </a:t>
            </a:r>
            <a:r>
              <a:rPr lang="en-US" altLang="en-US" sz="1100"/>
              <a:t>1993).</a:t>
            </a:r>
          </a:p>
          <a:p>
            <a:pPr eaLnBrk="1" hangingPunct="1"/>
            <a:endParaRPr lang="en-US" altLang="en-US"/>
          </a:p>
        </p:txBody>
      </p:sp>
    </p:spTree>
    <p:extLst>
      <p:ext uri="{BB962C8B-B14F-4D97-AF65-F5344CB8AC3E}">
        <p14:creationId xmlns:p14="http://schemas.microsoft.com/office/powerpoint/2010/main" val="114784621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89" name="Rectangle 2"/>
          <p:cNvSpPr>
            <a:spLocks noGrp="1" noRot="1" noChangeAspect="1" noChangeArrowheads="1" noTextEdit="1"/>
          </p:cNvSpPr>
          <p:nvPr>
            <p:ph type="sldImg"/>
          </p:nvPr>
        </p:nvSpPr>
        <p:spPr/>
      </p:sp>
      <p:sp>
        <p:nvSpPr>
          <p:cNvPr id="1010690" name="Rectangle 3"/>
          <p:cNvSpPr>
            <a:spLocks noGrp="1" noChangeArrowheads="1"/>
          </p:cNvSpPr>
          <p:nvPr>
            <p:ph type="body" idx="1"/>
          </p:nvPr>
        </p:nvSpPr>
        <p:spPr>
          <a:noFill/>
        </p:spPr>
        <p:txBody>
          <a:bodyPr/>
          <a:lstStyle/>
          <a:p>
            <a:pPr eaLnBrk="1" hangingPunct="1"/>
            <a:r>
              <a:rPr lang="en-US" altLang="en-US" b="1"/>
              <a:t>Photo-Therapeutic Keratectomy: Post-Operative Care</a:t>
            </a:r>
          </a:p>
          <a:p>
            <a:pPr eaLnBrk="1" hangingPunct="1"/>
            <a:r>
              <a:rPr lang="en-US" altLang="en-US"/>
              <a:t>Some discomfort &amp; /or pain may be experienced for 2 to 3 days. </a:t>
            </a:r>
          </a:p>
          <a:p>
            <a:pPr eaLnBrk="1" hangingPunct="1"/>
            <a:r>
              <a:rPr lang="en-US" altLang="en-US"/>
              <a:t>These symptoms may require treatment.</a:t>
            </a:r>
          </a:p>
          <a:p>
            <a:pPr eaLnBrk="1" hangingPunct="1"/>
            <a:r>
              <a:rPr lang="en-US" altLang="en-US"/>
              <a:t>Patients are examined at 2-day intervals post-surgically until re-epithelialization occurs.</a:t>
            </a:r>
          </a:p>
          <a:p>
            <a:pPr eaLnBrk="1" hangingPunct="1"/>
            <a:r>
              <a:rPr lang="en-US" altLang="en-US"/>
              <a:t>Subsequently, they are examined at 1 month &amp; 3 months after surgery. </a:t>
            </a:r>
          </a:p>
          <a:p>
            <a:pPr eaLnBrk="1" hangingPunct="1"/>
            <a:r>
              <a:rPr lang="en-US" altLang="en-US"/>
              <a:t>Additional after-care is also delivered at 6, 9,12, 18, &amp; 24 months.</a:t>
            </a:r>
          </a:p>
          <a:p>
            <a:pPr eaLnBrk="1" hangingPunct="1"/>
            <a:r>
              <a:rPr lang="en-US" altLang="en-US"/>
              <a:t>At each after-care session from the 1-month visit onwards, the assessments made pre-operatively (see above) are repeated.</a:t>
            </a:r>
          </a:p>
          <a:p>
            <a:pPr eaLnBrk="1" hangingPunct="1"/>
            <a:r>
              <a:rPr lang="en-US" altLang="en-US"/>
              <a:t>Hypertonic saline ointment for use before sleep may be prescribed.</a:t>
            </a:r>
          </a:p>
          <a:p>
            <a:pPr eaLnBrk="1" hangingPunct="1"/>
            <a:endParaRPr lang="en-US" altLang="en-US"/>
          </a:p>
        </p:txBody>
      </p:sp>
    </p:spTree>
    <p:extLst>
      <p:ext uri="{BB962C8B-B14F-4D97-AF65-F5344CB8AC3E}">
        <p14:creationId xmlns:p14="http://schemas.microsoft.com/office/powerpoint/2010/main" val="100918260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7" name="Rectangle 2"/>
          <p:cNvSpPr>
            <a:spLocks noGrp="1" noRot="1" noChangeAspect="1" noChangeArrowheads="1" noTextEdit="1"/>
          </p:cNvSpPr>
          <p:nvPr>
            <p:ph type="sldImg"/>
          </p:nvPr>
        </p:nvSpPr>
        <p:spPr/>
      </p:sp>
      <p:sp>
        <p:nvSpPr>
          <p:cNvPr id="1012738" name="Rectangle 3"/>
          <p:cNvSpPr>
            <a:spLocks noGrp="1" noChangeArrowheads="1"/>
          </p:cNvSpPr>
          <p:nvPr>
            <p:ph type="body" idx="1"/>
          </p:nvPr>
        </p:nvSpPr>
        <p:spPr>
          <a:noFill/>
        </p:spPr>
        <p:txBody>
          <a:bodyPr/>
          <a:lstStyle/>
          <a:p>
            <a:pPr eaLnBrk="1" hangingPunct="1">
              <a:lnSpc>
                <a:spcPct val="80000"/>
              </a:lnSpc>
            </a:pPr>
            <a:r>
              <a:rPr lang="en-US" altLang="en-US" sz="1000" b="1"/>
              <a:t>Photo-Refractive Keratectomy (PRK)</a:t>
            </a:r>
          </a:p>
          <a:p>
            <a:pPr eaLnBrk="1" hangingPunct="1">
              <a:lnSpc>
                <a:spcPct val="80000"/>
              </a:lnSpc>
            </a:pPr>
            <a:r>
              <a:rPr lang="en-US" altLang="en-US" sz="1000"/>
              <a:t>UV light is strongly absorbed by most biomaterials including the human cornea &amp;, by altering the power &amp; duration of the output pulses of UV-emitting LASERs, corneal tissue can be removed very precisely.</a:t>
            </a:r>
            <a:endParaRPr lang="en-AU" altLang="en-US" sz="1000"/>
          </a:p>
          <a:p>
            <a:pPr eaLnBrk="1" hangingPunct="1">
              <a:lnSpc>
                <a:spcPct val="80000"/>
              </a:lnSpc>
            </a:pPr>
            <a:endParaRPr lang="en-US" altLang="en-US" sz="1000"/>
          </a:p>
          <a:p>
            <a:pPr eaLnBrk="1" hangingPunct="1">
              <a:lnSpc>
                <a:spcPct val="80000"/>
              </a:lnSpc>
            </a:pPr>
            <a:r>
              <a:rPr lang="en-US" altLang="en-US" sz="1000"/>
              <a:t>Once reasonable safety, reproducibility, &amp; reliability had been demonstrated on animal eyes, the use of LASERs on human eyes for the purposes of effecting a refractive error correction was inevitable. </a:t>
            </a:r>
          </a:p>
          <a:p>
            <a:pPr eaLnBrk="1" hangingPunct="1">
              <a:lnSpc>
                <a:spcPct val="80000"/>
              </a:lnSpc>
            </a:pPr>
            <a:r>
              <a:rPr lang="en-US" altLang="en-US" sz="1000"/>
              <a:t>PRK is that use &amp; the first human application was described by Trokel </a:t>
            </a:r>
            <a:r>
              <a:rPr lang="en-US" altLang="en-US" sz="1000" i="1"/>
              <a:t>et al. </a:t>
            </a:r>
            <a:r>
              <a:rPr lang="en-US" altLang="en-US" sz="1000"/>
              <a:t>in 1983</a:t>
            </a:r>
            <a:r>
              <a:rPr lang="en-US" altLang="en-US" sz="1000" i="1"/>
              <a:t>.</a:t>
            </a:r>
          </a:p>
          <a:p>
            <a:pPr eaLnBrk="1" hangingPunct="1">
              <a:lnSpc>
                <a:spcPct val="80000"/>
              </a:lnSpc>
            </a:pPr>
            <a:r>
              <a:rPr lang="en-US" altLang="en-US" sz="1000"/>
              <a:t>Since then, a significant number of improvements in the delivery of LASER energy to the eye have resulted in a viable technique for altering the anterior corneal contour, &amp; thus, the ocular refractive error.</a:t>
            </a:r>
          </a:p>
          <a:p>
            <a:pPr eaLnBrk="1" hangingPunct="1">
              <a:lnSpc>
                <a:spcPct val="80000"/>
              </a:lnSpc>
            </a:pPr>
            <a:r>
              <a:rPr lang="en-US" altLang="en-US" sz="1000"/>
              <a:t>The first step in the refractive surgical technique of PRK is the removal of the corneal epithelium under topical anaesthesia, usually by the use of a blunt spatula. </a:t>
            </a:r>
          </a:p>
          <a:p>
            <a:pPr eaLnBrk="1" hangingPunct="1">
              <a:lnSpc>
                <a:spcPct val="80000"/>
              </a:lnSpc>
            </a:pPr>
            <a:r>
              <a:rPr lang="en-US" altLang="en-US" sz="1000"/>
              <a:t>Should this prove difficult, a sharp instrument may be required (Thompson </a:t>
            </a:r>
            <a:r>
              <a:rPr lang="en-US" altLang="en-US" sz="1000" i="1"/>
              <a:t>et al., </a:t>
            </a:r>
            <a:r>
              <a:rPr lang="en-US" altLang="en-US" sz="1000"/>
              <a:t>1993). </a:t>
            </a:r>
          </a:p>
          <a:p>
            <a:pPr eaLnBrk="1" hangingPunct="1">
              <a:lnSpc>
                <a:spcPct val="80000"/>
              </a:lnSpc>
            </a:pPr>
            <a:r>
              <a:rPr lang="en-US" altLang="en-US" sz="1000"/>
              <a:t>This is followed by an excimer LASER (see under </a:t>
            </a:r>
            <a:r>
              <a:rPr lang="en-US" altLang="en-US" sz="1000" b="1"/>
              <a:t>PTK</a:t>
            </a:r>
            <a:r>
              <a:rPr lang="en-US" altLang="en-US" sz="1000"/>
              <a:t> in the previous section of this lecture) ablation through Bowman’s layer &amp; deeper into the anterior stroma. </a:t>
            </a:r>
          </a:p>
          <a:p>
            <a:pPr eaLnBrk="1" hangingPunct="1">
              <a:lnSpc>
                <a:spcPct val="80000"/>
              </a:lnSpc>
            </a:pPr>
            <a:r>
              <a:rPr lang="en-US" altLang="en-US" sz="1000"/>
              <a:t>Therefore, PRK destroys Bowman’s layer within the treatment zone.</a:t>
            </a:r>
          </a:p>
          <a:p>
            <a:pPr eaLnBrk="1" hangingPunct="1">
              <a:lnSpc>
                <a:spcPct val="80000"/>
              </a:lnSpc>
            </a:pPr>
            <a:r>
              <a:rPr lang="en-US" altLang="en-US" sz="1000"/>
              <a:t>The major disadvantage of the excimer LASER for refractive surgery is the expense involved in purchasing, maintaining, &amp; calibrating the device.</a:t>
            </a:r>
          </a:p>
          <a:p>
            <a:pPr eaLnBrk="1" hangingPunct="1">
              <a:lnSpc>
                <a:spcPct val="80000"/>
              </a:lnSpc>
            </a:pPr>
            <a:r>
              <a:rPr lang="en-US" altLang="en-US" sz="1000"/>
              <a:t>For these reasons, solid-state LASERs have been investigated &amp;/or are under development &amp; these are expected to reduce the costs of operating a LASER refractive surgery suite.</a:t>
            </a:r>
          </a:p>
          <a:p>
            <a:pPr eaLnBrk="1" hangingPunct="1">
              <a:lnSpc>
                <a:spcPct val="80000"/>
              </a:lnSpc>
            </a:pPr>
            <a:r>
              <a:rPr lang="en-US" altLang="en-US" sz="1000"/>
              <a:t>All LASER-based surgical devices require an integral fume-extraction system if uncontrolled &amp; random attenuation of the incident LASER light by drifting translucent ‘fumes’ (sublimated corneal</a:t>
            </a:r>
          </a:p>
          <a:p>
            <a:pPr eaLnBrk="1" hangingPunct="1">
              <a:lnSpc>
                <a:spcPct val="80000"/>
              </a:lnSpc>
            </a:pPr>
            <a:r>
              <a:rPr lang="en-US" altLang="en-US" sz="1000"/>
              <a:t>tissue) is to be avoided. </a:t>
            </a:r>
          </a:p>
          <a:p>
            <a:pPr eaLnBrk="1" hangingPunct="1">
              <a:lnSpc>
                <a:spcPct val="80000"/>
              </a:lnSpc>
            </a:pPr>
            <a:r>
              <a:rPr lang="en-US" altLang="en-US" sz="1000"/>
              <a:t>A lack of extraction leads to unpredictable surgical outcomes &amp; reduced precision.</a:t>
            </a:r>
          </a:p>
          <a:p>
            <a:pPr eaLnBrk="1" hangingPunct="1">
              <a:lnSpc>
                <a:spcPct val="80000"/>
              </a:lnSpc>
            </a:pPr>
            <a:endParaRPr lang="en-AU" altLang="en-US" sz="1000"/>
          </a:p>
          <a:p>
            <a:pPr eaLnBrk="1" hangingPunct="1">
              <a:lnSpc>
                <a:spcPct val="80000"/>
              </a:lnSpc>
            </a:pPr>
            <a:endParaRPr lang="en-US" altLang="en-US" sz="1000"/>
          </a:p>
        </p:txBody>
      </p:sp>
    </p:spTree>
    <p:extLst>
      <p:ext uri="{BB962C8B-B14F-4D97-AF65-F5344CB8AC3E}">
        <p14:creationId xmlns:p14="http://schemas.microsoft.com/office/powerpoint/2010/main" val="122164608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5" name="Slide Image Placeholder 1"/>
          <p:cNvSpPr>
            <a:spLocks noGrp="1" noRot="1" noChangeAspect="1"/>
          </p:cNvSpPr>
          <p:nvPr>
            <p:ph type="sldImg"/>
          </p:nvPr>
        </p:nvSpPr>
        <p:spPr/>
      </p:sp>
      <p:sp>
        <p:nvSpPr>
          <p:cNvPr id="1014786" name="Notes Placeholder 2"/>
          <p:cNvSpPr>
            <a:spLocks noGrp="1"/>
          </p:cNvSpPr>
          <p:nvPr>
            <p:ph type="body" idx="1"/>
          </p:nvPr>
        </p:nvSpPr>
        <p:spPr>
          <a:noFill/>
        </p:spPr>
        <p:txBody>
          <a:bodyPr/>
          <a:lstStyle/>
          <a:p>
            <a:pPr eaLnBrk="1" hangingPunct="1"/>
            <a:endParaRPr lang="en-US"/>
          </a:p>
        </p:txBody>
      </p:sp>
      <p:sp>
        <p:nvSpPr>
          <p:cNvPr id="1014787" name="Slide Number Placeholder 3"/>
          <p:cNvSpPr>
            <a:spLocks noGrp="1"/>
          </p:cNvSpPr>
          <p:nvPr>
            <p:ph type="sldNum" sz="quarter" idx="5"/>
          </p:nvPr>
        </p:nvSpPr>
        <p:spPr>
          <a:noFill/>
          <a:ln>
            <a:miter lim="800000"/>
          </a:ln>
        </p:spPr>
        <p:txBody>
          <a:bodyPr/>
          <a:lstStyle/>
          <a:p>
            <a:fld id="{9377E260-F711-4803-9A5F-C49CBBEEEDCA}" type="slidenum">
              <a:rPr lang="en-US" altLang="en-US" smtClean="0"/>
              <a:t>221</a:t>
            </a:fld>
            <a:endParaRPr lang="en-US" altLang="en-US"/>
          </a:p>
        </p:txBody>
      </p:sp>
    </p:spTree>
    <p:extLst>
      <p:ext uri="{BB962C8B-B14F-4D97-AF65-F5344CB8AC3E}">
        <p14:creationId xmlns:p14="http://schemas.microsoft.com/office/powerpoint/2010/main" val="171299637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7" name="Rectangle 2"/>
          <p:cNvSpPr>
            <a:spLocks noGrp="1" noRot="1" noChangeAspect="1" noChangeArrowheads="1" noTextEdit="1"/>
          </p:cNvSpPr>
          <p:nvPr>
            <p:ph type="sldImg"/>
          </p:nvPr>
        </p:nvSpPr>
        <p:spPr/>
      </p:sp>
      <p:sp>
        <p:nvSpPr>
          <p:cNvPr id="1017858" name="Rectangle 3"/>
          <p:cNvSpPr>
            <a:spLocks noGrp="1" noChangeArrowheads="1"/>
          </p:cNvSpPr>
          <p:nvPr>
            <p:ph type="body" idx="1"/>
          </p:nvPr>
        </p:nvSpPr>
        <p:spPr>
          <a:noFill/>
        </p:spPr>
        <p:txBody>
          <a:bodyPr/>
          <a:lstStyle/>
          <a:p>
            <a:pPr eaLnBrk="1" hangingPunct="1"/>
            <a:r>
              <a:rPr lang="en-US" altLang="en-US" b="1"/>
              <a:t>Patient Selection</a:t>
            </a:r>
          </a:p>
          <a:p>
            <a:pPr eaLnBrk="1" hangingPunct="1"/>
            <a:r>
              <a:rPr lang="en-US" altLang="en-US"/>
              <a:t>Because of extensive advertising, media interest, &amp; word-of-mouth referrals, there is a large element of self-selection in PRK. </a:t>
            </a:r>
          </a:p>
          <a:p>
            <a:pPr eaLnBrk="1" hangingPunct="1"/>
            <a:r>
              <a:rPr lang="en-US" altLang="en-US"/>
              <a:t>It is largely up to the surgical suite/team to filter out those who are unsuitable for PRK, especially those with unsuitable corneas, e.g. the thin, the irregular, or those harbouring a </a:t>
            </a:r>
            <a:r>
              <a:rPr lang="en-US" altLang="en-US" i="1"/>
              <a:t>forme fruste </a:t>
            </a:r>
            <a:r>
              <a:rPr lang="en-US" altLang="en-US"/>
              <a:t>keratoconus</a:t>
            </a:r>
            <a:r>
              <a:rPr lang="en-US" altLang="en-US" i="1"/>
              <a:t>.</a:t>
            </a:r>
            <a:endParaRPr lang="en-US" altLang="en-US"/>
          </a:p>
          <a:p>
            <a:pPr eaLnBrk="1" hangingPunct="1"/>
            <a:endParaRPr lang="en-US" altLang="en-US"/>
          </a:p>
        </p:txBody>
      </p:sp>
    </p:spTree>
    <p:extLst>
      <p:ext uri="{BB962C8B-B14F-4D97-AF65-F5344CB8AC3E}">
        <p14:creationId xmlns:p14="http://schemas.microsoft.com/office/powerpoint/2010/main" val="305920230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5" name="Rectangle 2"/>
          <p:cNvSpPr>
            <a:spLocks noGrp="1" noRot="1" noChangeAspect="1" noChangeArrowheads="1" noTextEdit="1"/>
          </p:cNvSpPr>
          <p:nvPr>
            <p:ph type="sldImg"/>
          </p:nvPr>
        </p:nvSpPr>
        <p:spPr/>
      </p:sp>
      <p:sp>
        <p:nvSpPr>
          <p:cNvPr id="1019906" name="Rectangle 3"/>
          <p:cNvSpPr>
            <a:spLocks noGrp="1" noChangeArrowheads="1"/>
          </p:cNvSpPr>
          <p:nvPr>
            <p:ph type="body" idx="1"/>
          </p:nvPr>
        </p:nvSpPr>
        <p:spPr>
          <a:noFill/>
        </p:spPr>
        <p:txBody>
          <a:bodyPr/>
          <a:lstStyle/>
          <a:p>
            <a:pPr eaLnBrk="1" hangingPunct="1"/>
            <a:r>
              <a:rPr lang="en-US" altLang="en-US" b="1"/>
              <a:t>Photo-Refractive Keratectomy: Corneal Wound Healing</a:t>
            </a:r>
          </a:p>
          <a:p>
            <a:pPr eaLnBrk="1" hangingPunct="1"/>
            <a:r>
              <a:rPr lang="en-US" altLang="en-US"/>
              <a:t>Following debridement of the epithelium, Bowman’s layer is removed completely in the zone of ablation.</a:t>
            </a:r>
          </a:p>
          <a:p>
            <a:pPr eaLnBrk="1" hangingPunct="1"/>
            <a:r>
              <a:rPr lang="en-US" altLang="en-US"/>
              <a:t>Complete epithelial regrowth occurs over a 3-day period after PRK, during which the patient usually experiences considerable ocular pain. </a:t>
            </a:r>
          </a:p>
          <a:p>
            <a:pPr eaLnBrk="1" hangingPunct="1"/>
            <a:r>
              <a:rPr lang="en-US" altLang="en-US"/>
              <a:t>Pain management strategies are required in all cases of PRK.</a:t>
            </a:r>
          </a:p>
          <a:p>
            <a:pPr eaLnBrk="1" hangingPunct="1"/>
            <a:r>
              <a:rPr lang="en-US" altLang="en-US"/>
              <a:t>A stromal reticular scar develops in the zone of ablation in most PRK patients. </a:t>
            </a:r>
          </a:p>
          <a:p>
            <a:pPr eaLnBrk="1" hangingPunct="1"/>
            <a:r>
              <a:rPr lang="en-US" altLang="en-US"/>
              <a:t>The density of scarring peaks over the 1 to 3 month post-operative period &amp; then gradually diminishes. </a:t>
            </a:r>
          </a:p>
          <a:p>
            <a:pPr eaLnBrk="1" hangingPunct="1"/>
            <a:r>
              <a:rPr lang="en-US" altLang="en-US"/>
              <a:t>The unpredictable nature of the wound healing response affects both the stability &amp; predictability of the outcome of the PRK procedure.</a:t>
            </a:r>
          </a:p>
          <a:p>
            <a:pPr eaLnBrk="1" hangingPunct="1"/>
            <a:r>
              <a:rPr lang="en-US" altLang="en-US"/>
              <a:t>Prophylactic antibiotics are prescribed after the procedure. </a:t>
            </a:r>
          </a:p>
          <a:p>
            <a:pPr eaLnBrk="1" hangingPunct="1"/>
            <a:r>
              <a:rPr lang="en-US" altLang="en-US"/>
              <a:t>Steroids may be used to hasten the recovery but they do not reduce the degree of residual scarring in the stroma.</a:t>
            </a:r>
            <a:endParaRPr lang="en-AU" altLang="en-US"/>
          </a:p>
          <a:p>
            <a:pPr eaLnBrk="1" hangingPunct="1"/>
            <a:endParaRPr lang="en-US" altLang="en-US"/>
          </a:p>
        </p:txBody>
      </p:sp>
    </p:spTree>
    <p:extLst>
      <p:ext uri="{BB962C8B-B14F-4D97-AF65-F5344CB8AC3E}">
        <p14:creationId xmlns:p14="http://schemas.microsoft.com/office/powerpoint/2010/main" val="833057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BC7E1F7-2270-4364-9213-9C7A727D50FA}" type="slidenum">
              <a:rPr lang="en-US" altLang="en-US" smtClean="0"/>
              <a:t>2</a:t>
            </a:fld>
            <a:endParaRPr lang="en-US" altLang="en-US"/>
          </a:p>
        </p:txBody>
      </p:sp>
    </p:spTree>
    <p:extLst>
      <p:ext uri="{BB962C8B-B14F-4D97-AF65-F5344CB8AC3E}">
        <p14:creationId xmlns:p14="http://schemas.microsoft.com/office/powerpoint/2010/main" val="3728889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p:sp>
      <p:sp>
        <p:nvSpPr>
          <p:cNvPr id="92162" name="Rectangle 3"/>
          <p:cNvSpPr>
            <a:spLocks noGrp="1" noChangeArrowheads="1"/>
          </p:cNvSpPr>
          <p:nvPr>
            <p:ph type="body" idx="1"/>
          </p:nvPr>
        </p:nvSpPr>
        <p:spPr>
          <a:noFill/>
        </p:spPr>
        <p:txBody>
          <a:bodyPr/>
          <a:lstStyle/>
          <a:p>
            <a:pPr eaLnBrk="1" hangingPunct="1"/>
            <a:r>
              <a:rPr lang="zh-CN" altLang="en-US" dirty="0"/>
              <a:t>每</a:t>
            </a:r>
            <a:r>
              <a:rPr lang="en-US" altLang="zh-CN" dirty="0"/>
              <a:t>4</a:t>
            </a:r>
            <a:r>
              <a:rPr lang="zh-CN" altLang="en-US" dirty="0"/>
              <a:t>例角膜移植受体中约有</a:t>
            </a:r>
            <a:r>
              <a:rPr lang="en-US" altLang="zh-CN" dirty="0"/>
              <a:t>1</a:t>
            </a:r>
            <a:r>
              <a:rPr lang="zh-CN" altLang="en-US" dirty="0"/>
              <a:t>例发生移植物排斥事件。</a:t>
            </a:r>
            <a:endParaRPr lang="en-US" altLang="zh-CN" dirty="0"/>
          </a:p>
          <a:p>
            <a:pPr eaLnBrk="1" hangingPunct="1"/>
            <a:r>
              <a:rPr lang="zh-CN" altLang="en-US" dirty="0"/>
              <a:t>如果早期发现角膜移植排斥反应，</a:t>
            </a:r>
            <a:r>
              <a:rPr lang="en-US" altLang="zh-CN" dirty="0"/>
              <a:t>10</a:t>
            </a:r>
            <a:r>
              <a:rPr lang="zh-CN" altLang="en-US" dirty="0"/>
              <a:t>次中有</a:t>
            </a:r>
            <a:r>
              <a:rPr lang="en-US" altLang="zh-CN" dirty="0"/>
              <a:t>9</a:t>
            </a:r>
            <a:r>
              <a:rPr lang="zh-CN" altLang="en-US" dirty="0"/>
              <a:t>次可以使用药物逆转，并且新角膜的损伤可以最小化。</a:t>
            </a:r>
            <a:endParaRPr lang="en-US" altLang="en-US" dirty="0"/>
          </a:p>
          <a:p>
            <a:pPr eaLnBrk="1" hangingPunct="1"/>
            <a:r>
              <a:rPr lang="zh-CN" altLang="en-US" dirty="0"/>
              <a:t>移植角膜发生永久性混浊的排斥反应发生在不到</a:t>
            </a:r>
            <a:r>
              <a:rPr lang="en-US" altLang="zh-CN" dirty="0"/>
              <a:t>5%</a:t>
            </a:r>
            <a:r>
              <a:rPr lang="zh-CN" altLang="en-US" dirty="0"/>
              <a:t>的病例中。</a:t>
            </a:r>
            <a:endParaRPr lang="en-US" altLang="zh-CN" dirty="0"/>
          </a:p>
          <a:p>
            <a:pPr eaLnBrk="1" hangingPunct="1"/>
            <a:endParaRPr lang="en-US" altLang="en-US" dirty="0"/>
          </a:p>
          <a:p>
            <a:pPr eaLnBrk="1" hangingPunct="1"/>
            <a:r>
              <a:rPr lang="en-US" altLang="en-US" dirty="0"/>
              <a:t>http://www.cornea.org/index.php/research/cornea_transplant_rejection</a:t>
            </a:r>
          </a:p>
        </p:txBody>
      </p:sp>
    </p:spTree>
    <p:extLst>
      <p:ext uri="{BB962C8B-B14F-4D97-AF65-F5344CB8AC3E}">
        <p14:creationId xmlns:p14="http://schemas.microsoft.com/office/powerpoint/2010/main" val="280113785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3" name="Rectangle 2"/>
          <p:cNvSpPr>
            <a:spLocks noGrp="1" noRot="1" noChangeAspect="1" noChangeArrowheads="1" noTextEdit="1"/>
          </p:cNvSpPr>
          <p:nvPr>
            <p:ph type="sldImg"/>
          </p:nvPr>
        </p:nvSpPr>
        <p:spPr/>
      </p:sp>
      <p:sp>
        <p:nvSpPr>
          <p:cNvPr id="1021954" name="Rectangle 3"/>
          <p:cNvSpPr>
            <a:spLocks noGrp="1" noChangeArrowheads="1"/>
          </p:cNvSpPr>
          <p:nvPr>
            <p:ph type="body" idx="1"/>
          </p:nvPr>
        </p:nvSpPr>
        <p:spPr>
          <a:noFill/>
        </p:spPr>
        <p:txBody>
          <a:bodyPr/>
          <a:lstStyle/>
          <a:p>
            <a:pPr eaLnBrk="1" hangingPunct="1"/>
            <a:r>
              <a:rPr lang="en-US" altLang="en-US" b="1"/>
              <a:t>Photo-Refractive Keratectomy: Vision Outcome</a:t>
            </a:r>
          </a:p>
          <a:p>
            <a:pPr eaLnBrk="1" hangingPunct="1"/>
            <a:r>
              <a:rPr lang="en-US" altLang="en-US"/>
              <a:t>Results of a large prospective study of PRK by McGhee (Craig, 2001) concluded that the procedure was very successful up to –5.00 DS with 72% of cases achieving at least 6/6 unaided. </a:t>
            </a:r>
          </a:p>
          <a:p>
            <a:pPr eaLnBrk="1" hangingPunct="1"/>
            <a:r>
              <a:rPr lang="en-US" altLang="en-US"/>
              <a:t>The predictability of the correction decreased as the level of myopia increased. </a:t>
            </a:r>
          </a:p>
          <a:p>
            <a:pPr eaLnBrk="1" hangingPunct="1"/>
            <a:r>
              <a:rPr lang="en-US" altLang="en-US"/>
              <a:t>Between 3 &amp; 4% of eyes lost two lines of BCVA because of severe haze formation following the PRK procedure.</a:t>
            </a:r>
          </a:p>
          <a:p>
            <a:pPr eaLnBrk="1" hangingPunct="1"/>
            <a:r>
              <a:rPr lang="en-US" altLang="en-US"/>
              <a:t>Further improvements in the visual outcome can be expected as the hardware &amp; software improve, &amp; the discipline’s collective knowledge expands.</a:t>
            </a:r>
            <a:endParaRPr lang="en-AU" altLang="en-US"/>
          </a:p>
          <a:p>
            <a:pPr eaLnBrk="1" hangingPunct="1"/>
            <a:endParaRPr lang="en-US" altLang="en-US"/>
          </a:p>
        </p:txBody>
      </p:sp>
    </p:spTree>
    <p:extLst>
      <p:ext uri="{BB962C8B-B14F-4D97-AF65-F5344CB8AC3E}">
        <p14:creationId xmlns:p14="http://schemas.microsoft.com/office/powerpoint/2010/main" val="125696632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2"/>
          <p:cNvSpPr>
            <a:spLocks noGrp="1" noRot="1" noChangeAspect="1" noChangeArrowheads="1" noTextEdit="1"/>
          </p:cNvSpPr>
          <p:nvPr>
            <p:ph type="sldImg"/>
          </p:nvPr>
        </p:nvSpPr>
        <p:spPr/>
      </p:sp>
      <p:sp>
        <p:nvSpPr>
          <p:cNvPr id="877571" name="Rectangle 3"/>
          <p:cNvSpPr>
            <a:spLocks noGrp="1" noChangeArrowheads="1"/>
          </p:cNvSpPr>
          <p:nvPr>
            <p:ph type="body" idx="1"/>
          </p:nvPr>
        </p:nvSpPr>
        <p:spPr/>
        <p:txBody>
          <a:bodyPr/>
          <a:lstStyle/>
          <a:p>
            <a:pPr eaLnBrk="1" hangingPunct="1">
              <a:defRPr/>
            </a:pPr>
            <a:r>
              <a:rPr lang="en-US" altLang="en-US" sz="1100" b="1" dirty="0"/>
              <a:t>Complications Following Photo-Refractive Keratectomy</a:t>
            </a:r>
          </a:p>
          <a:p>
            <a:pPr eaLnBrk="1" hangingPunct="1">
              <a:defRPr/>
            </a:pPr>
            <a:r>
              <a:rPr lang="en-US" altLang="en-US" sz="1100" dirty="0"/>
              <a:t>Persistent epithelial defects are rare.  Those that do occur may be associated with previous corneal trauma. </a:t>
            </a:r>
          </a:p>
          <a:p>
            <a:pPr eaLnBrk="1" hangingPunct="1">
              <a:defRPr/>
            </a:pPr>
            <a:r>
              <a:rPr lang="en-US" altLang="en-US" sz="1100" dirty="0"/>
              <a:t>Treatment generally involves the use of a soft bandage CL, topical lubricants, &amp; prophylactic antibiotics.</a:t>
            </a:r>
          </a:p>
          <a:p>
            <a:pPr eaLnBrk="1" hangingPunct="1">
              <a:defRPr/>
            </a:pPr>
            <a:r>
              <a:rPr lang="en-US" altLang="en-US" sz="1100" dirty="0"/>
              <a:t> </a:t>
            </a:r>
          </a:p>
          <a:p>
            <a:pPr eaLnBrk="1" hangingPunct="1">
              <a:defRPr/>
            </a:pPr>
            <a:r>
              <a:rPr lang="en-US" altLang="en-US" sz="1100" dirty="0"/>
              <a:t>Dry eye sensations are common following </a:t>
            </a:r>
            <a:r>
              <a:rPr lang="en-US" altLang="en-US" sz="1100" dirty="0" err="1"/>
              <a:t>PRK</a:t>
            </a:r>
            <a:r>
              <a:rPr lang="en-US" altLang="en-US" sz="1100" dirty="0"/>
              <a:t>.  Frequent use of an artificial tear supplement is required.</a:t>
            </a:r>
          </a:p>
          <a:p>
            <a:pPr eaLnBrk="1" hangingPunct="1">
              <a:defRPr/>
            </a:pPr>
            <a:r>
              <a:rPr lang="en-US" altLang="en-US" dirty="0"/>
              <a:t>http://www.clspectrum.com/articleviewer.aspx?articleID=108444</a:t>
            </a:r>
          </a:p>
          <a:p>
            <a:pPr eaLnBrk="1" hangingPunct="1">
              <a:defRPr/>
            </a:pPr>
            <a:endParaRPr lang="en-US" altLang="en-US" sz="1100" dirty="0"/>
          </a:p>
          <a:p>
            <a:pPr marL="171450" indent="-171450" eaLnBrk="1" hangingPunct="1">
              <a:buFont typeface="Arial" panose="020B0604020202020204" pitchFamily="34" charset="0"/>
              <a:buChar char="•"/>
              <a:defRPr/>
            </a:pPr>
            <a:r>
              <a:rPr lang="en-US" altLang="en-US" sz="1100" dirty="0"/>
              <a:t>Abnormal corneal topography</a:t>
            </a:r>
          </a:p>
          <a:p>
            <a:pPr marL="628650" lvl="1" indent="-171450" eaLnBrk="1" hangingPunct="1">
              <a:buFont typeface="Arial" panose="020B0604020202020204" pitchFamily="34" charset="0"/>
              <a:buChar char="•"/>
              <a:defRPr/>
            </a:pPr>
            <a:r>
              <a:rPr lang="en-US" altLang="en-US" sz="1100" dirty="0"/>
              <a:t>central corneal islands occur in many cases</a:t>
            </a:r>
          </a:p>
          <a:p>
            <a:pPr marL="171450" indent="-171450" eaLnBrk="1" hangingPunct="1">
              <a:buFont typeface="Arial" panose="020B0604020202020204" pitchFamily="34" charset="0"/>
              <a:buChar char="•"/>
              <a:defRPr/>
            </a:pPr>
            <a:r>
              <a:rPr lang="en-US" altLang="en-US" sz="1100" dirty="0"/>
              <a:t>Ablation decentration is due to misalignment of the LASER beam</a:t>
            </a:r>
          </a:p>
          <a:p>
            <a:pPr marL="171450" indent="-171450" eaLnBrk="1" hangingPunct="1">
              <a:buFont typeface="Arial" panose="020B0604020202020204" pitchFamily="34" charset="0"/>
              <a:buChar char="•"/>
              <a:defRPr/>
            </a:pPr>
            <a:r>
              <a:rPr lang="en-US" altLang="en-US" sz="1100" dirty="0"/>
              <a:t>Residual refractive error &amp; irregular astigmatism may require CL correction</a:t>
            </a:r>
          </a:p>
          <a:p>
            <a:pPr marL="171450" indent="-171450" eaLnBrk="1" hangingPunct="1">
              <a:buFont typeface="Arial" panose="020B0604020202020204" pitchFamily="34" charset="0"/>
              <a:buChar char="•"/>
              <a:defRPr/>
            </a:pPr>
            <a:r>
              <a:rPr lang="en-US" altLang="en-US" sz="1100" dirty="0"/>
              <a:t>Persistent stromal scarring is more common with higher refractive errors &amp; may result in a reduction in the </a:t>
            </a:r>
            <a:r>
              <a:rPr lang="en-US" altLang="en-US" sz="1100" dirty="0" err="1"/>
              <a:t>BCVA</a:t>
            </a:r>
            <a:r>
              <a:rPr lang="en-US" altLang="en-US" sz="1100" dirty="0"/>
              <a:t>.  Larger &amp; smoother ablation zones of later generation </a:t>
            </a:r>
            <a:r>
              <a:rPr lang="en-US" altLang="en-US" sz="1100" dirty="0" err="1"/>
              <a:t>excimer</a:t>
            </a:r>
            <a:r>
              <a:rPr lang="en-US" altLang="en-US" sz="1100" dirty="0"/>
              <a:t> </a:t>
            </a:r>
            <a:r>
              <a:rPr lang="en-US" altLang="en-US" sz="1100" dirty="0" err="1"/>
              <a:t>LASERs</a:t>
            </a:r>
            <a:r>
              <a:rPr lang="en-US" altLang="en-US" sz="1100" dirty="0"/>
              <a:t> reduce the degree of scarring.</a:t>
            </a:r>
          </a:p>
          <a:p>
            <a:pPr eaLnBrk="1" hangingPunct="1">
              <a:defRPr/>
            </a:pPr>
            <a:endParaRPr lang="en-US" altLang="en-US" dirty="0"/>
          </a:p>
        </p:txBody>
      </p:sp>
    </p:spTree>
    <p:extLst>
      <p:ext uri="{BB962C8B-B14F-4D97-AF65-F5344CB8AC3E}">
        <p14:creationId xmlns:p14="http://schemas.microsoft.com/office/powerpoint/2010/main" val="216772686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49" name="Rectangle 2"/>
          <p:cNvSpPr>
            <a:spLocks noGrp="1" noRot="1" noChangeAspect="1" noChangeArrowheads="1" noTextEdit="1"/>
          </p:cNvSpPr>
          <p:nvPr>
            <p:ph type="sldImg"/>
          </p:nvPr>
        </p:nvSpPr>
        <p:spPr/>
      </p:sp>
      <p:sp>
        <p:nvSpPr>
          <p:cNvPr id="1026050" name="Rectangle 3"/>
          <p:cNvSpPr>
            <a:spLocks noGrp="1" noChangeArrowheads="1"/>
          </p:cNvSpPr>
          <p:nvPr>
            <p:ph type="body" idx="1"/>
          </p:nvPr>
        </p:nvSpPr>
        <p:spPr>
          <a:noFill/>
        </p:spPr>
        <p:txBody>
          <a:bodyPr/>
          <a:lstStyle/>
          <a:p>
            <a:pPr eaLnBrk="1" hangingPunct="1">
              <a:lnSpc>
                <a:spcPct val="90000"/>
              </a:lnSpc>
            </a:pPr>
            <a:r>
              <a:rPr lang="en-US" altLang="en-US" b="1"/>
              <a:t>Laser-ASsisted </a:t>
            </a:r>
            <a:r>
              <a:rPr lang="en-US" altLang="en-US" b="1" i="1"/>
              <a:t>In situ Keratomileusis (LASIK)</a:t>
            </a:r>
          </a:p>
          <a:p>
            <a:pPr eaLnBrk="1" hangingPunct="1">
              <a:lnSpc>
                <a:spcPct val="90000"/>
              </a:lnSpc>
            </a:pPr>
            <a:r>
              <a:rPr lang="en-US" altLang="en-US"/>
              <a:t>Pallikaris </a:t>
            </a:r>
            <a:r>
              <a:rPr lang="en-US" altLang="en-US" i="1"/>
              <a:t>et al</a:t>
            </a:r>
            <a:r>
              <a:rPr lang="en-US" altLang="en-US"/>
              <a:t>. (1990) provided the first extensive histopathological description of the technique called LASIK. </a:t>
            </a:r>
          </a:p>
          <a:p>
            <a:pPr eaLnBrk="1" hangingPunct="1">
              <a:lnSpc>
                <a:spcPct val="90000"/>
              </a:lnSpc>
            </a:pPr>
            <a:r>
              <a:rPr lang="en-US" altLang="en-US"/>
              <a:t>In 1995, the FDA approved the use of the excimer LASER for myopia treatment using the LASIK technique.</a:t>
            </a:r>
            <a:endParaRPr lang="en-AU" altLang="en-US"/>
          </a:p>
          <a:p>
            <a:pPr eaLnBrk="1" hangingPunct="1">
              <a:lnSpc>
                <a:spcPct val="90000"/>
              </a:lnSpc>
            </a:pPr>
            <a:endParaRPr lang="en-US" altLang="en-US"/>
          </a:p>
          <a:p>
            <a:pPr eaLnBrk="1" hangingPunct="1">
              <a:lnSpc>
                <a:spcPct val="90000"/>
              </a:lnSpc>
            </a:pPr>
            <a:r>
              <a:rPr lang="en-US" altLang="en-US"/>
              <a:t>The technique involves first placing a ‘suction’ ring around the limbus, centred over the pupil. </a:t>
            </a:r>
          </a:p>
          <a:p>
            <a:pPr eaLnBrk="1" hangingPunct="1">
              <a:lnSpc>
                <a:spcPct val="90000"/>
              </a:lnSpc>
            </a:pPr>
            <a:r>
              <a:rPr lang="en-US" altLang="en-US"/>
              <a:t>The IOP is then raised to around 80 mmHg using this ring. </a:t>
            </a:r>
          </a:p>
          <a:p>
            <a:pPr eaLnBrk="1" hangingPunct="1">
              <a:lnSpc>
                <a:spcPct val="90000"/>
              </a:lnSpc>
            </a:pPr>
            <a:r>
              <a:rPr lang="en-US" altLang="en-US"/>
              <a:t>A corneal flap with either a nasal or superior hinge is produced by a microkeratome &amp; the exposed stromal bed is ablated with an excimer LASER to achieve the desired refractive change.</a:t>
            </a:r>
          </a:p>
          <a:p>
            <a:pPr eaLnBrk="1" hangingPunct="1">
              <a:lnSpc>
                <a:spcPct val="90000"/>
              </a:lnSpc>
            </a:pPr>
            <a:r>
              <a:rPr lang="en-US" altLang="en-US"/>
              <a:t>The plate used on the microkeratome determines the corneal flap thickness. </a:t>
            </a:r>
          </a:p>
          <a:p>
            <a:pPr eaLnBrk="1" hangingPunct="1">
              <a:lnSpc>
                <a:spcPct val="90000"/>
              </a:lnSpc>
            </a:pPr>
            <a:r>
              <a:rPr lang="en-US" altLang="en-US"/>
              <a:t>Normally it is within the range of 140-160 μm. </a:t>
            </a:r>
          </a:p>
          <a:p>
            <a:pPr eaLnBrk="1" hangingPunct="1">
              <a:lnSpc>
                <a:spcPct val="90000"/>
              </a:lnSpc>
            </a:pPr>
            <a:r>
              <a:rPr lang="en-US" altLang="en-US"/>
              <a:t>After the flap is retracted &amp; with the patient viewing a fixation target coaxial with the LASER beam, the exposed stroma is ablated to a pre-programmed depth &amp; diameter. </a:t>
            </a:r>
          </a:p>
          <a:p>
            <a:pPr eaLnBrk="1" hangingPunct="1">
              <a:lnSpc>
                <a:spcPct val="90000"/>
              </a:lnSpc>
            </a:pPr>
            <a:r>
              <a:rPr lang="en-US" altLang="en-US"/>
              <a:t>After the ablation is complete, the flap is returned to its original position &amp; left to settle in position without the need for sutures.</a:t>
            </a:r>
            <a:endParaRPr lang="en-AU" altLang="en-US"/>
          </a:p>
          <a:p>
            <a:pPr eaLnBrk="1" hangingPunct="1">
              <a:lnSpc>
                <a:spcPct val="90000"/>
              </a:lnSpc>
            </a:pPr>
            <a:endParaRPr lang="en-US" altLang="en-US"/>
          </a:p>
        </p:txBody>
      </p:sp>
    </p:spTree>
    <p:extLst>
      <p:ext uri="{BB962C8B-B14F-4D97-AF65-F5344CB8AC3E}">
        <p14:creationId xmlns:p14="http://schemas.microsoft.com/office/powerpoint/2010/main" val="247126114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7" name="Rectangle 2"/>
          <p:cNvSpPr>
            <a:spLocks noGrp="1" noRot="1" noChangeAspect="1" noChangeArrowheads="1" noTextEdit="1"/>
          </p:cNvSpPr>
          <p:nvPr>
            <p:ph type="sldImg"/>
          </p:nvPr>
        </p:nvSpPr>
        <p:spPr/>
      </p:sp>
      <p:sp>
        <p:nvSpPr>
          <p:cNvPr id="1028098" name="Rectangle 3"/>
          <p:cNvSpPr>
            <a:spLocks noGrp="1" noChangeArrowheads="1"/>
          </p:cNvSpPr>
          <p:nvPr>
            <p:ph type="body" idx="1"/>
          </p:nvPr>
        </p:nvSpPr>
        <p:spPr>
          <a:noFill/>
        </p:spPr>
        <p:txBody>
          <a:bodyPr/>
          <a:lstStyle/>
          <a:p>
            <a:pPr eaLnBrk="1" hangingPunct="1"/>
            <a:r>
              <a:rPr lang="en-US" altLang="en-US" sz="1100"/>
              <a:t>The depth of the stromal ablation determines the degree of refractive error correction. </a:t>
            </a:r>
          </a:p>
          <a:p>
            <a:pPr eaLnBrk="1" hangingPunct="1"/>
            <a:r>
              <a:rPr lang="en-US" altLang="en-US" sz="1100"/>
              <a:t>A minimum of 250 μm of stromal bed should remain following the ablation. </a:t>
            </a:r>
          </a:p>
          <a:p>
            <a:pPr eaLnBrk="1" hangingPunct="1"/>
            <a:r>
              <a:rPr lang="en-US" altLang="en-US" sz="1100"/>
              <a:t>For any given correction, decreasing the ablation zone size will decrease the required ablation depth (analogous to CL diameter &amp; sagittal depth). </a:t>
            </a:r>
          </a:p>
          <a:p>
            <a:pPr eaLnBrk="1" hangingPunct="1"/>
            <a:r>
              <a:rPr lang="en-US" altLang="en-US" sz="1100"/>
              <a:t>However, a significant risk of post-operative glare is associated with small ablation zone diameters.</a:t>
            </a:r>
          </a:p>
          <a:p>
            <a:pPr eaLnBrk="1" hangingPunct="1"/>
            <a:r>
              <a:rPr lang="en-US" altLang="en-US" sz="1100"/>
              <a:t>For a safe thickness of 250 μm of cornea to remain after ablation, the magnitude of any possible visual correction is often dictated by the thickness of the patient’s cornea pre-operatively.</a:t>
            </a:r>
          </a:p>
          <a:p>
            <a:pPr eaLnBrk="1" hangingPunct="1"/>
            <a:r>
              <a:rPr lang="en-US" altLang="en-US" sz="1100"/>
              <a:t>The essential advantage of the LASIK technique is that it maintains the integrity of the anterior corneal layers, i.e. the epithelium, basal lamina, &amp; Bowman’s layer. </a:t>
            </a:r>
          </a:p>
          <a:p>
            <a:pPr eaLnBrk="1" hangingPunct="1"/>
            <a:r>
              <a:rPr lang="en-US" altLang="en-US" sz="1100"/>
              <a:t>Unlike PRK, the procedure stimulates the development of relatively little new collagen material with epithelial hyperplasia occurring only at the flap margins.</a:t>
            </a:r>
          </a:p>
          <a:p>
            <a:pPr eaLnBrk="1" hangingPunct="1"/>
            <a:r>
              <a:rPr lang="en-US" altLang="en-US" sz="1100"/>
              <a:t>The ‘no blade’ femtosecond LASER (e.g. Intralase) has largely replaced the mechanical microkeratome for flap creation.</a:t>
            </a:r>
          </a:p>
          <a:p>
            <a:pPr eaLnBrk="1" hangingPunct="1"/>
            <a:endParaRPr lang="en-US" altLang="en-US"/>
          </a:p>
        </p:txBody>
      </p:sp>
    </p:spTree>
    <p:extLst>
      <p:ext uri="{BB962C8B-B14F-4D97-AF65-F5344CB8AC3E}">
        <p14:creationId xmlns:p14="http://schemas.microsoft.com/office/powerpoint/2010/main" val="123417021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69" name="Slide Image Placeholder 1"/>
          <p:cNvSpPr>
            <a:spLocks noGrp="1" noRot="1" noChangeAspect="1"/>
          </p:cNvSpPr>
          <p:nvPr>
            <p:ph type="sldImg"/>
          </p:nvPr>
        </p:nvSpPr>
        <p:spPr/>
      </p:sp>
      <p:sp>
        <p:nvSpPr>
          <p:cNvPr id="1031170" name="Notes Placeholder 2"/>
          <p:cNvSpPr>
            <a:spLocks noGrp="1"/>
          </p:cNvSpPr>
          <p:nvPr>
            <p:ph type="body" idx="1"/>
          </p:nvPr>
        </p:nvSpPr>
        <p:spPr>
          <a:noFill/>
        </p:spPr>
        <p:txBody>
          <a:bodyPr/>
          <a:lstStyle/>
          <a:p>
            <a:pPr eaLnBrk="1" hangingPunct="1"/>
            <a:r>
              <a:rPr lang="en-AU"/>
              <a:t>The advent of the femtosecond LASER to create corneal flaps without the use of a blade &amp; with greater predictability, has seen the use of microkeratomes almost disappear into the history books.  Instruments such as the IntraLase™ are now used widely &amp; are detailed later in this lecture.</a:t>
            </a:r>
            <a:endParaRPr lang="en-GB"/>
          </a:p>
        </p:txBody>
      </p:sp>
      <p:sp>
        <p:nvSpPr>
          <p:cNvPr id="1031171" name="Slide Number Placeholder 3"/>
          <p:cNvSpPr>
            <a:spLocks noGrp="1"/>
          </p:cNvSpPr>
          <p:nvPr>
            <p:ph type="sldNum" sz="quarter" idx="5"/>
          </p:nvPr>
        </p:nvSpPr>
        <p:spPr>
          <a:noFill/>
          <a:ln>
            <a:miter lim="800000"/>
          </a:ln>
        </p:spPr>
        <p:txBody>
          <a:bodyPr/>
          <a:lstStyle/>
          <a:p>
            <a:fld id="{89BE4F02-3196-4091-B6E6-3D62A04905B7}" type="slidenum">
              <a:rPr lang="en-US" altLang="en-US" smtClean="0"/>
              <a:t>230</a:t>
            </a:fld>
            <a:endParaRPr lang="en-US" altLang="en-US"/>
          </a:p>
        </p:txBody>
      </p:sp>
    </p:spTree>
    <p:extLst>
      <p:ext uri="{BB962C8B-B14F-4D97-AF65-F5344CB8AC3E}">
        <p14:creationId xmlns:p14="http://schemas.microsoft.com/office/powerpoint/2010/main" val="48691309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5" name="Rectangle 2"/>
          <p:cNvSpPr>
            <a:spLocks noGrp="1" noRot="1" noChangeAspect="1" noChangeArrowheads="1" noTextEdit="1"/>
          </p:cNvSpPr>
          <p:nvPr>
            <p:ph type="sldImg"/>
          </p:nvPr>
        </p:nvSpPr>
        <p:spPr/>
      </p:sp>
      <p:sp>
        <p:nvSpPr>
          <p:cNvPr id="1035266" name="Rectangle 3"/>
          <p:cNvSpPr>
            <a:spLocks noGrp="1" noChangeArrowheads="1"/>
          </p:cNvSpPr>
          <p:nvPr>
            <p:ph type="body" idx="1"/>
          </p:nvPr>
        </p:nvSpPr>
        <p:spPr>
          <a:noFill/>
        </p:spPr>
        <p:txBody>
          <a:bodyPr/>
          <a:lstStyle/>
          <a:p>
            <a:pPr eaLnBrk="1" hangingPunct="1"/>
            <a:r>
              <a:rPr lang="en-US" altLang="en-US" b="1"/>
              <a:t>Patient Selection</a:t>
            </a:r>
          </a:p>
          <a:p>
            <a:pPr eaLnBrk="1" hangingPunct="1"/>
            <a:r>
              <a:rPr lang="en-US" altLang="en-US"/>
              <a:t>Suitable &amp; unsuitable LASIK patients are detailed in this slide. </a:t>
            </a:r>
          </a:p>
          <a:p>
            <a:pPr eaLnBrk="1" hangingPunct="1"/>
            <a:r>
              <a:rPr lang="en-US" altLang="en-US"/>
              <a:t>It is noteworthy that the list of contraindications is substantial &amp; can be expected to grow more slowly from now as the technique matures. </a:t>
            </a:r>
          </a:p>
          <a:p>
            <a:pPr eaLnBrk="1" hangingPunct="1"/>
            <a:r>
              <a:rPr lang="en-US" altLang="en-US"/>
              <a:t>Additions are likely to be less common conditions that experience shows can lead to post-operative problems.</a:t>
            </a:r>
          </a:p>
          <a:p>
            <a:pPr eaLnBrk="1" hangingPunct="1"/>
            <a:endParaRPr lang="en-US" altLang="en-US"/>
          </a:p>
        </p:txBody>
      </p:sp>
    </p:spTree>
    <p:extLst>
      <p:ext uri="{BB962C8B-B14F-4D97-AF65-F5344CB8AC3E}">
        <p14:creationId xmlns:p14="http://schemas.microsoft.com/office/powerpoint/2010/main" val="357773309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2"/>
          <p:cNvSpPr>
            <a:spLocks noGrp="1" noRot="1" noChangeAspect="1" noChangeArrowheads="1" noTextEdit="1"/>
          </p:cNvSpPr>
          <p:nvPr>
            <p:ph type="sldImg"/>
          </p:nvPr>
        </p:nvSpPr>
        <p:spPr/>
      </p:sp>
      <p:sp>
        <p:nvSpPr>
          <p:cNvPr id="1039362" name="Rectangle 3"/>
          <p:cNvSpPr>
            <a:spLocks noGrp="1" noChangeArrowheads="1"/>
          </p:cNvSpPr>
          <p:nvPr>
            <p:ph type="body" idx="1"/>
          </p:nvPr>
        </p:nvSpPr>
        <p:spPr>
          <a:noFill/>
        </p:spPr>
        <p:txBody>
          <a:bodyPr/>
          <a:lstStyle/>
          <a:p>
            <a:pPr eaLnBrk="1" hangingPunct="1"/>
            <a:r>
              <a:rPr lang="en-US" altLang="en-US" b="1"/>
              <a:t>LASIK Advantages</a:t>
            </a:r>
          </a:p>
          <a:p>
            <a:pPr eaLnBrk="1" hangingPunct="1"/>
            <a:r>
              <a:rPr lang="en-US" altLang="en-US"/>
              <a:t>The major advantage of LASIK is the faster rate of healing following surgery &amp; improved reliability over other refractive surgery techniques. </a:t>
            </a:r>
          </a:p>
          <a:p>
            <a:pPr eaLnBrk="1" hangingPunct="1"/>
            <a:r>
              <a:rPr lang="en-US" altLang="en-US"/>
              <a:t>Fast healing is also associated with rapid visual recovery.</a:t>
            </a:r>
          </a:p>
          <a:p>
            <a:pPr eaLnBrk="1" hangingPunct="1"/>
            <a:r>
              <a:rPr lang="en-US" altLang="en-US"/>
              <a:t>Compared with PRK, in which Bowman’s layer is destroyed, LASIK preserves tissue. </a:t>
            </a:r>
          </a:p>
          <a:p>
            <a:pPr eaLnBrk="1" hangingPunct="1"/>
            <a:r>
              <a:rPr lang="en-US" altLang="en-US"/>
              <a:t>This factor reduces the likelihood of epithelial defects &amp; thus minimizes the risk of corneal infection.</a:t>
            </a:r>
          </a:p>
          <a:p>
            <a:pPr eaLnBrk="1" hangingPunct="1"/>
            <a:r>
              <a:rPr lang="en-US" altLang="en-US"/>
              <a:t>A comparison of the corneal scarring associated with PRK &amp; LASIK shows the latter has a substantially reduced amount &amp; the need for steroid therapy is also reduced.</a:t>
            </a:r>
          </a:p>
          <a:p>
            <a:pPr eaLnBrk="1" hangingPunct="1"/>
            <a:r>
              <a:rPr lang="en-US" altLang="en-US"/>
              <a:t>The extreme pain associated with PRK is also  absent in the LASIK procedure &amp; this factor alone makes the technique more appealing to many potential refractive surgery candidates.</a:t>
            </a:r>
          </a:p>
          <a:p>
            <a:pPr eaLnBrk="1" hangingPunct="1"/>
            <a:endParaRPr lang="en-US" altLang="en-US"/>
          </a:p>
        </p:txBody>
      </p:sp>
    </p:spTree>
    <p:extLst>
      <p:ext uri="{BB962C8B-B14F-4D97-AF65-F5344CB8AC3E}">
        <p14:creationId xmlns:p14="http://schemas.microsoft.com/office/powerpoint/2010/main" val="317757788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09" name="Rectangle 2"/>
          <p:cNvSpPr>
            <a:spLocks noGrp="1" noRot="1" noChangeAspect="1" noChangeArrowheads="1" noTextEdit="1"/>
          </p:cNvSpPr>
          <p:nvPr>
            <p:ph type="sldImg"/>
          </p:nvPr>
        </p:nvSpPr>
        <p:spPr/>
      </p:sp>
      <p:sp>
        <p:nvSpPr>
          <p:cNvPr id="1041410" name="Rectangle 3"/>
          <p:cNvSpPr>
            <a:spLocks noGrp="1" noChangeArrowheads="1"/>
          </p:cNvSpPr>
          <p:nvPr>
            <p:ph type="body" idx="1"/>
          </p:nvPr>
        </p:nvSpPr>
        <p:spPr>
          <a:noFill/>
        </p:spPr>
        <p:txBody>
          <a:bodyPr/>
          <a:lstStyle/>
          <a:p>
            <a:pPr eaLnBrk="1" hangingPunct="1"/>
            <a:r>
              <a:rPr lang="en-US" altLang="en-US" b="1"/>
              <a:t>LASIK Complications</a:t>
            </a:r>
          </a:p>
          <a:p>
            <a:pPr eaLnBrk="1" hangingPunct="1"/>
            <a:r>
              <a:rPr lang="en-US" altLang="en-US"/>
              <a:t>Problems associated with LASIK may be due to:</a:t>
            </a:r>
          </a:p>
          <a:p>
            <a:pPr eaLnBrk="1" hangingPunct="1"/>
            <a:r>
              <a:rPr lang="en-US" altLang="en-US"/>
              <a:t>• Surgeon inexperience</a:t>
            </a:r>
          </a:p>
          <a:p>
            <a:pPr eaLnBrk="1" hangingPunct="1"/>
            <a:r>
              <a:rPr lang="en-US" altLang="en-US"/>
              <a:t>• Variable wound healing response</a:t>
            </a:r>
          </a:p>
          <a:p>
            <a:pPr eaLnBrk="1" hangingPunct="1"/>
            <a:r>
              <a:rPr lang="en-US" altLang="en-US"/>
              <a:t>• New LASER technology &amp; algorithms.</a:t>
            </a:r>
          </a:p>
          <a:p>
            <a:pPr eaLnBrk="1" hangingPunct="1"/>
            <a:r>
              <a:rPr lang="en-US" altLang="en-US"/>
              <a:t>The majority of complications associated with LASIK occur </a:t>
            </a:r>
            <a:r>
              <a:rPr lang="en-US" altLang="en-US" b="1"/>
              <a:t>during</a:t>
            </a:r>
            <a:r>
              <a:rPr lang="en-US" altLang="en-US"/>
              <a:t> the procedure. </a:t>
            </a:r>
          </a:p>
          <a:p>
            <a:pPr eaLnBrk="1" hangingPunct="1"/>
            <a:r>
              <a:rPr lang="en-US" altLang="en-US"/>
              <a:t>Microkeratome-related complications resulting in flap irregularities include:</a:t>
            </a:r>
          </a:p>
          <a:p>
            <a:pPr eaLnBrk="1" hangingPunct="1"/>
            <a:r>
              <a:rPr lang="en-US" altLang="en-US"/>
              <a:t>• Incomplete flap creation</a:t>
            </a:r>
          </a:p>
          <a:p>
            <a:pPr eaLnBrk="1" hangingPunct="1"/>
            <a:r>
              <a:rPr lang="en-US" altLang="en-US"/>
              <a:t>• Flap striae</a:t>
            </a:r>
          </a:p>
          <a:p>
            <a:pPr eaLnBrk="1" hangingPunct="1"/>
            <a:r>
              <a:rPr lang="en-US" altLang="en-US"/>
              <a:t>• Free-cap formation (failure to halt the microkeratome’s travel while a hinge still existed).</a:t>
            </a:r>
          </a:p>
          <a:p>
            <a:pPr eaLnBrk="1" hangingPunct="1"/>
            <a:r>
              <a:rPr lang="en-US" altLang="en-US"/>
              <a:t>• Button-hole flap in which the flap is doughnut-shaped with a central portion still attached to the cornea.</a:t>
            </a:r>
          </a:p>
          <a:p>
            <a:pPr eaLnBrk="1" hangingPunct="1"/>
            <a:r>
              <a:rPr lang="en-US" altLang="en-US"/>
              <a:t>• Decentred or irregular flap thickness.</a:t>
            </a:r>
          </a:p>
          <a:p>
            <a:pPr eaLnBrk="1" hangingPunct="1"/>
            <a:endParaRPr lang="en-US" altLang="en-US"/>
          </a:p>
        </p:txBody>
      </p:sp>
    </p:spTree>
    <p:extLst>
      <p:ext uri="{BB962C8B-B14F-4D97-AF65-F5344CB8AC3E}">
        <p14:creationId xmlns:p14="http://schemas.microsoft.com/office/powerpoint/2010/main" val="185645903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7" name="Rectangle 2"/>
          <p:cNvSpPr>
            <a:spLocks noGrp="1" noRot="1" noChangeAspect="1" noChangeArrowheads="1" noTextEdit="1"/>
          </p:cNvSpPr>
          <p:nvPr>
            <p:ph type="sldImg"/>
          </p:nvPr>
        </p:nvSpPr>
        <p:spPr/>
      </p:sp>
      <p:sp>
        <p:nvSpPr>
          <p:cNvPr id="1043458" name="Rectangle 3"/>
          <p:cNvSpPr>
            <a:spLocks noGrp="1" noChangeArrowheads="1"/>
          </p:cNvSpPr>
          <p:nvPr>
            <p:ph type="body" idx="1"/>
          </p:nvPr>
        </p:nvSpPr>
        <p:spPr>
          <a:noFill/>
        </p:spPr>
        <p:txBody>
          <a:bodyPr/>
          <a:lstStyle/>
          <a:p>
            <a:pPr eaLnBrk="1" hangingPunct="1"/>
            <a:r>
              <a:rPr lang="en-US" altLang="en-US" sz="1100"/>
              <a:t>Obtaining an optimal flap is crucial to the success of a LASIK procedure. </a:t>
            </a:r>
          </a:p>
          <a:p>
            <a:pPr eaLnBrk="1" hangingPunct="1"/>
            <a:r>
              <a:rPr lang="en-US" altLang="en-US" sz="1100"/>
              <a:t>It is, therefore, vital that the microkeratome is maintained in optimum condition.</a:t>
            </a:r>
          </a:p>
          <a:p>
            <a:pPr eaLnBrk="1" hangingPunct="1"/>
            <a:r>
              <a:rPr lang="en-US" altLang="en-US" sz="1100"/>
              <a:t>The keratome should be assembled carefully &amp; a new blade used for each refractive surgery case.</a:t>
            </a:r>
          </a:p>
          <a:p>
            <a:pPr eaLnBrk="1" hangingPunct="1"/>
            <a:r>
              <a:rPr lang="en-US" altLang="en-US" sz="1100"/>
              <a:t>Insufficiently high IOP causes many problems associated with the microkeratome function. </a:t>
            </a:r>
          </a:p>
          <a:p>
            <a:pPr eaLnBrk="1" hangingPunct="1"/>
            <a:r>
              <a:rPr lang="en-US" altLang="en-US" sz="1100"/>
              <a:t>Poor coupling of the suction ring to the globe is a common cause of inadequate IOP &amp; may be due to:</a:t>
            </a:r>
          </a:p>
          <a:p>
            <a:pPr eaLnBrk="1" hangingPunct="1"/>
            <a:r>
              <a:rPr lang="en-US" altLang="en-US" sz="1100"/>
              <a:t>• Sudden patient movement or severe blepharospasm</a:t>
            </a:r>
          </a:p>
          <a:p>
            <a:pPr eaLnBrk="1" hangingPunct="1"/>
            <a:r>
              <a:rPr lang="en-US" altLang="en-US" sz="1100"/>
              <a:t>• Conjunctival chemosis</a:t>
            </a:r>
          </a:p>
          <a:p>
            <a:pPr eaLnBrk="1" hangingPunct="1"/>
            <a:r>
              <a:rPr lang="en-US" altLang="en-US" sz="1100"/>
              <a:t>• Small corneal diameter</a:t>
            </a:r>
          </a:p>
          <a:p>
            <a:pPr eaLnBrk="1" hangingPunct="1"/>
            <a:r>
              <a:rPr lang="en-US" altLang="en-US" sz="1100"/>
              <a:t>• Deep-set eyes.</a:t>
            </a:r>
          </a:p>
          <a:p>
            <a:pPr eaLnBrk="1" hangingPunct="1"/>
            <a:r>
              <a:rPr lang="en-US" altLang="en-US" sz="1100"/>
              <a:t>An important factor during LASIK is the maintenance of a dry stromal bed. </a:t>
            </a:r>
          </a:p>
          <a:p>
            <a:pPr eaLnBrk="1" hangingPunct="1"/>
            <a:r>
              <a:rPr lang="en-US" altLang="en-US" sz="1100"/>
              <a:t>The accumulation of fluid will affect the excimer LASER performance (e.g. tissue absorption &amp; therefore tissue sublimation may vary). </a:t>
            </a:r>
          </a:p>
          <a:p>
            <a:pPr eaLnBrk="1" hangingPunct="1"/>
            <a:r>
              <a:rPr lang="en-US" altLang="en-US" sz="1100"/>
              <a:t>Further, it is important that the surgical duration be as short as possible to prevent any significant change in corneal hydration that would otherwise affect the degree of refractive change or predictability thereof.</a:t>
            </a:r>
          </a:p>
          <a:p>
            <a:pPr eaLnBrk="1" hangingPunct="1"/>
            <a:endParaRPr lang="en-US" altLang="en-US"/>
          </a:p>
        </p:txBody>
      </p:sp>
    </p:spTree>
    <p:extLst>
      <p:ext uri="{BB962C8B-B14F-4D97-AF65-F5344CB8AC3E}">
        <p14:creationId xmlns:p14="http://schemas.microsoft.com/office/powerpoint/2010/main" val="113961638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5" name="Rectangle 2"/>
          <p:cNvSpPr>
            <a:spLocks noGrp="1" noRot="1" noChangeAspect="1" noChangeArrowheads="1" noTextEdit="1"/>
          </p:cNvSpPr>
          <p:nvPr>
            <p:ph type="sldImg"/>
          </p:nvPr>
        </p:nvSpPr>
        <p:spPr/>
      </p:sp>
      <p:sp>
        <p:nvSpPr>
          <p:cNvPr id="1045506" name="Rectangle 3"/>
          <p:cNvSpPr>
            <a:spLocks noGrp="1" noChangeArrowheads="1"/>
          </p:cNvSpPr>
          <p:nvPr>
            <p:ph type="body" idx="1"/>
          </p:nvPr>
        </p:nvSpPr>
        <p:spPr>
          <a:noFill/>
        </p:spPr>
        <p:txBody>
          <a:bodyPr/>
          <a:lstStyle/>
          <a:p>
            <a:pPr eaLnBrk="1" hangingPunct="1"/>
            <a:r>
              <a:rPr lang="en-US" altLang="en-US"/>
              <a:t>A small percentage of patients undergoing LASIK will experience a reduction in their BCVA. </a:t>
            </a:r>
          </a:p>
          <a:p>
            <a:pPr eaLnBrk="1" hangingPunct="1"/>
            <a:r>
              <a:rPr lang="en-US" altLang="en-US"/>
              <a:t>Other visual problems include:</a:t>
            </a:r>
          </a:p>
          <a:p>
            <a:pPr eaLnBrk="1" hangingPunct="1"/>
            <a:r>
              <a:rPr lang="en-US" altLang="en-US"/>
              <a:t>• Reduction in night vision.</a:t>
            </a:r>
          </a:p>
          <a:p>
            <a:pPr eaLnBrk="1" hangingPunct="1"/>
            <a:r>
              <a:rPr lang="en-US" altLang="en-US"/>
              <a:t>• Ghost images.</a:t>
            </a:r>
          </a:p>
          <a:p>
            <a:pPr eaLnBrk="1" hangingPunct="1"/>
            <a:r>
              <a:rPr lang="en-US" altLang="en-US"/>
              <a:t>• Halos.</a:t>
            </a:r>
          </a:p>
          <a:p>
            <a:pPr eaLnBrk="1" hangingPunct="1"/>
            <a:r>
              <a:rPr lang="en-US" altLang="en-US"/>
              <a:t>A generally accepted view is that a corneal thickness of 250 μm must remain undisturbed beneath the flap &amp; zone of ablation to minimize the risk of a corneal ectasia.</a:t>
            </a:r>
          </a:p>
          <a:p>
            <a:pPr eaLnBrk="1" hangingPunct="1"/>
            <a:endParaRPr lang="en-US" altLang="en-US"/>
          </a:p>
          <a:p>
            <a:pPr eaLnBrk="1" hangingPunct="1"/>
            <a:endParaRPr lang="en-US" altLang="en-US"/>
          </a:p>
        </p:txBody>
      </p:sp>
    </p:spTree>
    <p:extLst>
      <p:ext uri="{BB962C8B-B14F-4D97-AF65-F5344CB8AC3E}">
        <p14:creationId xmlns:p14="http://schemas.microsoft.com/office/powerpoint/2010/main" val="2732399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p:sp>
      <p:sp>
        <p:nvSpPr>
          <p:cNvPr id="94210" name="Rectangle 3"/>
          <p:cNvSpPr>
            <a:spLocks noGrp="1" noChangeArrowheads="1"/>
          </p:cNvSpPr>
          <p:nvPr>
            <p:ph type="body" idx="1"/>
          </p:nvPr>
        </p:nvSpPr>
        <p:spPr>
          <a:noFill/>
        </p:spPr>
        <p:txBody>
          <a:bodyPr/>
          <a:lstStyle/>
          <a:p>
            <a:pPr eaLnBrk="1" hangingPunct="1"/>
            <a:r>
              <a:rPr lang="en-US" altLang="zh-CN" b="1" dirty="0"/>
              <a:t>PK</a:t>
            </a:r>
            <a:r>
              <a:rPr lang="zh-CN" altLang="en-US" b="1" dirty="0"/>
              <a:t>术后移植物排斥反应</a:t>
            </a:r>
            <a:endParaRPr lang="en-US" altLang="en-US" b="1" dirty="0"/>
          </a:p>
          <a:p>
            <a:pPr eaLnBrk="1" hangingPunct="1"/>
            <a:r>
              <a:rPr lang="zh-CN" altLang="en-US" dirty="0"/>
              <a:t>眼科护理人员应注意角膜移植排斥反应的症状和体征。移植术后第一年的风险最大，此后不常看到排斥反应。</a:t>
            </a:r>
            <a:endParaRPr lang="en-US" altLang="en-US" dirty="0"/>
          </a:p>
          <a:p>
            <a:pPr eaLnBrk="1" hangingPunct="1"/>
            <a:r>
              <a:rPr lang="zh-CN" altLang="en-US" dirty="0"/>
              <a:t>移植排斥反应的早期治疗至关重要，通常需要使用皮质类固醇来保持移植组织的健康。通过这种处理可以救助大多数的移植物。</a:t>
            </a:r>
            <a:endParaRPr lang="en-US" altLang="zh-CN" dirty="0"/>
          </a:p>
          <a:p>
            <a:pPr eaLnBrk="1" hangingPunct="1"/>
            <a:r>
              <a:rPr lang="zh-CN" altLang="en-US" dirty="0"/>
              <a:t>然而，治疗延迟的时间越长，失败的风险显著增加。</a:t>
            </a:r>
            <a:endParaRPr lang="en-US" altLang="en-US" dirty="0"/>
          </a:p>
          <a:p>
            <a:pPr eaLnBrk="1" hangingPunct="1"/>
            <a:endParaRPr lang="en-US" altLang="en-US" dirty="0"/>
          </a:p>
          <a:p>
            <a:pPr eaLnBrk="1" hangingPunct="1"/>
            <a:r>
              <a:rPr lang="zh-CN" altLang="en-US" dirty="0"/>
              <a:t>移植物排斥反应发生的最初征兆包括：</a:t>
            </a:r>
          </a:p>
          <a:p>
            <a:pPr eaLnBrk="1" hangingPunct="1"/>
            <a:r>
              <a:rPr lang="en-US" altLang="zh-CN" dirty="0"/>
              <a:t>·</a:t>
            </a:r>
            <a:r>
              <a:rPr lang="zh-CN" altLang="en-US" dirty="0"/>
              <a:t>眼部炎症</a:t>
            </a:r>
          </a:p>
          <a:p>
            <a:pPr eaLnBrk="1" hangingPunct="1"/>
            <a:r>
              <a:rPr lang="en-US" altLang="zh-CN" dirty="0"/>
              <a:t>·</a:t>
            </a:r>
            <a:r>
              <a:rPr lang="zh-CN" altLang="en-US" dirty="0"/>
              <a:t>视力下降（注意使用裂隙灯观察穿过移植物瞳孔的清晰度）</a:t>
            </a:r>
            <a:endParaRPr lang="en-US" altLang="en-US" dirty="0"/>
          </a:p>
          <a:p>
            <a:pPr eaLnBrk="1" hangingPunct="1"/>
            <a:endParaRPr lang="en-US" altLang="en-US" dirty="0"/>
          </a:p>
          <a:p>
            <a:pPr eaLnBrk="1" hangingPunct="1"/>
            <a:r>
              <a:rPr lang="zh-CN" altLang="en-US" dirty="0"/>
              <a:t>在类固醇治疗开始后，医生必须仔细监测眼压。</a:t>
            </a:r>
            <a:endParaRPr lang="en-AU" altLang="en-US" dirty="0"/>
          </a:p>
          <a:p>
            <a:pPr eaLnBrk="1" hangingPunct="1"/>
            <a:endParaRPr lang="en-US" altLang="en-US" dirty="0"/>
          </a:p>
        </p:txBody>
      </p:sp>
    </p:spTree>
    <p:extLst>
      <p:ext uri="{BB962C8B-B14F-4D97-AF65-F5344CB8AC3E}">
        <p14:creationId xmlns:p14="http://schemas.microsoft.com/office/powerpoint/2010/main" val="276809779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3" name="Rectangle 2"/>
          <p:cNvSpPr>
            <a:spLocks noGrp="1" noRot="1" noChangeAspect="1" noChangeArrowheads="1" noTextEdit="1"/>
          </p:cNvSpPr>
          <p:nvPr>
            <p:ph type="sldImg"/>
          </p:nvPr>
        </p:nvSpPr>
        <p:spPr/>
      </p:sp>
      <p:sp>
        <p:nvSpPr>
          <p:cNvPr id="1047554" name="Rectangle 3"/>
          <p:cNvSpPr>
            <a:spLocks noGrp="1" noChangeArrowheads="1"/>
          </p:cNvSpPr>
          <p:nvPr>
            <p:ph type="body" idx="1"/>
          </p:nvPr>
        </p:nvSpPr>
        <p:spPr>
          <a:noFill/>
        </p:spPr>
        <p:txBody>
          <a:bodyPr/>
          <a:lstStyle/>
          <a:p>
            <a:pPr eaLnBrk="1" hangingPunct="1"/>
            <a:r>
              <a:rPr lang="en-US" altLang="en-US" b="1"/>
              <a:t>LASIK Retreatment</a:t>
            </a:r>
          </a:p>
          <a:p>
            <a:pPr eaLnBrk="1" hangingPunct="1"/>
            <a:r>
              <a:rPr lang="en-US" altLang="en-US"/>
              <a:t>With LASIK, it is possible to re-operate sometime later simply by dissecting &amp; lifting the flap &amp; performing a second ablation. </a:t>
            </a:r>
          </a:p>
          <a:p>
            <a:pPr eaLnBrk="1" hangingPunct="1"/>
            <a:r>
              <a:rPr lang="en-US" altLang="en-US"/>
              <a:t>This is euphemistically referred to as an ‘enhancement’ by many exponents of LASIK.</a:t>
            </a:r>
          </a:p>
          <a:p>
            <a:pPr eaLnBrk="1" hangingPunct="1"/>
            <a:r>
              <a:rPr lang="en-US" altLang="en-US"/>
              <a:t>Care must be taken with any LASER retreatment procedure to ensure that sufficient thickness of the stromal bed remains. </a:t>
            </a:r>
          </a:p>
          <a:p>
            <a:pPr eaLnBrk="1" hangingPunct="1"/>
            <a:r>
              <a:rPr lang="en-US" altLang="en-US"/>
              <a:t>Insufficient stromal bed thickness may result in corneal ectasia &amp; reduced and/or irregular vision.</a:t>
            </a:r>
          </a:p>
          <a:p>
            <a:pPr eaLnBrk="1" hangingPunct="1"/>
            <a:endParaRPr lang="en-US" altLang="en-US"/>
          </a:p>
        </p:txBody>
      </p:sp>
    </p:spTree>
    <p:extLst>
      <p:ext uri="{BB962C8B-B14F-4D97-AF65-F5344CB8AC3E}">
        <p14:creationId xmlns:p14="http://schemas.microsoft.com/office/powerpoint/2010/main" val="72267133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1" name="Rectangle 2"/>
          <p:cNvSpPr>
            <a:spLocks noGrp="1" noRot="1" noChangeAspect="1" noChangeArrowheads="1" noTextEdit="1"/>
          </p:cNvSpPr>
          <p:nvPr>
            <p:ph type="sldImg"/>
          </p:nvPr>
        </p:nvSpPr>
        <p:spPr/>
      </p:sp>
      <p:sp>
        <p:nvSpPr>
          <p:cNvPr id="1049602" name="Rectangle 3"/>
          <p:cNvSpPr>
            <a:spLocks noGrp="1" noChangeArrowheads="1"/>
          </p:cNvSpPr>
          <p:nvPr>
            <p:ph type="body" idx="1"/>
          </p:nvPr>
        </p:nvSpPr>
        <p:spPr>
          <a:noFill/>
        </p:spPr>
        <p:txBody>
          <a:bodyPr/>
          <a:lstStyle/>
          <a:p>
            <a:pPr eaLnBrk="1" hangingPunct="1"/>
            <a:r>
              <a:rPr lang="en-US" altLang="en-US" b="1" dirty="0" err="1"/>
              <a:t>IntraLase</a:t>
            </a:r>
            <a:r>
              <a:rPr lang="en-US" altLang="en-US" b="1" dirty="0"/>
              <a:t>™</a:t>
            </a:r>
          </a:p>
          <a:p>
            <a:pPr eaLnBrk="1" hangingPunct="1"/>
            <a:r>
              <a:rPr lang="en-US" altLang="en-US" dirty="0"/>
              <a:t>The introduction of the </a:t>
            </a:r>
            <a:r>
              <a:rPr lang="en-US" altLang="en-US" dirty="0" err="1"/>
              <a:t>IntraLase</a:t>
            </a:r>
            <a:r>
              <a:rPr lang="en-US" altLang="en-US" dirty="0"/>
              <a:t>™ femtosecond (10 </a:t>
            </a:r>
            <a:r>
              <a:rPr lang="en-US" altLang="en-US" baseline="30000" dirty="0"/>
              <a:t>–15 </a:t>
            </a:r>
            <a:r>
              <a:rPr lang="en-US" altLang="en-US" dirty="0"/>
              <a:t>sec) LASER instrument revolutionized LASER refractive surgery.  The word ‘bladeless’ was introduced into the marketing vocabulary of LASER refractive surgery suites &amp; from that time onwards, users of the more traditional (&amp; more economic but less predictable) microtomes were at a significant marketing disadvantage.</a:t>
            </a:r>
          </a:p>
          <a:p>
            <a:pPr eaLnBrk="1" hangingPunct="1"/>
            <a:r>
              <a:rPr lang="en-US" altLang="en-US" dirty="0" err="1"/>
              <a:t>IntraLase</a:t>
            </a:r>
            <a:r>
              <a:rPr lang="en-US" altLang="en-US" dirty="0"/>
              <a:t> device is also used to create the intra-stromal channels for intra-corneal rings.  A LASIK procedure then follows the creation of the corneal flap as detailed previously.</a:t>
            </a:r>
          </a:p>
          <a:p>
            <a:pPr eaLnBrk="1" hangingPunct="1"/>
            <a:endParaRPr lang="en-US" altLang="en-US" dirty="0"/>
          </a:p>
          <a:p>
            <a:pPr eaLnBrk="1" hangingPunct="1"/>
            <a:r>
              <a:rPr lang="en-US" altLang="en-US" dirty="0"/>
              <a:t>Patient information relating to </a:t>
            </a:r>
            <a:r>
              <a:rPr lang="en-US" altLang="en-US" dirty="0" err="1"/>
              <a:t>IntraLase</a:t>
            </a:r>
            <a:r>
              <a:rPr lang="en-US" altLang="en-US" dirty="0"/>
              <a:t> is available at: http://www.backinfocus.com/</a:t>
            </a:r>
          </a:p>
          <a:p>
            <a:pPr eaLnBrk="1" hangingPunct="1"/>
            <a:endParaRPr lang="en-US" altLang="en-US" dirty="0"/>
          </a:p>
        </p:txBody>
      </p:sp>
    </p:spTree>
    <p:extLst>
      <p:ext uri="{BB962C8B-B14F-4D97-AF65-F5344CB8AC3E}">
        <p14:creationId xmlns:p14="http://schemas.microsoft.com/office/powerpoint/2010/main" val="141806045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defRPr>
            </a:lvl1pPr>
            <a:lvl2pPr marL="742950" indent="-285750">
              <a:spcBef>
                <a:spcPct val="30000"/>
              </a:spcBef>
              <a:defRPr sz="1100">
                <a:solidFill>
                  <a:schemeClr val="tx1"/>
                </a:solidFill>
                <a:latin typeface="Times New Roman" panose="02020603050405020304" pitchFamily="18" charset="0"/>
              </a:defRPr>
            </a:lvl2pPr>
            <a:lvl3pPr marL="1143000" indent="-228600">
              <a:spcBef>
                <a:spcPct val="30000"/>
              </a:spcBef>
              <a:defRPr sz="1100">
                <a:solidFill>
                  <a:schemeClr val="tx1"/>
                </a:solidFill>
                <a:latin typeface="Times New Roman" panose="02020603050405020304" pitchFamily="18" charset="0"/>
              </a:defRPr>
            </a:lvl3pPr>
            <a:lvl4pPr marL="1600200" indent="-228600">
              <a:spcBef>
                <a:spcPct val="30000"/>
              </a:spcBef>
              <a:defRPr sz="1100">
                <a:solidFill>
                  <a:schemeClr val="tx1"/>
                </a:solidFill>
                <a:latin typeface="Times New Roman" panose="02020603050405020304" pitchFamily="18" charset="0"/>
              </a:defRPr>
            </a:lvl4pPr>
            <a:lvl5pPr marL="2057400" indent="-228600">
              <a:spcBef>
                <a:spcPct val="30000"/>
              </a:spcBef>
              <a:defRPr sz="11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1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1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1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100">
                <a:solidFill>
                  <a:schemeClr val="tx1"/>
                </a:solidFill>
                <a:latin typeface="Times New Roman" panose="02020603050405020304" pitchFamily="18" charset="0"/>
              </a:defRPr>
            </a:lvl9pPr>
          </a:lstStyle>
          <a:p>
            <a:pPr>
              <a:spcBef>
                <a:spcPct val="0"/>
              </a:spcBef>
            </a:pPr>
            <a:fld id="{73B5540D-1CFA-4210-B74B-0FDAFB673D9A}" type="slidenum">
              <a:rPr lang="en-US" altLang="en-US" sz="1000"/>
              <a:t>242</a:t>
            </a:fld>
            <a:endParaRPr lang="en-US" altLang="en-US" sz="1000"/>
          </a:p>
        </p:txBody>
      </p:sp>
      <p:sp>
        <p:nvSpPr>
          <p:cNvPr id="472067" name="Rectangle 2"/>
          <p:cNvSpPr>
            <a:spLocks noGrp="1" noRot="1" noChangeAspect="1" noChangeArrowheads="1" noTextEdit="1"/>
          </p:cNvSpPr>
          <p:nvPr>
            <p:ph type="sldImg"/>
          </p:nvPr>
        </p:nvSpPr>
        <p:spPr/>
      </p:sp>
      <p:sp>
        <p:nvSpPr>
          <p:cNvPr id="4720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Times New Roman" panose="02020603050405020304" pitchFamily="18" charset="0"/>
            </a:endParaRPr>
          </a:p>
        </p:txBody>
      </p:sp>
    </p:spTree>
    <p:extLst>
      <p:ext uri="{BB962C8B-B14F-4D97-AF65-F5344CB8AC3E}">
        <p14:creationId xmlns:p14="http://schemas.microsoft.com/office/powerpoint/2010/main" val="250599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p:sp>
      <p:sp>
        <p:nvSpPr>
          <p:cNvPr id="96258" name="Rectangle 3"/>
          <p:cNvSpPr>
            <a:spLocks noGrp="1" noChangeArrowheads="1"/>
          </p:cNvSpPr>
          <p:nvPr>
            <p:ph type="body" idx="1"/>
          </p:nvPr>
        </p:nvSpPr>
        <p:spPr>
          <a:noFill/>
        </p:spPr>
        <p:txBody>
          <a:bodyPr/>
          <a:lstStyle/>
          <a:p>
            <a:pPr eaLnBrk="1" hangingPunct="1"/>
            <a:r>
              <a:rPr lang="zh-CN" altLang="en-US" dirty="0"/>
              <a:t>散光是由于不均匀的张力引起的，这是由于一个径线中的缝合线比另一个径线中的线缝合线更紧引起的。</a:t>
            </a:r>
            <a:endParaRPr lang="en-US" altLang="en-US" dirty="0"/>
          </a:p>
          <a:p>
            <a:pPr eaLnBrk="1" hangingPunct="1"/>
            <a:endParaRPr lang="en-US" altLang="en-US" dirty="0"/>
          </a:p>
          <a:p>
            <a:pPr eaLnBrk="1" hangingPunct="1"/>
            <a:r>
              <a:rPr lang="zh-CN" altLang="en-US" dirty="0"/>
              <a:t>青光眼和白内障可由甾体类抗炎局部用药引起，为了在移植物愈合时减少炎症反应。一些患者对于这些药物是有反应的，眼压测量是随访的一个重要方面。非常高的眼压会引起移植物平滑，而出现视力的突然改善，这就提示出现了高眼压。</a:t>
            </a:r>
            <a:endParaRPr lang="en-US" altLang="en-US" dirty="0"/>
          </a:p>
          <a:p>
            <a:pPr eaLnBrk="1" hangingPunct="1"/>
            <a:endParaRPr lang="en-US" altLang="en-US" dirty="0"/>
          </a:p>
          <a:p>
            <a:pPr eaLnBrk="1" hangingPunct="1"/>
            <a:r>
              <a:rPr lang="zh-CN" altLang="en-US" dirty="0"/>
              <a:t>我们推想，圆锥角膜在移植物内复发，可能是角膜圆锥宿主角膜在移植物完全愈合后数年内继续变陡的结果。然后视力惊人地下降，地形图发生变化。</a:t>
            </a:r>
            <a:endParaRPr lang="en-US" altLang="en-US" dirty="0"/>
          </a:p>
          <a:p>
            <a:pPr eaLnBrk="1" hangingPunct="1"/>
            <a:endParaRPr lang="en-US" altLang="en-US" dirty="0"/>
          </a:p>
          <a:p>
            <a:pPr eaLnBrk="1" hangingPunct="1"/>
            <a:r>
              <a:rPr lang="zh-CN" altLang="en-US" dirty="0"/>
              <a:t>移植排斥反应的主要征兆是：</a:t>
            </a:r>
            <a:endParaRPr lang="en-US" altLang="en-US" dirty="0"/>
          </a:p>
          <a:p>
            <a:pPr eaLnBrk="1" hangingPunct="1"/>
            <a:r>
              <a:rPr lang="en-US" altLang="en-US" dirty="0"/>
              <a:t>	R  </a:t>
            </a:r>
            <a:r>
              <a:rPr lang="zh-CN" altLang="en-US" dirty="0"/>
              <a:t>红色</a:t>
            </a:r>
            <a:r>
              <a:rPr lang="en-US" altLang="zh-CN" dirty="0"/>
              <a:t>-</a:t>
            </a:r>
            <a:r>
              <a:rPr lang="zh-CN" altLang="en-US" dirty="0"/>
              <a:t>眼部充血</a:t>
            </a:r>
            <a:endParaRPr lang="en-US" altLang="en-US" dirty="0"/>
          </a:p>
          <a:p>
            <a:pPr eaLnBrk="1" hangingPunct="1"/>
            <a:r>
              <a:rPr lang="en-US" altLang="en-US" dirty="0"/>
              <a:t>	S  </a:t>
            </a:r>
            <a:r>
              <a:rPr lang="zh-CN" altLang="en-US" dirty="0"/>
              <a:t>对光敏感</a:t>
            </a:r>
            <a:r>
              <a:rPr lang="en-US" altLang="en-US" dirty="0"/>
              <a:t> – </a:t>
            </a:r>
            <a:r>
              <a:rPr lang="zh-CN" altLang="en-US" dirty="0"/>
              <a:t>畏光</a:t>
            </a:r>
            <a:endParaRPr lang="en-US" altLang="en-US" dirty="0"/>
          </a:p>
          <a:p>
            <a:pPr eaLnBrk="1" hangingPunct="1"/>
            <a:r>
              <a:rPr lang="en-US" altLang="en-US" dirty="0"/>
              <a:t>	V  </a:t>
            </a:r>
            <a:r>
              <a:rPr lang="zh-CN" altLang="en-US" dirty="0">
                <a:latin typeface="Arial" panose="020B0604020202020204" pitchFamily="34" charset="0"/>
                <a:cs typeface="Arial" panose="020B0604020202020204" pitchFamily="34" charset="0"/>
              </a:rPr>
              <a:t>视力下降</a:t>
            </a:r>
            <a:endParaRPr lang="en-US" altLang="en-US" dirty="0"/>
          </a:p>
          <a:p>
            <a:pPr eaLnBrk="1" hangingPunct="1"/>
            <a:r>
              <a:rPr lang="en-US" altLang="en-US" dirty="0"/>
              <a:t>	P  </a:t>
            </a:r>
            <a:r>
              <a:rPr lang="zh-CN" altLang="en-US" dirty="0"/>
              <a:t>疼痛</a:t>
            </a:r>
            <a:endParaRPr lang="en-US" altLang="en-US" dirty="0"/>
          </a:p>
        </p:txBody>
      </p:sp>
    </p:spTree>
    <p:extLst>
      <p:ext uri="{BB962C8B-B14F-4D97-AF65-F5344CB8AC3E}">
        <p14:creationId xmlns:p14="http://schemas.microsoft.com/office/powerpoint/2010/main" val="627175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p:sp>
      <p:sp>
        <p:nvSpPr>
          <p:cNvPr id="98306" name="Rectangle 3"/>
          <p:cNvSpPr>
            <a:spLocks noGrp="1" noChangeArrowheads="1"/>
          </p:cNvSpPr>
          <p:nvPr>
            <p:ph type="body" idx="1"/>
          </p:nvPr>
        </p:nvSpPr>
        <p:spPr>
          <a:noFill/>
        </p:spPr>
        <p:txBody>
          <a:bodyPr/>
          <a:lstStyle/>
          <a:p>
            <a:pPr eaLnBrk="1" hangingPunct="1"/>
            <a:r>
              <a:rPr lang="zh-CN" altLang="en-US" dirty="0"/>
              <a:t>关于</a:t>
            </a:r>
            <a:r>
              <a:rPr lang="en-US" altLang="zh-CN" dirty="0"/>
              <a:t>PK</a:t>
            </a:r>
            <a:r>
              <a:rPr lang="zh-CN" altLang="en-US" dirty="0"/>
              <a:t>手术的预期寿命的文献报道尚不清楚。通常情况下，在一定时间段后有一定的失败率，例如，角膜移植术后</a:t>
            </a:r>
            <a:r>
              <a:rPr lang="en-US" altLang="zh-CN" dirty="0"/>
              <a:t>15</a:t>
            </a:r>
            <a:r>
              <a:rPr lang="zh-CN" altLang="en-US" dirty="0"/>
              <a:t>年的移植物衰竭率是</a:t>
            </a:r>
            <a:r>
              <a:rPr lang="en-US" altLang="zh-CN" dirty="0"/>
              <a:t>28%</a:t>
            </a:r>
            <a:r>
              <a:rPr lang="zh-CN" altLang="en-US" dirty="0"/>
              <a:t>，而圆锥角膜的角膜移植的失败率是最低的。</a:t>
            </a:r>
            <a:endParaRPr lang="en-US" altLang="zh-CN" dirty="0"/>
          </a:p>
          <a:p>
            <a:pPr eaLnBrk="1" hangingPunct="1"/>
            <a:r>
              <a:rPr lang="zh-CN" altLang="en-US" dirty="0"/>
              <a:t>此外，</a:t>
            </a:r>
            <a:r>
              <a:rPr lang="en-US" altLang="zh-CN" dirty="0"/>
              <a:t>15</a:t>
            </a:r>
            <a:r>
              <a:rPr lang="zh-CN" altLang="en-US" dirty="0"/>
              <a:t>年的数据显示，总的来说，捐赠者年龄的增加会增加移植衰竭的风险。</a:t>
            </a:r>
            <a:r>
              <a:rPr lang="en-US" altLang="en-US" dirty="0"/>
              <a:t>(</a:t>
            </a:r>
            <a:r>
              <a:rPr lang="zh-CN" altLang="en-US" dirty="0"/>
              <a:t>数据来源 </a:t>
            </a:r>
            <a:r>
              <a:rPr lang="en-US" altLang="en-US" dirty="0"/>
              <a:t>Patel </a:t>
            </a:r>
            <a:r>
              <a:rPr lang="en-US" altLang="en-US" i="1" dirty="0"/>
              <a:t>et al., 2004).</a:t>
            </a:r>
            <a:endParaRPr lang="en-US" altLang="en-US" dirty="0"/>
          </a:p>
          <a:p>
            <a:pPr eaLnBrk="1" hangingPunct="1"/>
            <a:r>
              <a:rPr lang="zh-CN" altLang="en-US" dirty="0"/>
              <a:t>一些人期望移植物可以持续接受者的余生，但这可能很大程度上取决于移植时接受者的年龄。</a:t>
            </a:r>
          </a:p>
          <a:p>
            <a:pPr eaLnBrk="1" hangingPunct="1"/>
            <a:r>
              <a:rPr lang="zh-CN" altLang="en-US" dirty="0"/>
              <a:t>这是一个移植的照片，</a:t>
            </a:r>
            <a:r>
              <a:rPr lang="en-US" altLang="zh-CN" dirty="0"/>
              <a:t>30</a:t>
            </a:r>
            <a:r>
              <a:rPr lang="zh-CN" altLang="en-US" dirty="0"/>
              <a:t>年前（复发性疱疹）进行的。从外观上看，在接受者的生命结束之前很可能需要再更换。</a:t>
            </a:r>
            <a:endParaRPr lang="en-US" altLang="en-US" dirty="0"/>
          </a:p>
        </p:txBody>
      </p:sp>
    </p:spTree>
    <p:extLst>
      <p:ext uri="{BB962C8B-B14F-4D97-AF65-F5344CB8AC3E}">
        <p14:creationId xmlns:p14="http://schemas.microsoft.com/office/powerpoint/2010/main" val="636249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p:sp>
      <p:sp>
        <p:nvSpPr>
          <p:cNvPr id="100354" name="Rectangle 3"/>
          <p:cNvSpPr>
            <a:spLocks noGrp="1" noChangeArrowheads="1"/>
          </p:cNvSpPr>
          <p:nvPr>
            <p:ph type="body" idx="1"/>
          </p:nvPr>
        </p:nvSpPr>
        <p:spPr>
          <a:noFill/>
        </p:spPr>
        <p:txBody>
          <a:bodyPr/>
          <a:lstStyle/>
          <a:p>
            <a:pPr eaLnBrk="1" hangingPunct="1"/>
            <a:r>
              <a:rPr lang="zh-CN" altLang="en-US" dirty="0"/>
              <a:t>穿透性角膜移植术后散光</a:t>
            </a:r>
          </a:p>
          <a:p>
            <a:pPr eaLnBrk="1" hangingPunct="1"/>
            <a:r>
              <a:rPr lang="zh-CN" altLang="en-US" dirty="0"/>
              <a:t>尽管注意手术因素，如制作移植床和捐赠角膜片的环钻术，移植片</a:t>
            </a:r>
            <a:r>
              <a:rPr lang="en-US" altLang="zh-CN" dirty="0"/>
              <a:t>-</a:t>
            </a:r>
            <a:r>
              <a:rPr lang="zh-CN" altLang="en-US" dirty="0"/>
              <a:t>宿主尺寸差异，伤口对齐、缝线位置和张力，在</a:t>
            </a:r>
            <a:r>
              <a:rPr lang="en-US" altLang="zh-CN" dirty="0"/>
              <a:t>PK</a:t>
            </a:r>
            <a:r>
              <a:rPr lang="zh-CN" altLang="en-US" dirty="0"/>
              <a:t>术后还是可能出现明显的角膜散光（前面</a:t>
            </a:r>
            <a:r>
              <a:rPr lang="en-US" altLang="zh-CN" dirty="0"/>
              <a:t>2</a:t>
            </a:r>
            <a:r>
              <a:rPr lang="zh-CN" altLang="en-US" dirty="0"/>
              <a:t>张幻灯片）。</a:t>
            </a:r>
          </a:p>
          <a:p>
            <a:pPr eaLnBrk="1" hangingPunct="1"/>
            <a:r>
              <a:rPr lang="zh-CN" altLang="en-US" dirty="0"/>
              <a:t>散光在性质上可以是规则的或不规则的。</a:t>
            </a:r>
            <a:endParaRPr lang="en-US" altLang="en-US" dirty="0"/>
          </a:p>
        </p:txBody>
      </p:sp>
    </p:spTree>
    <p:extLst>
      <p:ext uri="{BB962C8B-B14F-4D97-AF65-F5344CB8AC3E}">
        <p14:creationId xmlns:p14="http://schemas.microsoft.com/office/powerpoint/2010/main" val="3415327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p:sp>
      <p:sp>
        <p:nvSpPr>
          <p:cNvPr id="102402" name="Rectangle 3"/>
          <p:cNvSpPr>
            <a:spLocks noGrp="1" noChangeArrowheads="1"/>
          </p:cNvSpPr>
          <p:nvPr>
            <p:ph type="body" idx="1"/>
          </p:nvPr>
        </p:nvSpPr>
        <p:spPr>
          <a:noFill/>
        </p:spPr>
        <p:txBody>
          <a:bodyPr/>
          <a:lstStyle/>
          <a:p>
            <a:pPr eaLnBrk="1" hangingPunct="1"/>
            <a:r>
              <a:rPr lang="zh-CN" altLang="en-US" dirty="0"/>
              <a:t>不规则散光可能是由于</a:t>
            </a:r>
            <a:r>
              <a:rPr lang="en-US" altLang="en-US" dirty="0"/>
              <a:t>:</a:t>
            </a:r>
          </a:p>
          <a:p>
            <a:pPr eaLnBrk="1" hangingPunct="1"/>
            <a:r>
              <a:rPr lang="en-US" altLang="zh-CN" dirty="0"/>
              <a:t>·</a:t>
            </a:r>
            <a:r>
              <a:rPr lang="zh-CN" altLang="en-US" dirty="0"/>
              <a:t>宿主移植片表面伤口的愈合；</a:t>
            </a:r>
          </a:p>
          <a:p>
            <a:pPr eaLnBrk="1" hangingPunct="1"/>
            <a:r>
              <a:rPr lang="en-US" altLang="zh-CN" dirty="0"/>
              <a:t>·</a:t>
            </a:r>
            <a:r>
              <a:rPr lang="zh-CN" altLang="en-US" dirty="0"/>
              <a:t>移植片周围的缝合张力；</a:t>
            </a:r>
          </a:p>
          <a:p>
            <a:pPr eaLnBrk="1" hangingPunct="1"/>
            <a:r>
              <a:rPr lang="en-US" altLang="zh-CN" dirty="0"/>
              <a:t>·</a:t>
            </a:r>
            <a:r>
              <a:rPr lang="zh-CN" altLang="en-US" dirty="0"/>
              <a:t>疤痕</a:t>
            </a:r>
            <a:endParaRPr lang="en-US" altLang="en-US" dirty="0"/>
          </a:p>
          <a:p>
            <a:pPr eaLnBrk="1" hangingPunct="1"/>
            <a:r>
              <a:rPr lang="en-US" altLang="zh-CN" dirty="0"/>
              <a:t>PK</a:t>
            </a:r>
            <a:r>
              <a:rPr lang="zh-CN" altLang="en-US" dirty="0"/>
              <a:t>术后的残余屈光不正意味着相当一部分的患者需要配戴接触镜才能达到最佳的视觉效果。</a:t>
            </a:r>
            <a:endParaRPr lang="en-US" altLang="en-US" dirty="0"/>
          </a:p>
          <a:p>
            <a:pPr eaLnBrk="1" hangingPunct="1"/>
            <a:r>
              <a:rPr lang="zh-CN" altLang="en-US" dirty="0"/>
              <a:t>由于明显的散光和不规则的角膜形状，硬镜的使用通常是优选的选择。</a:t>
            </a:r>
            <a:endParaRPr lang="en-US" altLang="en-US" dirty="0"/>
          </a:p>
          <a:p>
            <a:pPr eaLnBrk="1" hangingPunct="1"/>
            <a:endParaRPr lang="en-AU" altLang="en-US" dirty="0"/>
          </a:p>
          <a:p>
            <a:pPr eaLnBrk="1" hangingPunct="1"/>
            <a:r>
              <a:rPr lang="zh-CN" altLang="en-US" dirty="0"/>
              <a:t>最近，已经发现，使用某种类型的巩膜镜可以获得更大的稳定性和舒适性。</a:t>
            </a:r>
            <a:endParaRPr lang="en-AU" altLang="en-US" dirty="0"/>
          </a:p>
          <a:p>
            <a:pPr eaLnBrk="1" hangingPunct="1"/>
            <a:endParaRPr lang="en-US" altLang="en-US" dirty="0"/>
          </a:p>
        </p:txBody>
      </p:sp>
    </p:spTree>
    <p:extLst>
      <p:ext uri="{BB962C8B-B14F-4D97-AF65-F5344CB8AC3E}">
        <p14:creationId xmlns:p14="http://schemas.microsoft.com/office/powerpoint/2010/main" val="674658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p:sp>
      <p:sp>
        <p:nvSpPr>
          <p:cNvPr id="104450"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4271193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p:sp>
      <p:sp>
        <p:nvSpPr>
          <p:cNvPr id="106498"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defRPr/>
            </a:pPr>
            <a:r>
              <a:rPr lang="zh-CN" altLang="en-US" sz="1200" dirty="0">
                <a:solidFill>
                  <a:schemeClr val="bg1"/>
                </a:solidFill>
                <a:latin typeface="Arial" panose="020B0604020202020204" pitchFamily="34" charset="0"/>
              </a:rPr>
              <a:t>角膜地形图</a:t>
            </a:r>
            <a:r>
              <a:rPr lang="en-US" altLang="en-US" sz="1200" dirty="0">
                <a:solidFill>
                  <a:schemeClr val="bg1"/>
                </a:solidFill>
                <a:latin typeface="Arial" panose="020B0604020202020204" pitchFamily="34" charset="0"/>
              </a:rPr>
              <a:t>:  </a:t>
            </a:r>
            <a:r>
              <a:rPr lang="zh-CN" altLang="en-US" sz="1200" dirty="0">
                <a:solidFill>
                  <a:srgbClr val="FFFF00"/>
                </a:solidFill>
                <a:latin typeface="Arial" panose="020B0604020202020204" pitchFamily="34" charset="0"/>
              </a:rPr>
              <a:t>移植物的外观</a:t>
            </a:r>
            <a:endParaRPr lang="en-US" altLang="en-US" b="1" dirty="0"/>
          </a:p>
          <a:p>
            <a:pPr eaLnBrk="1" hangingPunct="1"/>
            <a:r>
              <a:rPr lang="zh-CN" altLang="en-US" dirty="0"/>
              <a:t>典型地，</a:t>
            </a:r>
            <a:r>
              <a:rPr lang="en-US" altLang="zh-CN" dirty="0"/>
              <a:t>PK</a:t>
            </a:r>
            <a:r>
              <a:rPr lang="zh-CN" altLang="en-US" dirty="0"/>
              <a:t>术后角膜地形图是不规则的。</a:t>
            </a:r>
            <a:endParaRPr lang="en-US" altLang="zh-CN" dirty="0"/>
          </a:p>
          <a:p>
            <a:pPr eaLnBrk="1" hangingPunct="1"/>
            <a:endParaRPr lang="en-US" altLang="en-US" dirty="0"/>
          </a:p>
          <a:p>
            <a:pPr eaLnBrk="1" hangingPunct="1"/>
            <a:r>
              <a:rPr lang="zh-CN" altLang="en-US" dirty="0"/>
              <a:t>影响角膜地形图的因素包括：</a:t>
            </a:r>
            <a:endParaRPr lang="en-US" altLang="en-US" dirty="0"/>
          </a:p>
          <a:p>
            <a:pPr eaLnBrk="1" hangingPunct="1"/>
            <a:r>
              <a:rPr lang="zh-CN" altLang="en-US" dirty="0"/>
              <a:t>在宿主和移植物之间的曲率差异。</a:t>
            </a:r>
          </a:p>
          <a:p>
            <a:pPr eaLnBrk="1" hangingPunct="1"/>
            <a:r>
              <a:rPr lang="zh-CN" altLang="en-US" dirty="0"/>
              <a:t>在宿主和移植物之间的组织界面上厚度差异。</a:t>
            </a:r>
          </a:p>
          <a:p>
            <a:pPr eaLnBrk="1" hangingPunct="1"/>
            <a:r>
              <a:rPr lang="zh-CN" altLang="en-US" dirty="0"/>
              <a:t>手术医生的操作技术和技能。</a:t>
            </a:r>
          </a:p>
          <a:p>
            <a:pPr eaLnBrk="1" hangingPunct="1"/>
            <a:r>
              <a:rPr lang="zh-CN" altLang="en-US" dirty="0"/>
              <a:t>缝合技术，移植物整个圆周周围的张力均匀性。</a:t>
            </a:r>
          </a:p>
          <a:p>
            <a:pPr eaLnBrk="1" hangingPunct="1"/>
            <a:r>
              <a:rPr lang="zh-CN" altLang="en-US" dirty="0"/>
              <a:t>过大的移植物，特别是如果是早期失败后的后继移植物。</a:t>
            </a:r>
          </a:p>
          <a:p>
            <a:pPr eaLnBrk="1" hangingPunct="1"/>
            <a:r>
              <a:rPr lang="zh-CN" altLang="en-US" dirty="0"/>
              <a:t>不可预知的愈合反应。</a:t>
            </a:r>
            <a:endParaRPr lang="en-US" altLang="zh-CN" dirty="0"/>
          </a:p>
          <a:p>
            <a:pPr eaLnBrk="1" hangingPunct="1"/>
            <a:endParaRPr lang="en-US" altLang="en-US" dirty="0"/>
          </a:p>
          <a:p>
            <a:pPr eaLnBrk="1" hangingPunct="1"/>
            <a:r>
              <a:rPr lang="en-US" altLang="zh-CN" dirty="0"/>
              <a:t>PK</a:t>
            </a:r>
            <a:r>
              <a:rPr lang="zh-CN" altLang="en-US" dirty="0"/>
              <a:t>术后可能会遇到大量不同的移植物地形图。移植物的特征对任何后续的接触镜配适都有影响。</a:t>
            </a:r>
            <a:endParaRPr lang="en-AU" altLang="en-US" dirty="0"/>
          </a:p>
          <a:p>
            <a:pPr eaLnBrk="1" hangingPunct="1"/>
            <a:endParaRPr lang="en-US" altLang="en-US" dirty="0"/>
          </a:p>
        </p:txBody>
      </p:sp>
    </p:spTree>
    <p:extLst>
      <p:ext uri="{BB962C8B-B14F-4D97-AF65-F5344CB8AC3E}">
        <p14:creationId xmlns:p14="http://schemas.microsoft.com/office/powerpoint/2010/main" val="2298208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p:sp>
      <p:sp>
        <p:nvSpPr>
          <p:cNvPr id="108546" name="Rectangle 3"/>
          <p:cNvSpPr>
            <a:spLocks noGrp="1" noChangeArrowheads="1"/>
          </p:cNvSpPr>
          <p:nvPr>
            <p:ph type="body" idx="1"/>
          </p:nvPr>
        </p:nvSpPr>
        <p:spPr>
          <a:noFill/>
        </p:spPr>
        <p:txBody>
          <a:bodyPr/>
          <a:lstStyle/>
          <a:p>
            <a:pPr eaLnBrk="1" hangingPunct="1"/>
            <a:r>
              <a:rPr lang="zh-CN" altLang="en-US" dirty="0"/>
              <a:t>来源</a:t>
            </a:r>
            <a:r>
              <a:rPr lang="en-US" altLang="en-US" dirty="0"/>
              <a:t>:  Caroline P, André M, 2010.  </a:t>
            </a:r>
            <a:r>
              <a:rPr lang="en-US" altLang="en-US" i="1" dirty="0"/>
              <a:t>Piggybacking </a:t>
            </a:r>
            <a:r>
              <a:rPr lang="en-US" altLang="en-US" i="1" dirty="0" err="1"/>
              <a:t>Keratoglobus</a:t>
            </a:r>
            <a:r>
              <a:rPr lang="en-US" altLang="en-US" dirty="0"/>
              <a:t>.  CL Spectrum.  24: Dec Issue, back page.</a:t>
            </a:r>
          </a:p>
          <a:p>
            <a:pPr eaLnBrk="1" hangingPunct="1"/>
            <a:endParaRPr lang="en-US" altLang="en-US" dirty="0"/>
          </a:p>
          <a:p>
            <a:pPr eaLnBrk="1" hangingPunct="1"/>
            <a:r>
              <a:rPr lang="zh-CN" altLang="en-US" dirty="0"/>
              <a:t>四个典型的角膜类型的</a:t>
            </a:r>
            <a:r>
              <a:rPr lang="en-US" altLang="zh-CN" dirty="0"/>
              <a:t>OCT</a:t>
            </a:r>
            <a:r>
              <a:rPr lang="zh-CN" altLang="en-US" dirty="0"/>
              <a:t>和地形图。</a:t>
            </a:r>
            <a:endParaRPr lang="en-US" altLang="en-US" dirty="0"/>
          </a:p>
        </p:txBody>
      </p:sp>
    </p:spTree>
    <p:extLst>
      <p:ext uri="{BB962C8B-B14F-4D97-AF65-F5344CB8AC3E}">
        <p14:creationId xmlns:p14="http://schemas.microsoft.com/office/powerpoint/2010/main" val="1014810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p:sp>
      <p:sp>
        <p:nvSpPr>
          <p:cNvPr id="110594" name="Rectangle 3"/>
          <p:cNvSpPr>
            <a:spLocks noGrp="1" noChangeArrowheads="1"/>
          </p:cNvSpPr>
          <p:nvPr>
            <p:ph type="body" idx="1"/>
          </p:nvPr>
        </p:nvSpPr>
        <p:spPr>
          <a:noFill/>
        </p:spPr>
        <p:txBody>
          <a:bodyPr/>
          <a:lstStyle/>
          <a:p>
            <a:pPr eaLnBrk="1" hangingPunct="1"/>
            <a:r>
              <a:rPr lang="zh-CN" altLang="en-US" dirty="0"/>
              <a:t>穿透性角膜移植术后散光的减少</a:t>
            </a:r>
            <a:endParaRPr lang="en-US" altLang="en-US" dirty="0"/>
          </a:p>
          <a:p>
            <a:pPr eaLnBrk="1" hangingPunct="1"/>
            <a:r>
              <a:rPr lang="zh-CN" altLang="en-US" dirty="0"/>
              <a:t>使用多种手术方式中的一种或多种方法可以尝试矫正</a:t>
            </a:r>
            <a:r>
              <a:rPr lang="en-US" altLang="zh-CN" dirty="0"/>
              <a:t>PK</a:t>
            </a:r>
            <a:r>
              <a:rPr lang="zh-CN" altLang="en-US" dirty="0"/>
              <a:t>术后患者由于高散光屈光不正而呈现出视力低下。</a:t>
            </a:r>
            <a:endParaRPr lang="en-US" altLang="en-US" dirty="0"/>
          </a:p>
          <a:p>
            <a:pPr eaLnBrk="1" hangingPunct="1"/>
            <a:r>
              <a:rPr lang="zh-CN" altLang="en-US" dirty="0"/>
              <a:t>这些方法的主要局限性是缺乏可预测性。</a:t>
            </a:r>
          </a:p>
          <a:p>
            <a:pPr eaLnBrk="1" hangingPunct="1"/>
            <a:r>
              <a:rPr lang="zh-CN" altLang="en-US" dirty="0"/>
              <a:t>一些技术，如梯形角膜切开术</a:t>
            </a:r>
            <a:r>
              <a:rPr lang="zh-CN" altLang="en-US" sz="1200" b="0" i="0" kern="1200" dirty="0">
                <a:solidFill>
                  <a:schemeClr val="tx1"/>
                </a:solidFill>
                <a:effectLst/>
                <a:latin typeface="Calibri" panose="020F0502020204030204" pitchFamily="34" charset="0"/>
                <a:ea typeface="+mn-ea"/>
                <a:cs typeface="+mn-cs"/>
              </a:rPr>
              <a:t>已经被完全抛弃，取而代之的是其他方法</a:t>
            </a:r>
            <a:r>
              <a:rPr lang="zh-CN" altLang="en-US" dirty="0"/>
              <a:t>。</a:t>
            </a:r>
            <a:endParaRPr lang="en-US" altLang="en-US" dirty="0"/>
          </a:p>
          <a:p>
            <a:pPr eaLnBrk="1" hangingPunct="1"/>
            <a:endParaRPr lang="en-US" altLang="en-US" dirty="0"/>
          </a:p>
          <a:p>
            <a:pPr eaLnBrk="1" hangingPunct="1"/>
            <a:r>
              <a:rPr lang="zh-CN" altLang="en-US" dirty="0"/>
              <a:t>在大多数情况下，纠正任何散光的最佳方法是用硬性接触镜。</a:t>
            </a:r>
            <a:endParaRPr lang="en-US" altLang="en-US" dirty="0"/>
          </a:p>
        </p:txBody>
      </p:sp>
    </p:spTree>
    <p:extLst>
      <p:ext uri="{BB962C8B-B14F-4D97-AF65-F5344CB8AC3E}">
        <p14:creationId xmlns:p14="http://schemas.microsoft.com/office/powerpoint/2010/main" val="1613889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xfrm>
            <a:off x="1143000" y="685800"/>
            <a:ext cx="4572000" cy="3429000"/>
          </a:xfrm>
        </p:spPr>
      </p:sp>
      <p:sp>
        <p:nvSpPr>
          <p:cNvPr id="2539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Times New Roman" panose="02020603050405020304" pitchFamily="18" charset="0"/>
            </a:endParaRPr>
          </a:p>
        </p:txBody>
      </p:sp>
    </p:spTree>
    <p:extLst>
      <p:ext uri="{BB962C8B-B14F-4D97-AF65-F5344CB8AC3E}">
        <p14:creationId xmlns:p14="http://schemas.microsoft.com/office/powerpoint/2010/main" val="1212718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2"/>
          <p:cNvSpPr>
            <a:spLocks noGrp="1" noRot="1" noChangeAspect="1" noChangeArrowheads="1" noTextEdit="1"/>
          </p:cNvSpPr>
          <p:nvPr>
            <p:ph type="sldImg"/>
          </p:nvPr>
        </p:nvSpPr>
        <p:spPr/>
      </p:sp>
      <p:sp>
        <p:nvSpPr>
          <p:cNvPr id="653314" name="Rectangle 3"/>
          <p:cNvSpPr>
            <a:spLocks noGrp="1" noChangeArrowheads="1"/>
          </p:cNvSpPr>
          <p:nvPr>
            <p:ph type="body" idx="1"/>
          </p:nvPr>
        </p:nvSpPr>
        <p:spPr>
          <a:noFill/>
        </p:spPr>
        <p:txBody>
          <a:bodyPr/>
          <a:lstStyle/>
          <a:p>
            <a:pPr eaLnBrk="1" hangingPunct="1"/>
            <a:r>
              <a:rPr lang="zh-CN" altLang="en-US" dirty="0"/>
              <a:t>切口在移植物内，垂直于陡峭的角膜轴。</a:t>
            </a:r>
            <a:endParaRPr lang="en-US" altLang="zh-CN" dirty="0"/>
          </a:p>
          <a:p>
            <a:pPr eaLnBrk="1" hangingPunct="1"/>
            <a:r>
              <a:rPr lang="zh-CN" altLang="en-US" dirty="0"/>
              <a:t>它们减少了由于缝合线（已经移除）和在那里形成的疤痕组织而引起的那个方向上的张力。</a:t>
            </a:r>
            <a:endParaRPr lang="en-US" altLang="en-US" dirty="0"/>
          </a:p>
          <a:p>
            <a:pPr eaLnBrk="1" hangingPunct="1"/>
            <a:r>
              <a:rPr lang="zh-CN" altLang="en-US" dirty="0"/>
              <a:t>不幸的是，散光减少的度数不是特别可预测的。</a:t>
            </a:r>
            <a:endParaRPr lang="en-US" altLang="en-US" dirty="0"/>
          </a:p>
          <a:p>
            <a:pPr eaLnBrk="1" hangingPunct="1"/>
            <a:r>
              <a:rPr lang="zh-CN" altLang="en-US" dirty="0"/>
              <a:t>随着散光量的减少，球性将会增加。偶尔，这种技术会导致更大程度的屈光参差。</a:t>
            </a:r>
            <a:endParaRPr lang="en-US" altLang="en-US" dirty="0"/>
          </a:p>
          <a:p>
            <a:pPr eaLnBrk="1" hangingPunct="1"/>
            <a:endParaRPr lang="en-US" altLang="en-US" dirty="0"/>
          </a:p>
          <a:p>
            <a:pPr eaLnBrk="1" hangingPunct="1"/>
            <a:r>
              <a:rPr lang="zh-CN" altLang="en-US" dirty="0"/>
              <a:t>当获得的减少不足够时，可以尝试在与弧形角膜切开术呈</a:t>
            </a:r>
            <a:r>
              <a:rPr lang="en-US" altLang="zh-CN" dirty="0"/>
              <a:t>90°</a:t>
            </a:r>
            <a:r>
              <a:rPr lang="zh-CN" altLang="en-US" dirty="0"/>
              <a:t>的子午线上采用楔形切除术来获得更大的减少。</a:t>
            </a:r>
            <a:endParaRPr lang="en-US" altLang="en-US" dirty="0"/>
          </a:p>
        </p:txBody>
      </p:sp>
    </p:spTree>
    <p:extLst>
      <p:ext uri="{BB962C8B-B14F-4D97-AF65-F5344CB8AC3E}">
        <p14:creationId xmlns:p14="http://schemas.microsoft.com/office/powerpoint/2010/main" val="3905283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Rectangle 2"/>
          <p:cNvSpPr>
            <a:spLocks noGrp="1" noRot="1" noChangeAspect="1" noChangeArrowheads="1" noTextEdit="1"/>
          </p:cNvSpPr>
          <p:nvPr>
            <p:ph type="sldImg"/>
          </p:nvPr>
        </p:nvSpPr>
        <p:spPr/>
      </p:sp>
      <p:sp>
        <p:nvSpPr>
          <p:cNvPr id="657410" name="Rectangle 3"/>
          <p:cNvSpPr>
            <a:spLocks noGrp="1" noChangeArrowheads="1"/>
          </p:cNvSpPr>
          <p:nvPr>
            <p:ph type="body" idx="1"/>
          </p:nvPr>
        </p:nvSpPr>
        <p:spPr>
          <a:noFill/>
        </p:spPr>
        <p:txBody>
          <a:bodyPr/>
          <a:lstStyle/>
          <a:p>
            <a:pPr eaLnBrk="1" hangingPunct="1"/>
            <a:r>
              <a:rPr lang="zh-CN" altLang="en-US" sz="800" b="1" dirty="0"/>
              <a:t>散光角膜切开术：预后和并发症</a:t>
            </a:r>
            <a:endParaRPr lang="en-US" altLang="zh-CN" sz="800" b="1" dirty="0"/>
          </a:p>
          <a:p>
            <a:pPr eaLnBrk="1" hangingPunct="1"/>
            <a:r>
              <a:rPr lang="zh-CN" altLang="en-US" sz="800" dirty="0"/>
              <a:t>一般来说，弧形角膜切开术的预后很难预测，但在熟练和有经验的手术医生的手中，它是</a:t>
            </a:r>
            <a:r>
              <a:rPr lang="en-US" altLang="zh-CN" sz="800" dirty="0"/>
              <a:t>PK</a:t>
            </a:r>
            <a:r>
              <a:rPr lang="zh-CN" altLang="en-US" sz="800" dirty="0"/>
              <a:t>手术的有用助手。</a:t>
            </a:r>
            <a:endParaRPr lang="en-US" altLang="zh-CN" sz="800" dirty="0"/>
          </a:p>
          <a:p>
            <a:pPr eaLnBrk="1" hangingPunct="1"/>
            <a:r>
              <a:rPr lang="zh-CN" altLang="en-US" sz="800" dirty="0"/>
              <a:t>像</a:t>
            </a:r>
            <a:r>
              <a:rPr lang="en-US" altLang="zh-CN" sz="800" dirty="0"/>
              <a:t>RK</a:t>
            </a:r>
            <a:r>
              <a:rPr lang="zh-CN" altLang="en-US" sz="800" dirty="0"/>
              <a:t>一样，</a:t>
            </a:r>
            <a:r>
              <a:rPr lang="zh-CN" altLang="en-US" sz="1200" b="0" i="0" kern="1200" dirty="0">
                <a:solidFill>
                  <a:schemeClr val="tx1"/>
                </a:solidFill>
                <a:effectLst/>
                <a:latin typeface="Calibri" panose="020F0502020204030204" pitchFamily="34" charset="0"/>
                <a:ea typeface="+mn-ea"/>
                <a:cs typeface="+mn-cs"/>
              </a:rPr>
              <a:t>变弱的角膜会增加继发于外伤的眼球破裂的风险，</a:t>
            </a:r>
            <a:r>
              <a:rPr lang="zh-CN" altLang="en-US" sz="800" dirty="0"/>
              <a:t>尤其是直接创伤，例如眼睛受到直接撞击或机动车安全气囊展开的爆炸性冲击。</a:t>
            </a:r>
            <a:endParaRPr lang="en-US" altLang="zh-CN" sz="800" dirty="0"/>
          </a:p>
          <a:p>
            <a:pPr eaLnBrk="1" hangingPunct="1"/>
            <a:r>
              <a:rPr lang="zh-CN" altLang="en-US" sz="1200" b="0" i="0" kern="1200" dirty="0">
                <a:solidFill>
                  <a:schemeClr val="tx1"/>
                </a:solidFill>
                <a:effectLst/>
                <a:latin typeface="Calibri" panose="020F0502020204030204" pitchFamily="34" charset="0"/>
                <a:ea typeface="+mn-ea"/>
                <a:cs typeface="+mn-cs"/>
              </a:rPr>
              <a:t>视觉的波动可能是暂时的，也可能是永久的，</a:t>
            </a:r>
            <a:r>
              <a:rPr lang="zh-CN" altLang="en-US" sz="800" dirty="0"/>
              <a:t>如光晕、耀斑、星暴图案或光周围的眩光。</a:t>
            </a:r>
            <a:endParaRPr lang="en-US" altLang="zh-CN" sz="800" dirty="0"/>
          </a:p>
          <a:p>
            <a:pPr eaLnBrk="1" hangingPunct="1"/>
            <a:r>
              <a:rPr lang="zh-CN" altLang="en-US" sz="800" dirty="0"/>
              <a:t>波动可能是由于角膜曲率的改变、心跳、瞳孔大小的变化、眼压的日变化、体育锻炼等。</a:t>
            </a:r>
          </a:p>
          <a:p>
            <a:pPr eaLnBrk="1" hangingPunct="1"/>
            <a:r>
              <a:rPr lang="zh-CN" altLang="en-US" sz="800" dirty="0"/>
              <a:t>手术立即发生波动更有可能，视力可能需要数周才能稳定。</a:t>
            </a:r>
            <a:endParaRPr lang="en-US" altLang="zh-CN" sz="800" dirty="0"/>
          </a:p>
          <a:p>
            <a:pPr eaLnBrk="1" hangingPunct="1"/>
            <a:r>
              <a:rPr lang="zh-CN" altLang="en-US" sz="800" dirty="0"/>
              <a:t>罕见的并发症包括：</a:t>
            </a:r>
            <a:endParaRPr lang="en-US" altLang="en-US" sz="800" dirty="0"/>
          </a:p>
          <a:p>
            <a:pPr eaLnBrk="1" hangingPunct="1"/>
            <a:r>
              <a:rPr lang="en-US" altLang="en-US" sz="1200" dirty="0"/>
              <a:t>•</a:t>
            </a:r>
            <a:r>
              <a:rPr lang="zh-CN" altLang="en-US" dirty="0"/>
              <a:t>角膜意外穿孔</a:t>
            </a:r>
          </a:p>
          <a:p>
            <a:pPr eaLnBrk="1" hangingPunct="1"/>
            <a:r>
              <a:rPr lang="en-US" altLang="en-US" sz="1200" dirty="0"/>
              <a:t>•</a:t>
            </a:r>
            <a:r>
              <a:rPr lang="zh-CN" altLang="en-US" dirty="0"/>
              <a:t>不规则或不对称切口导致不规则散光</a:t>
            </a:r>
          </a:p>
          <a:p>
            <a:pPr eaLnBrk="1" hangingPunct="1"/>
            <a:r>
              <a:rPr lang="en-US" altLang="en-US" sz="1200" dirty="0"/>
              <a:t>•</a:t>
            </a:r>
            <a:r>
              <a:rPr lang="zh-CN" altLang="en-US" dirty="0"/>
              <a:t>单眼复视</a:t>
            </a:r>
          </a:p>
          <a:p>
            <a:pPr eaLnBrk="1" hangingPunct="1"/>
            <a:r>
              <a:rPr lang="en-US" altLang="en-US" sz="1200" dirty="0"/>
              <a:t>•</a:t>
            </a:r>
            <a:r>
              <a:rPr lang="zh-CN" altLang="en-US" dirty="0"/>
              <a:t>感染</a:t>
            </a:r>
          </a:p>
          <a:p>
            <a:pPr eaLnBrk="1" hangingPunct="1"/>
            <a:r>
              <a:rPr lang="en-US" altLang="en-US" sz="1200" dirty="0"/>
              <a:t>•</a:t>
            </a:r>
            <a:r>
              <a:rPr lang="zh-CN" altLang="en-US" dirty="0"/>
              <a:t>畏光症（通常仅在手术后）。</a:t>
            </a:r>
          </a:p>
          <a:p>
            <a:pPr eaLnBrk="1" hangingPunct="1"/>
            <a:r>
              <a:rPr lang="en-US" altLang="en-US" sz="1200" dirty="0"/>
              <a:t>•</a:t>
            </a:r>
            <a:r>
              <a:rPr lang="zh-CN" altLang="en-US" dirty="0"/>
              <a:t>眼压升高</a:t>
            </a:r>
          </a:p>
          <a:p>
            <a:pPr eaLnBrk="1" hangingPunct="1"/>
            <a:r>
              <a:rPr lang="en-US" altLang="en-US" sz="1200" dirty="0"/>
              <a:t>•</a:t>
            </a:r>
            <a:r>
              <a:rPr lang="zh-CN" altLang="en-US" dirty="0"/>
              <a:t>白内障和视力丧失</a:t>
            </a:r>
          </a:p>
          <a:p>
            <a:pPr eaLnBrk="1" hangingPunct="1"/>
            <a:r>
              <a:rPr lang="zh-CN" altLang="en-US" dirty="0"/>
              <a:t>虽然不常见，但这些并发症可造成严重的后果。</a:t>
            </a:r>
            <a:endParaRPr lang="en-US" altLang="zh-CN" dirty="0"/>
          </a:p>
          <a:p>
            <a:pPr eaLnBrk="1" hangingPunct="1"/>
            <a:endParaRPr lang="en-US" altLang="en-US" dirty="0"/>
          </a:p>
          <a:p>
            <a:pPr eaLnBrk="1" hangingPunct="1"/>
            <a:r>
              <a:rPr lang="zh-CN" altLang="en-US" dirty="0"/>
              <a:t>当获得的减少不足够时，可以尝试在与弧形角膜切开术呈</a:t>
            </a:r>
            <a:r>
              <a:rPr lang="en-US" altLang="zh-CN" dirty="0"/>
              <a:t>90°</a:t>
            </a:r>
            <a:r>
              <a:rPr lang="zh-CN" altLang="en-US" dirty="0"/>
              <a:t>的子午线上采用楔形切除术来获得更大的减少。</a:t>
            </a:r>
            <a:endParaRPr lang="en-US" altLang="en-US" dirty="0"/>
          </a:p>
        </p:txBody>
      </p:sp>
    </p:spTree>
    <p:extLst>
      <p:ext uri="{BB962C8B-B14F-4D97-AF65-F5344CB8AC3E}">
        <p14:creationId xmlns:p14="http://schemas.microsoft.com/office/powerpoint/2010/main" val="4148598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2"/>
          <p:cNvSpPr>
            <a:spLocks noGrp="1" noRot="1" noChangeAspect="1" noChangeArrowheads="1" noTextEdit="1"/>
          </p:cNvSpPr>
          <p:nvPr>
            <p:ph type="sldImg"/>
          </p:nvPr>
        </p:nvSpPr>
        <p:spPr/>
      </p:sp>
      <p:sp>
        <p:nvSpPr>
          <p:cNvPr id="659458" name="Rectangle 3"/>
          <p:cNvSpPr>
            <a:spLocks noGrp="1" noChangeArrowheads="1"/>
          </p:cNvSpPr>
          <p:nvPr>
            <p:ph type="body" idx="1"/>
          </p:nvPr>
        </p:nvSpPr>
        <p:spPr>
          <a:noFill/>
        </p:spPr>
        <p:txBody>
          <a:bodyPr/>
          <a:lstStyle/>
          <a:p>
            <a:pPr eaLnBrk="1" hangingPunct="1"/>
            <a:r>
              <a:rPr lang="en-US" altLang="zh-CN" sz="900" b="1" dirty="0"/>
              <a:t>PK</a:t>
            </a:r>
            <a:r>
              <a:rPr lang="zh-CN" altLang="en-US" sz="900" b="1" dirty="0"/>
              <a:t>术后屈光不正的矫正</a:t>
            </a:r>
            <a:endParaRPr lang="en-US" altLang="zh-CN" sz="900" b="1" dirty="0"/>
          </a:p>
          <a:p>
            <a:pPr eaLnBrk="1" hangingPunct="1"/>
            <a:r>
              <a:rPr lang="en-US" altLang="zh-CN" sz="900" dirty="0"/>
              <a:t>PK</a:t>
            </a:r>
            <a:r>
              <a:rPr lang="zh-CN" altLang="en-US" sz="900" dirty="0"/>
              <a:t>手术也会导致不可预测的球性误差。这可导致屈光参差。</a:t>
            </a:r>
            <a:endParaRPr lang="en-US" altLang="zh-CN" sz="900" dirty="0"/>
          </a:p>
          <a:p>
            <a:pPr eaLnBrk="1" hangingPunct="1"/>
            <a:r>
              <a:rPr lang="zh-CN" altLang="en-US" sz="900" dirty="0"/>
              <a:t>如果</a:t>
            </a:r>
            <a:r>
              <a:rPr lang="en-US" altLang="zh-CN" sz="900" dirty="0"/>
              <a:t>PK</a:t>
            </a:r>
            <a:r>
              <a:rPr lang="zh-CN" altLang="en-US" sz="900" dirty="0"/>
              <a:t>术后的残余屈光不正度已经稳定，必须考虑给予什么的二次处理来提高或矫正视力到可接受的水平。</a:t>
            </a:r>
            <a:endParaRPr lang="en-US" altLang="en-US" sz="900" dirty="0"/>
          </a:p>
          <a:p>
            <a:pPr eaLnBrk="1" hangingPunct="1"/>
            <a:r>
              <a:rPr lang="zh-CN" altLang="en-US" sz="900" dirty="0"/>
              <a:t>如果需要球性度的改变，放松切口可能是一种选择。</a:t>
            </a:r>
            <a:endParaRPr lang="en-US" altLang="en-US" sz="900" dirty="0"/>
          </a:p>
          <a:p>
            <a:pPr eaLnBrk="1" hangingPunct="1"/>
            <a:r>
              <a:rPr lang="zh-CN" altLang="en-US" sz="900" dirty="0"/>
              <a:t>其他可能性包括：</a:t>
            </a:r>
          </a:p>
          <a:p>
            <a:pPr eaLnBrk="1" hangingPunct="1"/>
            <a:r>
              <a:rPr lang="en-US" altLang="en-US" sz="900" dirty="0"/>
              <a:t>•</a:t>
            </a:r>
            <a:r>
              <a:rPr lang="zh-CN" altLang="en-US" sz="900" dirty="0"/>
              <a:t>弧形角膜切开术＆放射状角膜切开术，在这里也被称为“放松切口”。</a:t>
            </a:r>
          </a:p>
          <a:p>
            <a:pPr eaLnBrk="1" hangingPunct="1"/>
            <a:r>
              <a:rPr lang="en-US" altLang="en-US" sz="900" dirty="0"/>
              <a:t>•</a:t>
            </a:r>
            <a:r>
              <a:rPr lang="zh-CN" altLang="en-US" sz="900" dirty="0"/>
              <a:t>楔形切除术（散光＞</a:t>
            </a:r>
            <a:r>
              <a:rPr lang="en-US" altLang="zh-CN" sz="900" dirty="0"/>
              <a:t>10D</a:t>
            </a:r>
            <a:r>
              <a:rPr lang="zh-CN" altLang="en-US" sz="900" dirty="0"/>
              <a:t>）。</a:t>
            </a:r>
          </a:p>
          <a:p>
            <a:pPr eaLnBrk="1" hangingPunct="1"/>
            <a:r>
              <a:rPr lang="en-US" altLang="en-US" sz="900" dirty="0"/>
              <a:t>• </a:t>
            </a:r>
            <a:r>
              <a:rPr lang="en-US" altLang="zh-CN" sz="900" dirty="0"/>
              <a:t>PRK </a:t>
            </a:r>
            <a:endParaRPr lang="zh-CN" altLang="en-US" sz="900" dirty="0"/>
          </a:p>
          <a:p>
            <a:pPr eaLnBrk="1" hangingPunct="1"/>
            <a:r>
              <a:rPr lang="en-US" altLang="en-US" sz="900" dirty="0"/>
              <a:t>• </a:t>
            </a:r>
            <a:r>
              <a:rPr lang="en-US" altLang="zh-CN" sz="900" dirty="0"/>
              <a:t>LASIK</a:t>
            </a:r>
            <a:endParaRPr lang="zh-CN" altLang="en-US" sz="900" dirty="0"/>
          </a:p>
          <a:p>
            <a:pPr eaLnBrk="1" hangingPunct="1"/>
            <a:r>
              <a:rPr lang="zh-CN" altLang="en-US" sz="900" dirty="0"/>
              <a:t>（这部分来自于</a:t>
            </a:r>
            <a:r>
              <a:rPr lang="en-US" altLang="zh-CN" sz="900" dirty="0" err="1"/>
              <a:t>Hardten</a:t>
            </a:r>
            <a:r>
              <a:rPr lang="en-US" altLang="zh-CN" sz="900" dirty="0"/>
              <a:t> &amp; Lindstrom</a:t>
            </a:r>
            <a:r>
              <a:rPr lang="zh-CN" altLang="en-US" sz="900" dirty="0"/>
              <a:t>，</a:t>
            </a:r>
            <a:r>
              <a:rPr lang="en-US" altLang="zh-CN" sz="900" dirty="0"/>
              <a:t>1997</a:t>
            </a:r>
            <a:r>
              <a:rPr lang="zh-CN" altLang="en-US" sz="900" dirty="0"/>
              <a:t>）。</a:t>
            </a:r>
          </a:p>
          <a:p>
            <a:pPr eaLnBrk="1" hangingPunct="1"/>
            <a:r>
              <a:rPr lang="zh-CN" altLang="en-US" sz="900" dirty="0"/>
              <a:t>许多有残留屈光不正的患者可通过接触镜来得到矫正。</a:t>
            </a:r>
            <a:endParaRPr lang="en-US" altLang="zh-CN" sz="900" dirty="0"/>
          </a:p>
          <a:p>
            <a:pPr eaLnBrk="1" hangingPunct="1"/>
            <a:r>
              <a:rPr lang="zh-CN" altLang="en-US" sz="1200" b="0" i="0" kern="1200" dirty="0">
                <a:solidFill>
                  <a:schemeClr val="tx1"/>
                </a:solidFill>
                <a:effectLst/>
                <a:latin typeface="Calibri" panose="020F0502020204030204" pitchFamily="34" charset="0"/>
                <a:ea typeface="+mn-ea"/>
                <a:cs typeface="+mn-cs"/>
              </a:rPr>
              <a:t>除非存在禁忌症，否则在考虑选择手术前</a:t>
            </a:r>
            <a:r>
              <a:rPr lang="zh-CN" altLang="en-US" sz="900" dirty="0"/>
              <a:t>，他们应该是正确的选择。</a:t>
            </a:r>
          </a:p>
          <a:p>
            <a:pPr eaLnBrk="1" hangingPunct="1"/>
            <a:r>
              <a:rPr lang="zh-CN" altLang="en-US" sz="900" dirty="0"/>
              <a:t>手术也可能与潜在的严重并发症相关，包括：</a:t>
            </a:r>
          </a:p>
          <a:p>
            <a:pPr eaLnBrk="1" hangingPunct="1"/>
            <a:r>
              <a:rPr lang="en-US" altLang="en-US" sz="900" dirty="0"/>
              <a:t>•</a:t>
            </a:r>
            <a:r>
              <a:rPr lang="zh-CN" altLang="en-US" sz="900" dirty="0"/>
              <a:t>角膜穿孔</a:t>
            </a:r>
          </a:p>
          <a:p>
            <a:pPr eaLnBrk="1" hangingPunct="1"/>
            <a:r>
              <a:rPr lang="en-US" altLang="en-US" sz="900" dirty="0"/>
              <a:t>•</a:t>
            </a:r>
            <a:r>
              <a:rPr lang="zh-CN" altLang="en-US" sz="900" dirty="0"/>
              <a:t>脓肿形成</a:t>
            </a:r>
          </a:p>
          <a:p>
            <a:pPr eaLnBrk="1" hangingPunct="1"/>
            <a:r>
              <a:rPr lang="en-US" altLang="en-US" sz="900" dirty="0"/>
              <a:t>•</a:t>
            </a:r>
            <a:r>
              <a:rPr lang="zh-CN" altLang="en-US" sz="900" dirty="0"/>
              <a:t>移植物排斥反应</a:t>
            </a:r>
            <a:endParaRPr lang="en-US" altLang="en-US" sz="900" dirty="0"/>
          </a:p>
          <a:p>
            <a:pPr eaLnBrk="1" hangingPunct="1"/>
            <a:r>
              <a:rPr lang="zh-CN" altLang="en-US" sz="1000" dirty="0"/>
              <a:t>在屈光手术这节之后，将讨论角膜结构变弱和扭曲的接触镜矫正。</a:t>
            </a:r>
            <a:endParaRPr lang="en-US" altLang="en-US" sz="1000" dirty="0"/>
          </a:p>
        </p:txBody>
      </p:sp>
    </p:spTree>
    <p:extLst>
      <p:ext uri="{BB962C8B-B14F-4D97-AF65-F5344CB8AC3E}">
        <p14:creationId xmlns:p14="http://schemas.microsoft.com/office/powerpoint/2010/main" val="4197946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2"/>
          <p:cNvSpPr>
            <a:spLocks noGrp="1" noRot="1" noChangeAspect="1" noChangeArrowheads="1" noTextEdit="1"/>
          </p:cNvSpPr>
          <p:nvPr>
            <p:ph type="sldImg"/>
          </p:nvPr>
        </p:nvSpPr>
        <p:spPr/>
      </p:sp>
      <p:sp>
        <p:nvSpPr>
          <p:cNvPr id="661506" name="Rectangle 3"/>
          <p:cNvSpPr>
            <a:spLocks noGrp="1" noChangeArrowheads="1"/>
          </p:cNvSpPr>
          <p:nvPr>
            <p:ph type="body" idx="1"/>
          </p:nvPr>
        </p:nvSpPr>
        <p:spPr>
          <a:noFill/>
        </p:spPr>
        <p:txBody>
          <a:bodyPr/>
          <a:lstStyle/>
          <a:p>
            <a:pPr eaLnBrk="1" hangingPunct="1"/>
            <a:r>
              <a:rPr lang="zh-CN" altLang="en-US" dirty="0"/>
              <a:t>这里介绍的第二种治疗性手术是</a:t>
            </a:r>
            <a:r>
              <a:rPr lang="en-US" altLang="zh-CN" dirty="0"/>
              <a:t>DALK——</a:t>
            </a:r>
            <a:r>
              <a:rPr lang="zh-CN" altLang="en-US" dirty="0"/>
              <a:t>前部深板层角膜移植术。</a:t>
            </a:r>
            <a:endParaRPr lang="en-US" altLang="en-US" sz="1400" dirty="0"/>
          </a:p>
        </p:txBody>
      </p:sp>
    </p:spTree>
    <p:extLst>
      <p:ext uri="{BB962C8B-B14F-4D97-AF65-F5344CB8AC3E}">
        <p14:creationId xmlns:p14="http://schemas.microsoft.com/office/powerpoint/2010/main" val="622905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2"/>
          <p:cNvSpPr>
            <a:spLocks noGrp="1" noRot="1" noChangeAspect="1" noChangeArrowheads="1" noTextEdit="1"/>
          </p:cNvSpPr>
          <p:nvPr>
            <p:ph type="sldImg"/>
          </p:nvPr>
        </p:nvSpPr>
        <p:spPr/>
      </p:sp>
      <p:sp>
        <p:nvSpPr>
          <p:cNvPr id="663554" name="Rectangle 3"/>
          <p:cNvSpPr>
            <a:spLocks noGrp="1" noChangeArrowheads="1"/>
          </p:cNvSpPr>
          <p:nvPr>
            <p:ph type="body" idx="1"/>
          </p:nvPr>
        </p:nvSpPr>
        <p:spPr>
          <a:noFill/>
        </p:spPr>
        <p:txBody>
          <a:bodyPr/>
          <a:lstStyle/>
          <a:p>
            <a:pPr eaLnBrk="1" hangingPunct="1"/>
            <a:r>
              <a:rPr lang="zh-CN" altLang="en-US" dirty="0"/>
              <a:t>宿主角膜</a:t>
            </a:r>
            <a:r>
              <a:rPr lang="en-US" altLang="zh-CN" dirty="0" err="1"/>
              <a:t>Descement</a:t>
            </a:r>
            <a:r>
              <a:rPr lang="zh-CN" altLang="en-US" dirty="0"/>
              <a:t>‘</a:t>
            </a:r>
            <a:r>
              <a:rPr lang="en-US" altLang="zh-CN" dirty="0"/>
              <a:t>s</a:t>
            </a:r>
            <a:r>
              <a:rPr lang="zh-CN" altLang="en-US" dirty="0"/>
              <a:t>膜前面的各层被去除，让后被置换上供体的角膜组织。</a:t>
            </a:r>
            <a:endParaRPr lang="en-US" altLang="en-US" dirty="0"/>
          </a:p>
        </p:txBody>
      </p:sp>
    </p:spTree>
    <p:extLst>
      <p:ext uri="{BB962C8B-B14F-4D97-AF65-F5344CB8AC3E}">
        <p14:creationId xmlns:p14="http://schemas.microsoft.com/office/powerpoint/2010/main" val="2055876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Rectangle 2"/>
          <p:cNvSpPr>
            <a:spLocks noGrp="1" noRot="1" noChangeAspect="1" noChangeArrowheads="1" noTextEdit="1"/>
          </p:cNvSpPr>
          <p:nvPr>
            <p:ph type="sldImg"/>
          </p:nvPr>
        </p:nvSpPr>
        <p:spPr/>
      </p:sp>
      <p:sp>
        <p:nvSpPr>
          <p:cNvPr id="665602"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1839004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2"/>
          <p:cNvSpPr>
            <a:spLocks noGrp="1" noRot="1" noChangeAspect="1" noChangeArrowheads="1" noTextEdit="1"/>
          </p:cNvSpPr>
          <p:nvPr>
            <p:ph type="sldImg"/>
          </p:nvPr>
        </p:nvSpPr>
        <p:spPr/>
      </p:sp>
      <p:sp>
        <p:nvSpPr>
          <p:cNvPr id="66765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212294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2"/>
          <p:cNvSpPr>
            <a:spLocks noGrp="1" noRot="1" noChangeAspect="1" noChangeArrowheads="1" noTextEdit="1"/>
          </p:cNvSpPr>
          <p:nvPr>
            <p:ph type="sldImg"/>
          </p:nvPr>
        </p:nvSpPr>
        <p:spPr/>
      </p:sp>
      <p:sp>
        <p:nvSpPr>
          <p:cNvPr id="669698" name="Rectangle 3"/>
          <p:cNvSpPr>
            <a:spLocks noGrp="1" noChangeArrowheads="1"/>
          </p:cNvSpPr>
          <p:nvPr>
            <p:ph type="body" idx="1"/>
          </p:nvPr>
        </p:nvSpPr>
        <p:spPr>
          <a:noFill/>
        </p:spPr>
        <p:txBody>
          <a:bodyPr/>
          <a:lstStyle/>
          <a:p>
            <a:pPr eaLnBrk="1" hangingPunct="1"/>
            <a:r>
              <a:rPr lang="zh-CN" altLang="en-US" dirty="0"/>
              <a:t>来自</a:t>
            </a:r>
            <a:r>
              <a:rPr lang="en-US" dirty="0"/>
              <a:t>: van </a:t>
            </a:r>
            <a:r>
              <a:rPr lang="en-US" dirty="0" err="1"/>
              <a:t>Dijk</a:t>
            </a:r>
            <a:r>
              <a:rPr lang="en-US" dirty="0"/>
              <a:t>, </a:t>
            </a:r>
            <a:r>
              <a:rPr lang="en-US" i="1" dirty="0"/>
              <a:t>et al</a:t>
            </a:r>
            <a:r>
              <a:rPr lang="en-US" dirty="0"/>
              <a:t>., 2014.  </a:t>
            </a:r>
            <a:r>
              <a:rPr lang="en-US" i="1" dirty="0"/>
              <a:t>Contact Lenses after </a:t>
            </a:r>
            <a:r>
              <a:rPr lang="en-US" i="1" dirty="0" err="1"/>
              <a:t>Keratoplasty</a:t>
            </a:r>
            <a:r>
              <a:rPr lang="en-US" i="1" dirty="0"/>
              <a:t>.  </a:t>
            </a:r>
            <a:r>
              <a:rPr lang="en-US" dirty="0"/>
              <a:t>CL Spectrum.  29: 36 – 42.</a:t>
            </a:r>
            <a:endParaRPr lang="en-US" altLang="en-US" dirty="0"/>
          </a:p>
        </p:txBody>
      </p:sp>
    </p:spTree>
    <p:extLst>
      <p:ext uri="{BB962C8B-B14F-4D97-AF65-F5344CB8AC3E}">
        <p14:creationId xmlns:p14="http://schemas.microsoft.com/office/powerpoint/2010/main" val="7208116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Rectangle 2"/>
          <p:cNvSpPr>
            <a:spLocks noGrp="1" noRot="1" noChangeAspect="1" noChangeArrowheads="1" noTextEdit="1"/>
          </p:cNvSpPr>
          <p:nvPr>
            <p:ph type="sldImg"/>
          </p:nvPr>
        </p:nvSpPr>
        <p:spPr/>
      </p:sp>
      <p:sp>
        <p:nvSpPr>
          <p:cNvPr id="67174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938345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3" name="Rectangle 2"/>
          <p:cNvSpPr>
            <a:spLocks noGrp="1" noRot="1" noChangeAspect="1" noChangeArrowheads="1" noTextEdit="1"/>
          </p:cNvSpPr>
          <p:nvPr>
            <p:ph type="sldImg"/>
          </p:nvPr>
        </p:nvSpPr>
        <p:spPr/>
      </p:sp>
      <p:sp>
        <p:nvSpPr>
          <p:cNvPr id="673794"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731783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xfrm>
            <a:off x="857250" y="685800"/>
            <a:ext cx="5143500" cy="3429000"/>
          </a:xfrm>
          <a:noFill/>
          <a:ln>
            <a:solidFill>
              <a:srgbClr val="000000"/>
            </a:solidFill>
            <a:miter lim="800000"/>
          </a:ln>
        </p:spPr>
      </p:sp>
      <p:sp>
        <p:nvSpPr>
          <p:cNvPr id="51202" name="Notes Placeholder 2"/>
          <p:cNvSpPr>
            <a:spLocks noGrp="1"/>
          </p:cNvSpPr>
          <p:nvPr>
            <p:ph type="body" idx="1"/>
          </p:nvPr>
        </p:nvSpPr>
        <p:spPr bwMode="auto">
          <a:noFill/>
        </p:spPr>
        <p:txBody>
          <a:bodyPr/>
          <a:lstStyle/>
          <a:p>
            <a:pPr eaLnBrk="1" hangingPunct="1">
              <a:spcBef>
                <a:spcPct val="0"/>
              </a:spcBef>
            </a:pPr>
            <a:endParaRPr lang="en-CA" altLang="en-US" dirty="0">
              <a:ea typeface="MS PGothic" panose="020B0600070205080204" pitchFamily="34" charset="-128"/>
            </a:endParaRPr>
          </a:p>
        </p:txBody>
      </p:sp>
      <p:sp>
        <p:nvSpPr>
          <p:cNvPr id="51203" name="Slide Number Placeholder 3"/>
          <p:cNvSpPr>
            <a:spLocks noGrp="1"/>
          </p:cNvSpPr>
          <p:nvPr>
            <p:ph type="sldNum" sz="quarter" idx="5"/>
          </p:nvPr>
        </p:nvSpPr>
        <p:spPr bwMode="auto">
          <a:noFill/>
          <a:ln>
            <a:miter lim="800000"/>
          </a:ln>
        </p:spPr>
        <p:txBody>
          <a:bodyPr/>
          <a:lstStyle/>
          <a:p>
            <a:fld id="{26AD6163-B8E4-43D3-9B2B-667C667941B5}" type="slidenum">
              <a:rPr lang="en-US" altLang="en-US" sz="1000" smtClean="0">
                <a:solidFill>
                  <a:srgbClr val="000000"/>
                </a:solidFill>
              </a:rPr>
              <a:t>5</a:t>
            </a:fld>
            <a:endParaRPr lang="en-US" altLang="en-US" sz="1000" dirty="0">
              <a:solidFill>
                <a:srgbClr val="000000"/>
              </a:solidFill>
            </a:endParaRPr>
          </a:p>
        </p:txBody>
      </p:sp>
    </p:spTree>
    <p:extLst>
      <p:ext uri="{BB962C8B-B14F-4D97-AF65-F5344CB8AC3E}">
        <p14:creationId xmlns:p14="http://schemas.microsoft.com/office/powerpoint/2010/main" val="1849106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2"/>
          <p:cNvSpPr>
            <a:spLocks noGrp="1" noRot="1" noChangeAspect="1" noChangeArrowheads="1" noTextEdit="1"/>
          </p:cNvSpPr>
          <p:nvPr>
            <p:ph type="sldImg"/>
          </p:nvPr>
        </p:nvSpPr>
        <p:spPr/>
      </p:sp>
      <p:sp>
        <p:nvSpPr>
          <p:cNvPr id="675842" name="Rectangle 3"/>
          <p:cNvSpPr>
            <a:spLocks noGrp="1" noChangeArrowheads="1"/>
          </p:cNvSpPr>
          <p:nvPr>
            <p:ph type="body" idx="1"/>
          </p:nvPr>
        </p:nvSpPr>
        <p:spPr>
          <a:noFill/>
        </p:spPr>
        <p:txBody>
          <a:bodyPr/>
          <a:lstStyle/>
          <a:p>
            <a:pPr eaLnBrk="1" hangingPunct="1"/>
            <a:r>
              <a:rPr lang="zh-CN" altLang="en-US" dirty="0"/>
              <a:t>移植一薄层的后基质层、后弹力层还有内皮细胞层</a:t>
            </a:r>
            <a:endParaRPr lang="en-US" altLang="en-US" dirty="0"/>
          </a:p>
        </p:txBody>
      </p:sp>
    </p:spTree>
    <p:extLst>
      <p:ext uri="{BB962C8B-B14F-4D97-AF65-F5344CB8AC3E}">
        <p14:creationId xmlns:p14="http://schemas.microsoft.com/office/powerpoint/2010/main" val="2605057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2"/>
          <p:cNvSpPr>
            <a:spLocks noGrp="1" noRot="1" noChangeAspect="1" noChangeArrowheads="1" noTextEdit="1"/>
          </p:cNvSpPr>
          <p:nvPr>
            <p:ph type="sldImg"/>
          </p:nvPr>
        </p:nvSpPr>
        <p:spPr/>
      </p:sp>
      <p:sp>
        <p:nvSpPr>
          <p:cNvPr id="677890" name="Rectangle 3"/>
          <p:cNvSpPr>
            <a:spLocks noGrp="1" noChangeArrowheads="1"/>
          </p:cNvSpPr>
          <p:nvPr>
            <p:ph type="body" idx="1"/>
          </p:nvPr>
        </p:nvSpPr>
        <p:spPr>
          <a:noFill/>
        </p:spPr>
        <p:txBody>
          <a:bodyPr/>
          <a:lstStyle/>
          <a:p>
            <a:pPr eaLnBrk="1" hangingPunct="1"/>
            <a:r>
              <a:rPr lang="zh-CN" altLang="en-US" dirty="0"/>
              <a:t>眼内压来源</a:t>
            </a:r>
            <a:r>
              <a:rPr lang="en-US" altLang="en-US" dirty="0"/>
              <a:t>: Müller L </a:t>
            </a:r>
            <a:r>
              <a:rPr lang="en-US" altLang="en-US" i="1" dirty="0"/>
              <a:t>et al.</a:t>
            </a:r>
            <a:r>
              <a:rPr lang="en-US" altLang="en-US" dirty="0"/>
              <a:t>, 2015.  </a:t>
            </a:r>
            <a:r>
              <a:rPr lang="en-US" altLang="en-US" i="1" dirty="0"/>
              <a:t>Changes in intraocular pressure after Descemet stripping automated endothelial </a:t>
            </a:r>
            <a:r>
              <a:rPr lang="en-US" altLang="en-US" i="1" dirty="0" err="1"/>
              <a:t>keratoplasty</a:t>
            </a:r>
            <a:r>
              <a:rPr lang="en-US" altLang="en-US" i="1" dirty="0"/>
              <a:t>: a retrospective analysis</a:t>
            </a:r>
            <a:r>
              <a:rPr lang="en-US" altLang="en-US" dirty="0"/>
              <a:t>. Cornea 34(3): 271 – 274 </a:t>
            </a:r>
          </a:p>
        </p:txBody>
      </p:sp>
    </p:spTree>
    <p:extLst>
      <p:ext uri="{BB962C8B-B14F-4D97-AF65-F5344CB8AC3E}">
        <p14:creationId xmlns:p14="http://schemas.microsoft.com/office/powerpoint/2010/main" val="17673085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2"/>
          <p:cNvSpPr>
            <a:spLocks noGrp="1" noRot="1" noChangeAspect="1" noChangeArrowheads="1" noTextEdit="1"/>
          </p:cNvSpPr>
          <p:nvPr>
            <p:ph type="sldImg"/>
          </p:nvPr>
        </p:nvSpPr>
        <p:spPr/>
      </p:sp>
      <p:sp>
        <p:nvSpPr>
          <p:cNvPr id="679938"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defRPr/>
            </a:pPr>
            <a:r>
              <a:rPr lang="zh-CN" altLang="en-US" dirty="0"/>
              <a:t>只有</a:t>
            </a:r>
            <a:r>
              <a:rPr lang="zh-CN" altLang="en-US" sz="1200" dirty="0">
                <a:latin typeface="Arial" panose="020B0604020202020204" pitchFamily="34" charset="0"/>
                <a:cs typeface="Arial" panose="020B0604020202020204" pitchFamily="34" charset="0"/>
              </a:rPr>
              <a:t>后弹力层和内皮细胞层被移植</a:t>
            </a:r>
          </a:p>
          <a:p>
            <a:pPr eaLnBrk="1" hangingPunct="1"/>
            <a:endParaRPr lang="en-US" altLang="en-US" dirty="0"/>
          </a:p>
        </p:txBody>
      </p:sp>
    </p:spTree>
    <p:extLst>
      <p:ext uri="{BB962C8B-B14F-4D97-AF65-F5344CB8AC3E}">
        <p14:creationId xmlns:p14="http://schemas.microsoft.com/office/powerpoint/2010/main" val="15455930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2"/>
          <p:cNvSpPr>
            <a:spLocks noGrp="1" noRot="1" noChangeAspect="1" noChangeArrowheads="1" noTextEdit="1"/>
          </p:cNvSpPr>
          <p:nvPr>
            <p:ph type="sldImg"/>
          </p:nvPr>
        </p:nvSpPr>
        <p:spPr/>
      </p:sp>
      <p:sp>
        <p:nvSpPr>
          <p:cNvPr id="681986" name="Rectangle 3"/>
          <p:cNvSpPr>
            <a:spLocks noGrp="1" noChangeArrowheads="1"/>
          </p:cNvSpPr>
          <p:nvPr>
            <p:ph type="body" idx="1"/>
          </p:nvPr>
        </p:nvSpPr>
        <p:spPr>
          <a:noFill/>
        </p:spPr>
        <p:txBody>
          <a:bodyPr/>
          <a:lstStyle/>
          <a:p>
            <a:pPr eaLnBrk="1" hangingPunct="1"/>
            <a:r>
              <a:rPr lang="zh-CN" altLang="en-US" dirty="0"/>
              <a:t>来自于摘要：</a:t>
            </a:r>
            <a:r>
              <a:rPr lang="en-US" altLang="en-US" i="1" dirty="0"/>
              <a:t>Review of Ophthalmology Online</a:t>
            </a:r>
            <a:r>
              <a:rPr lang="en-US" altLang="en-US" dirty="0"/>
              <a:t>, Vol. 15(12), Monday, March 23, 2015</a:t>
            </a:r>
          </a:p>
        </p:txBody>
      </p:sp>
    </p:spTree>
    <p:extLst>
      <p:ext uri="{BB962C8B-B14F-4D97-AF65-F5344CB8AC3E}">
        <p14:creationId xmlns:p14="http://schemas.microsoft.com/office/powerpoint/2010/main" val="2023990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2"/>
          <p:cNvSpPr>
            <a:spLocks noGrp="1" noRot="1" noChangeAspect="1" noChangeArrowheads="1" noTextEdit="1"/>
          </p:cNvSpPr>
          <p:nvPr>
            <p:ph type="sldImg"/>
          </p:nvPr>
        </p:nvSpPr>
        <p:spPr/>
      </p:sp>
      <p:sp>
        <p:nvSpPr>
          <p:cNvPr id="684034"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03972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2"/>
          <p:cNvSpPr>
            <a:spLocks noGrp="1" noRot="1" noChangeAspect="1" noChangeArrowheads="1" noTextEdit="1"/>
          </p:cNvSpPr>
          <p:nvPr>
            <p:ph type="sldImg"/>
          </p:nvPr>
        </p:nvSpPr>
        <p:spPr/>
      </p:sp>
      <p:sp>
        <p:nvSpPr>
          <p:cNvPr id="68608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2094462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2"/>
          <p:cNvSpPr>
            <a:spLocks noGrp="1" noRot="1" noChangeAspect="1" noChangeArrowheads="1" noTextEdit="1"/>
          </p:cNvSpPr>
          <p:nvPr>
            <p:ph type="sldImg"/>
          </p:nvPr>
        </p:nvSpPr>
        <p:spPr/>
      </p:sp>
      <p:sp>
        <p:nvSpPr>
          <p:cNvPr id="68813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8238522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2"/>
          <p:cNvSpPr>
            <a:spLocks noGrp="1" noRot="1" noChangeAspect="1" noChangeArrowheads="1" noTextEdit="1"/>
          </p:cNvSpPr>
          <p:nvPr>
            <p:ph type="sldImg"/>
          </p:nvPr>
        </p:nvSpPr>
        <p:spPr/>
      </p:sp>
      <p:sp>
        <p:nvSpPr>
          <p:cNvPr id="690178" name="Rectangle 3"/>
          <p:cNvSpPr>
            <a:spLocks noGrp="1" noChangeArrowheads="1"/>
          </p:cNvSpPr>
          <p:nvPr>
            <p:ph type="body" idx="1"/>
          </p:nvPr>
        </p:nvSpPr>
        <p:spPr>
          <a:noFill/>
        </p:spPr>
        <p:txBody>
          <a:bodyPr/>
          <a:lstStyle/>
          <a:p>
            <a:pPr eaLnBrk="1" hangingPunct="1"/>
            <a:r>
              <a:rPr lang="zh-CN" altLang="en-US" dirty="0"/>
              <a:t>除非患者察觉到显著的潜在好处，否则患者不会选择进行眼睛手术。在上面列出的手术方式，好处是指无需配戴眼镜或接触镜。</a:t>
            </a:r>
            <a:endParaRPr lang="en-US" altLang="en-US" dirty="0"/>
          </a:p>
          <a:p>
            <a:pPr eaLnBrk="1" hangingPunct="1"/>
            <a:r>
              <a:rPr lang="zh-CN" altLang="en-US" dirty="0"/>
              <a:t>不用说，如果他们对手术结果满意，这些病人就永远不会在回到接触镜上。</a:t>
            </a:r>
            <a:endParaRPr lang="en-US" altLang="en-US" dirty="0"/>
          </a:p>
          <a:p>
            <a:pPr eaLnBrk="1" hangingPunct="1"/>
            <a:r>
              <a:rPr lang="zh-CN" altLang="en-US" dirty="0"/>
              <a:t>统计数字告诉我们，选择性屈光手术失败的数量是很小的，但是当它们发生时，通常对患者来说是灾难性的：视觉上、心理上和经济上。</a:t>
            </a:r>
            <a:endParaRPr lang="en-US" altLang="en-US" dirty="0"/>
          </a:p>
          <a:p>
            <a:pPr eaLnBrk="1" hangingPunct="1"/>
            <a:r>
              <a:rPr lang="zh-CN" altLang="en-US" dirty="0"/>
              <a:t>对于接触镜从业者来说，他们将成为专业上最大的挑战之一，可以是极端令人沮丧的，尤其是还记得手术前角膜可能是“崭新的”时候。</a:t>
            </a:r>
            <a:endParaRPr lang="en-US" altLang="zh-CN" dirty="0"/>
          </a:p>
          <a:p>
            <a:pPr eaLnBrk="1" hangingPunct="1"/>
            <a:r>
              <a:rPr lang="zh-CN" altLang="en-US" dirty="0"/>
              <a:t>当然，这类患者的接触镜视觉康复需要敏感性和更多的耐心，因为他们承受着沉重的负担去诊所，努力将“坏事”变好。</a:t>
            </a:r>
          </a:p>
          <a:p>
            <a:pPr eaLnBrk="1" hangingPunct="1"/>
            <a:r>
              <a:rPr lang="zh-CN" altLang="en-US" dirty="0"/>
              <a:t>虽然不同的选择性屈光手术方式不同，接触镜配适所考虑的缺非常一致。</a:t>
            </a:r>
            <a:endParaRPr lang="en-US" altLang="en-US" dirty="0"/>
          </a:p>
        </p:txBody>
      </p:sp>
    </p:spTree>
    <p:extLst>
      <p:ext uri="{BB962C8B-B14F-4D97-AF65-F5344CB8AC3E}">
        <p14:creationId xmlns:p14="http://schemas.microsoft.com/office/powerpoint/2010/main" val="16434048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2"/>
          <p:cNvSpPr>
            <a:spLocks noGrp="1" noRot="1" noChangeAspect="1" noChangeArrowheads="1" noTextEdit="1"/>
          </p:cNvSpPr>
          <p:nvPr>
            <p:ph type="sldImg"/>
          </p:nvPr>
        </p:nvSpPr>
        <p:spPr/>
      </p:sp>
      <p:sp>
        <p:nvSpPr>
          <p:cNvPr id="69222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0557544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2"/>
          <p:cNvSpPr>
            <a:spLocks noGrp="1" noRot="1" noChangeAspect="1" noChangeArrowheads="1" noTextEdit="1"/>
          </p:cNvSpPr>
          <p:nvPr>
            <p:ph type="sldImg"/>
          </p:nvPr>
        </p:nvSpPr>
        <p:spPr/>
      </p:sp>
      <p:sp>
        <p:nvSpPr>
          <p:cNvPr id="69427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655722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屈光手术：简介</a:t>
            </a:r>
            <a:endParaRPr lang="en-US" altLang="zh-CN" dirty="0"/>
          </a:p>
          <a:p>
            <a:r>
              <a:rPr lang="zh-CN" altLang="en-US" dirty="0"/>
              <a:t>屈光手术可以定义为通过手术或手术辅助手段矫正或减少任何屈光不正，包括老视。</a:t>
            </a:r>
            <a:endParaRPr lang="en-US" altLang="zh-CN" dirty="0"/>
          </a:p>
          <a:p>
            <a:r>
              <a:rPr lang="zh-CN" altLang="en-US" dirty="0"/>
              <a:t>使用一个成功</a:t>
            </a:r>
            <a:r>
              <a:rPr lang="en-US" altLang="zh-CN" dirty="0"/>
              <a:t>-</a:t>
            </a:r>
            <a:r>
              <a:rPr lang="zh-CN" altLang="en-US" dirty="0"/>
              <a:t>基础的定义，屈光手术已经是</a:t>
            </a:r>
            <a:r>
              <a:rPr lang="en-US" altLang="zh-CN" dirty="0"/>
              <a:t>30</a:t>
            </a:r>
            <a:r>
              <a:rPr lang="zh-CN" altLang="en-US" dirty="0"/>
              <a:t>年的奇迹。 </a:t>
            </a:r>
            <a:endParaRPr lang="en-US" altLang="zh-CN" dirty="0"/>
          </a:p>
          <a:p>
            <a:r>
              <a:rPr lang="zh-CN" altLang="en-US" dirty="0"/>
              <a:t>作为眼科的追求，它已经存在超过一个世纪了。</a:t>
            </a:r>
            <a:endParaRPr lang="en-US" altLang="zh-CN" dirty="0"/>
          </a:p>
          <a:p>
            <a:r>
              <a:rPr lang="zh-CN" altLang="en-US" dirty="0"/>
              <a:t>今天，屈光手术是一个高度竞争、商业化的“商业活动”。</a:t>
            </a:r>
            <a:endParaRPr lang="en-US" altLang="zh-CN" dirty="0"/>
          </a:p>
          <a:p>
            <a:r>
              <a:rPr lang="zh-CN" altLang="en-US" dirty="0"/>
              <a:t>通常，它是较传统的视力矫正形式</a:t>
            </a:r>
            <a:r>
              <a:rPr lang="en-US" altLang="zh-CN" dirty="0"/>
              <a:t>(</a:t>
            </a:r>
            <a:r>
              <a:rPr lang="zh-CN" altLang="en-US" dirty="0"/>
              <a:t>即眼镜和角膜接触镜</a:t>
            </a:r>
            <a:r>
              <a:rPr lang="en-US" altLang="zh-CN" dirty="0"/>
              <a:t>)</a:t>
            </a:r>
            <a:r>
              <a:rPr lang="zh-CN" altLang="en-US" dirty="0"/>
              <a:t>以及较不传统的视力矫正形式</a:t>
            </a:r>
            <a:r>
              <a:rPr lang="en-US" altLang="zh-CN" dirty="0"/>
              <a:t>(</a:t>
            </a:r>
            <a:r>
              <a:rPr lang="zh-CN" altLang="en-US" dirty="0"/>
              <a:t>例如角膜塑形镜，参见本模块的第</a:t>
            </a:r>
            <a:r>
              <a:rPr lang="en-US" altLang="zh-CN" dirty="0"/>
              <a:t>8.9</a:t>
            </a:r>
            <a:r>
              <a:rPr lang="zh-CN" altLang="en-US" dirty="0"/>
              <a:t>课</a:t>
            </a:r>
            <a:r>
              <a:rPr lang="en-US" altLang="zh-CN" dirty="0"/>
              <a:t>)</a:t>
            </a:r>
            <a:r>
              <a:rPr lang="zh-CN" altLang="en-US" dirty="0"/>
              <a:t>切实可行的竞争者。</a:t>
            </a:r>
            <a:endParaRPr lang="en-US" altLang="zh-CN" dirty="0"/>
          </a:p>
          <a:p>
            <a:r>
              <a:rPr lang="zh-CN" altLang="en-US" dirty="0"/>
              <a:t>不幸的是，屈光手术患者中的一小部分比例却显著地失败了。</a:t>
            </a:r>
            <a:endParaRPr lang="en-US" altLang="zh-CN" dirty="0"/>
          </a:p>
          <a:p>
            <a:r>
              <a:rPr lang="zh-CN" altLang="en-US" dirty="0"/>
              <a:t>在许多情况下，除非穿透性角膜移植术外，角膜接触镜仍然是他们唯一的恢复视力的方法。</a:t>
            </a:r>
            <a:endParaRPr lang="en-US" altLang="zh-CN" dirty="0"/>
          </a:p>
          <a:p>
            <a:r>
              <a:rPr lang="zh-CN" altLang="en-US" dirty="0"/>
              <a:t>在讨论治疗性角膜手术之后，我们将会探讨历史上和当下使用选择性屈光手术的不同理论和程序。</a:t>
            </a:r>
            <a:endParaRPr lang="en-US" altLang="zh-CN" dirty="0"/>
          </a:p>
          <a:p>
            <a:endParaRPr lang="en-US" altLang="zh-CN" dirty="0"/>
          </a:p>
          <a:p>
            <a:r>
              <a:rPr lang="zh-CN" altLang="en-US" dirty="0"/>
              <a:t>我们的最后一个话题是隐形眼镜的治疗用途。</a:t>
            </a:r>
            <a:endParaRPr lang="en-US" altLang="zh-CN" dirty="0"/>
          </a:p>
        </p:txBody>
      </p:sp>
      <p:sp>
        <p:nvSpPr>
          <p:cNvPr id="4" name="灯片编号占位符 3"/>
          <p:cNvSpPr>
            <a:spLocks noGrp="1"/>
          </p:cNvSpPr>
          <p:nvPr>
            <p:ph type="sldNum" sz="quarter" idx="10"/>
          </p:nvPr>
        </p:nvSpPr>
        <p:spPr/>
        <p:txBody>
          <a:bodyPr/>
          <a:lstStyle/>
          <a:p>
            <a:pPr>
              <a:defRPr/>
            </a:pPr>
            <a:fld id="{66FAA9A2-F697-4733-89E1-651757335C6E}" type="slidenum">
              <a:rPr lang="en-US" altLang="en-US" smtClean="0"/>
              <a:t>6</a:t>
            </a:fld>
            <a:endParaRPr lang="en-US" altLang="en-US"/>
          </a:p>
        </p:txBody>
      </p:sp>
    </p:spTree>
    <p:extLst>
      <p:ext uri="{BB962C8B-B14F-4D97-AF65-F5344CB8AC3E}">
        <p14:creationId xmlns:p14="http://schemas.microsoft.com/office/powerpoint/2010/main" val="23360367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2"/>
          <p:cNvSpPr>
            <a:spLocks noGrp="1" noRot="1" noChangeAspect="1" noChangeArrowheads="1" noTextEdit="1"/>
          </p:cNvSpPr>
          <p:nvPr>
            <p:ph type="sldImg"/>
          </p:nvPr>
        </p:nvSpPr>
        <p:spPr/>
      </p:sp>
      <p:sp>
        <p:nvSpPr>
          <p:cNvPr id="696322" name="Rectangle 3"/>
          <p:cNvSpPr>
            <a:spLocks noGrp="1" noChangeArrowheads="1"/>
          </p:cNvSpPr>
          <p:nvPr>
            <p:ph type="body" idx="1"/>
          </p:nvPr>
        </p:nvSpPr>
        <p:spPr>
          <a:noFill/>
        </p:spPr>
        <p:txBody>
          <a:bodyPr/>
          <a:lstStyle/>
          <a:p>
            <a:pPr eaLnBrk="1" hangingPunct="1"/>
            <a:r>
              <a:rPr lang="zh-CN" altLang="en-US" b="1" dirty="0"/>
              <a:t>放射状角膜切开术的患者选择</a:t>
            </a:r>
            <a:endParaRPr lang="en-US" altLang="zh-CN" b="1" dirty="0"/>
          </a:p>
          <a:p>
            <a:pPr eaLnBrk="1" hangingPunct="1"/>
            <a:r>
              <a:rPr lang="zh-CN" altLang="en-US" dirty="0"/>
              <a:t>为了的</a:t>
            </a:r>
            <a:r>
              <a:rPr lang="en-US" altLang="zh-CN" dirty="0"/>
              <a:t>RK</a:t>
            </a:r>
            <a:r>
              <a:rPr lang="zh-CN" altLang="en-US" dirty="0"/>
              <a:t>手术效果和可预测性，屈光手术医生必须遵循标准化的协议来让病人选择和手术方式的选择。</a:t>
            </a:r>
            <a:endParaRPr lang="en-US" altLang="zh-CN" dirty="0"/>
          </a:p>
          <a:p>
            <a:pPr eaLnBrk="1" hangingPunct="1"/>
            <a:r>
              <a:rPr lang="zh-CN" altLang="en-US" dirty="0"/>
              <a:t>已有研究表明，了解患者角膜的物理性质可以提高屈光手术效果的可预测性，包括</a:t>
            </a:r>
            <a:r>
              <a:rPr lang="en-US" altLang="zh-CN" dirty="0"/>
              <a:t>RK</a:t>
            </a:r>
            <a:r>
              <a:rPr lang="zh-CN" altLang="en-US" dirty="0"/>
              <a:t>。</a:t>
            </a:r>
            <a:endParaRPr lang="en-US" altLang="en-US" dirty="0"/>
          </a:p>
          <a:p>
            <a:pPr eaLnBrk="1" hangingPunct="1"/>
            <a:r>
              <a:rPr lang="zh-CN" altLang="en-US" dirty="0"/>
              <a:t>不幸的是，目前还没有评估相关因素的临床技术。</a:t>
            </a:r>
            <a:endParaRPr lang="en-US" altLang="zh-CN" dirty="0"/>
          </a:p>
          <a:p>
            <a:pPr eaLnBrk="1" hangingPunct="1"/>
            <a:r>
              <a:rPr lang="zh-CN" altLang="en-US" dirty="0"/>
              <a:t>大多数情况下，</a:t>
            </a:r>
            <a:r>
              <a:rPr lang="en-US" altLang="zh-CN" dirty="0"/>
              <a:t>RK</a:t>
            </a:r>
            <a:r>
              <a:rPr lang="zh-CN" altLang="en-US" dirty="0"/>
              <a:t>是过时的治疗，但过去的许多病例仍然需要</a:t>
            </a:r>
            <a:r>
              <a:rPr lang="en-US" altLang="zh-CN" dirty="0"/>
              <a:t>CL</a:t>
            </a:r>
            <a:r>
              <a:rPr lang="zh-CN" altLang="en-US" dirty="0"/>
              <a:t>的帮助。</a:t>
            </a:r>
            <a:endParaRPr lang="en-US" altLang="en-US" dirty="0"/>
          </a:p>
          <a:p>
            <a:pPr eaLnBrk="1" hangingPunct="1"/>
            <a:r>
              <a:rPr lang="zh-CN" altLang="en-US" dirty="0"/>
              <a:t>许多术后的角膜已经变为“更好”的状态，包括角膜移植（</a:t>
            </a:r>
            <a:r>
              <a:rPr lang="en-US" altLang="zh-CN" dirty="0"/>
              <a:t>PKs</a:t>
            </a:r>
            <a:r>
              <a:rPr lang="zh-CN" altLang="en-US" dirty="0"/>
              <a:t>）。</a:t>
            </a:r>
            <a:endParaRPr lang="en-US" altLang="en-US" dirty="0"/>
          </a:p>
        </p:txBody>
      </p:sp>
    </p:spTree>
    <p:extLst>
      <p:ext uri="{BB962C8B-B14F-4D97-AF65-F5344CB8AC3E}">
        <p14:creationId xmlns:p14="http://schemas.microsoft.com/office/powerpoint/2010/main" val="1134162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2"/>
          <p:cNvSpPr>
            <a:spLocks noGrp="1" noRot="1" noChangeAspect="1" noChangeArrowheads="1" noTextEdit="1"/>
          </p:cNvSpPr>
          <p:nvPr>
            <p:ph type="sldImg"/>
          </p:nvPr>
        </p:nvSpPr>
        <p:spPr/>
      </p:sp>
      <p:sp>
        <p:nvSpPr>
          <p:cNvPr id="698370" name="Rectangle 3"/>
          <p:cNvSpPr>
            <a:spLocks noGrp="1" noChangeArrowheads="1"/>
          </p:cNvSpPr>
          <p:nvPr>
            <p:ph type="body" idx="1"/>
          </p:nvPr>
        </p:nvSpPr>
        <p:spPr>
          <a:noFill/>
        </p:spPr>
        <p:txBody>
          <a:bodyPr/>
          <a:lstStyle/>
          <a:p>
            <a:pPr eaLnBrk="1" hangingPunct="1"/>
            <a:r>
              <a:rPr lang="zh-CN" altLang="en-US" dirty="0"/>
              <a:t>放射状角膜切开术的手术技巧</a:t>
            </a:r>
            <a:endParaRPr lang="en-US" altLang="en-US" dirty="0"/>
          </a:p>
          <a:p>
            <a:pPr eaLnBrk="1" hangingPunct="1"/>
            <a:r>
              <a:rPr lang="zh-CN" altLang="en-US" dirty="0"/>
              <a:t>等距的放射状切口，深入角膜（</a:t>
            </a:r>
            <a:r>
              <a:rPr lang="en-US" altLang="zh-CN" dirty="0"/>
              <a:t>90</a:t>
            </a:r>
            <a:r>
              <a:rPr lang="zh-CN" altLang="en-US" dirty="0"/>
              <a:t>至</a:t>
            </a:r>
            <a:r>
              <a:rPr lang="en-US" altLang="zh-CN" dirty="0"/>
              <a:t>95%</a:t>
            </a:r>
            <a:r>
              <a:rPr lang="zh-CN" altLang="en-US" dirty="0"/>
              <a:t>，但不是全角膜厚度）。</a:t>
            </a:r>
            <a:endParaRPr lang="en-US" altLang="en-US" dirty="0"/>
          </a:p>
          <a:p>
            <a:pPr eaLnBrk="1" hangingPunct="1"/>
            <a:r>
              <a:rPr lang="zh-CN" altLang="en-US" dirty="0"/>
              <a:t>中周部角膜张力的降低导致角膜中央部分变平，从而降低近视度数。</a:t>
            </a:r>
            <a:endParaRPr lang="en-US" altLang="en-US" dirty="0"/>
          </a:p>
        </p:txBody>
      </p:sp>
    </p:spTree>
    <p:extLst>
      <p:ext uri="{BB962C8B-B14F-4D97-AF65-F5344CB8AC3E}">
        <p14:creationId xmlns:p14="http://schemas.microsoft.com/office/powerpoint/2010/main" val="5521669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2"/>
          <p:cNvSpPr>
            <a:spLocks noGrp="1" noRot="1" noChangeAspect="1" noChangeArrowheads="1" noTextEdit="1"/>
          </p:cNvSpPr>
          <p:nvPr>
            <p:ph type="sldImg"/>
          </p:nvPr>
        </p:nvSpPr>
        <p:spPr/>
      </p:sp>
      <p:sp>
        <p:nvSpPr>
          <p:cNvPr id="700418" name="Rectangle 3"/>
          <p:cNvSpPr>
            <a:spLocks noGrp="1" noChangeArrowheads="1"/>
          </p:cNvSpPr>
          <p:nvPr>
            <p:ph type="body" idx="1"/>
          </p:nvPr>
        </p:nvSpPr>
        <p:spPr>
          <a:noFill/>
        </p:spPr>
        <p:txBody>
          <a:bodyPr/>
          <a:lstStyle/>
          <a:p>
            <a:pPr eaLnBrk="1" hangingPunct="1"/>
            <a:r>
              <a:rPr lang="zh-CN" altLang="en-US" dirty="0"/>
              <a:t>放射状角膜切开术相关并发症析</a:t>
            </a:r>
            <a:endParaRPr lang="en-US" altLang="en-US" dirty="0"/>
          </a:p>
          <a:p>
            <a:pPr eaLnBrk="1" hangingPunct="1"/>
            <a:r>
              <a:rPr lang="zh-CN" altLang="en-US" dirty="0"/>
              <a:t>与</a:t>
            </a:r>
            <a:r>
              <a:rPr lang="en-US" altLang="zh-CN" dirty="0"/>
              <a:t>RK</a:t>
            </a:r>
            <a:r>
              <a:rPr lang="zh-CN" altLang="en-US" dirty="0"/>
              <a:t>相关的并发症从轻微到严重都有。</a:t>
            </a:r>
            <a:endParaRPr lang="en-US" altLang="zh-CN" dirty="0"/>
          </a:p>
          <a:p>
            <a:pPr eaLnBrk="1" hangingPunct="1"/>
            <a:r>
              <a:rPr lang="zh-CN" altLang="en-US" dirty="0"/>
              <a:t>在</a:t>
            </a:r>
            <a:r>
              <a:rPr lang="en-US" altLang="zh-CN" dirty="0"/>
              <a:t>RK</a:t>
            </a:r>
            <a:r>
              <a:rPr lang="zh-CN" altLang="en-US" dirty="0"/>
              <a:t>手术过程中的眼球穿孔（不幸的是，并非罕见）导致房水泄漏和眼压下降，甚至眼球萎缩。</a:t>
            </a:r>
            <a:endParaRPr lang="en-US" altLang="en-US" dirty="0"/>
          </a:p>
          <a:p>
            <a:pPr eaLnBrk="1" hangingPunct="1"/>
            <a:r>
              <a:rPr lang="zh-CN" altLang="en-US" dirty="0"/>
              <a:t>眼球的软化导致金刚石刀不能充分穿透随后的切口，导致不可预测的屈光结果。</a:t>
            </a:r>
            <a:endParaRPr lang="en-US" altLang="en-US" dirty="0"/>
          </a:p>
          <a:p>
            <a:pPr eaLnBrk="1" hangingPunct="1"/>
            <a:r>
              <a:rPr lang="zh-CN" altLang="en-US" dirty="0"/>
              <a:t>从理论上讲，这样的事件也为微生物有机会进入眼球提供了入口，一系列预防性抗生素通常需要开始使用。</a:t>
            </a:r>
            <a:endParaRPr lang="en-US" altLang="en-US" dirty="0"/>
          </a:p>
        </p:txBody>
      </p:sp>
    </p:spTree>
    <p:extLst>
      <p:ext uri="{BB962C8B-B14F-4D97-AF65-F5344CB8AC3E}">
        <p14:creationId xmlns:p14="http://schemas.microsoft.com/office/powerpoint/2010/main" val="11359915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2"/>
          <p:cNvSpPr>
            <a:spLocks noGrp="1" noRot="1" noChangeAspect="1" noChangeArrowheads="1" noTextEdit="1"/>
          </p:cNvSpPr>
          <p:nvPr>
            <p:ph type="sldImg"/>
          </p:nvPr>
        </p:nvSpPr>
        <p:spPr/>
      </p:sp>
      <p:sp>
        <p:nvSpPr>
          <p:cNvPr id="702466" name="Rectangle 3"/>
          <p:cNvSpPr>
            <a:spLocks noGrp="1" noChangeArrowheads="1"/>
          </p:cNvSpPr>
          <p:nvPr>
            <p:ph type="body" idx="1"/>
          </p:nvPr>
        </p:nvSpPr>
        <p:spPr>
          <a:noFill/>
        </p:spPr>
        <p:txBody>
          <a:bodyPr/>
          <a:lstStyle/>
          <a:p>
            <a:pPr eaLnBrk="1" hangingPunct="1"/>
            <a:r>
              <a:rPr lang="zh-CN" altLang="en-US" dirty="0"/>
              <a:t>一些硬镜镜片的高氧透过率</a:t>
            </a:r>
            <a:r>
              <a:rPr lang="en-US" altLang="zh-CN" dirty="0"/>
              <a:t>(</a:t>
            </a:r>
            <a:r>
              <a:rPr lang="zh-CN" altLang="en-US" dirty="0"/>
              <a:t>高</a:t>
            </a:r>
            <a:r>
              <a:rPr lang="en-US" altLang="zh-CN" dirty="0"/>
              <a:t>Dk/t)</a:t>
            </a:r>
            <a:r>
              <a:rPr lang="zh-CN" altLang="en-US" dirty="0"/>
              <a:t>也为已经缺乏抵抗力的角膜提供健康的环境。</a:t>
            </a:r>
          </a:p>
          <a:p>
            <a:pPr eaLnBrk="1" hangingPunct="1"/>
            <a:r>
              <a:rPr lang="zh-CN" altLang="en-US" dirty="0"/>
              <a:t>有机硅水凝胶接触镜在某些情况下被证明是有用的，因为它们更好的硬度（参见常规水凝胶），它们为眼睛提供高透氧性。</a:t>
            </a:r>
            <a:endParaRPr lang="en-US" altLang="en-US" dirty="0"/>
          </a:p>
          <a:p>
            <a:pPr eaLnBrk="1" hangingPunct="1"/>
            <a:r>
              <a:rPr lang="zh-CN" altLang="en-US" dirty="0"/>
              <a:t>然而，它们的总体性能可能太接近其他水凝胶，无法解决</a:t>
            </a:r>
            <a:r>
              <a:rPr lang="en-US" altLang="zh-CN" dirty="0"/>
              <a:t>RK</a:t>
            </a:r>
            <a:r>
              <a:rPr lang="zh-CN" altLang="en-US" dirty="0"/>
              <a:t>术后的光学问题。</a:t>
            </a:r>
            <a:endParaRPr lang="en-US" altLang="en-US" dirty="0"/>
          </a:p>
        </p:txBody>
      </p:sp>
    </p:spTree>
    <p:extLst>
      <p:ext uri="{BB962C8B-B14F-4D97-AF65-F5344CB8AC3E}">
        <p14:creationId xmlns:p14="http://schemas.microsoft.com/office/powerpoint/2010/main" val="25346882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2"/>
          <p:cNvSpPr>
            <a:spLocks noGrp="1" noRot="1" noChangeAspect="1" noChangeArrowheads="1" noTextEdit="1"/>
          </p:cNvSpPr>
          <p:nvPr>
            <p:ph type="sldImg"/>
          </p:nvPr>
        </p:nvSpPr>
        <p:spPr/>
      </p:sp>
      <p:sp>
        <p:nvSpPr>
          <p:cNvPr id="704514" name="Rectangle 3"/>
          <p:cNvSpPr>
            <a:spLocks noGrp="1" noChangeArrowheads="1"/>
          </p:cNvSpPr>
          <p:nvPr>
            <p:ph type="body" idx="1"/>
          </p:nvPr>
        </p:nvSpPr>
        <p:spPr>
          <a:noFill/>
        </p:spPr>
        <p:txBody>
          <a:bodyPr/>
          <a:lstStyle/>
          <a:p>
            <a:pPr eaLnBrk="1" hangingPunct="1">
              <a:lnSpc>
                <a:spcPct val="90000"/>
              </a:lnSpc>
            </a:pPr>
            <a:r>
              <a:rPr lang="zh-CN" altLang="en-US" dirty="0"/>
              <a:t>放射状角膜切开术后接触镜的选择</a:t>
            </a:r>
            <a:endParaRPr lang="en-US" altLang="en-US" dirty="0"/>
          </a:p>
          <a:p>
            <a:pPr eaLnBrk="1" hangingPunct="1">
              <a:lnSpc>
                <a:spcPct val="90000"/>
              </a:lnSpc>
            </a:pPr>
            <a:r>
              <a:rPr lang="zh-CN" altLang="en-US" dirty="0"/>
              <a:t>一般来说，硬性角膜接触镜是</a:t>
            </a:r>
            <a:r>
              <a:rPr lang="en-US" altLang="zh-CN" dirty="0"/>
              <a:t>RK</a:t>
            </a:r>
            <a:r>
              <a:rPr lang="zh-CN" altLang="en-US" dirty="0"/>
              <a:t>术后的首选镜片。</a:t>
            </a:r>
          </a:p>
          <a:p>
            <a:pPr eaLnBrk="1" hangingPunct="1">
              <a:lnSpc>
                <a:spcPct val="90000"/>
              </a:lnSpc>
            </a:pPr>
            <a:r>
              <a:rPr lang="zh-CN" altLang="en-US" dirty="0"/>
              <a:t>这些镜片更合适是因为它们为眼睛提供光滑、规则、人工的前表面，掩盖了每个切口所存在的不规则。</a:t>
            </a:r>
            <a:endParaRPr lang="en-US" altLang="en-US" dirty="0"/>
          </a:p>
          <a:p>
            <a:pPr eaLnBrk="1" hangingPunct="1">
              <a:lnSpc>
                <a:spcPct val="90000"/>
              </a:lnSpc>
            </a:pPr>
            <a:r>
              <a:rPr lang="en-US" altLang="en-US" dirty="0" err="1"/>
              <a:t>硬性镜片可以矫正可能存在的任何不规则散光，也有助于减少角膜切口可能造成的</a:t>
            </a:r>
            <a:r>
              <a:rPr lang="zh-CN" altLang="en-US" dirty="0"/>
              <a:t>眩光</a:t>
            </a:r>
            <a:r>
              <a:rPr lang="en-US" altLang="en-US" dirty="0"/>
              <a:t>（切口可以在正常[无</a:t>
            </a:r>
            <a:r>
              <a:rPr lang="zh-CN" altLang="en-US" dirty="0"/>
              <a:t>接触</a:t>
            </a:r>
            <a:r>
              <a:rPr lang="en-US" altLang="en-US" dirty="0"/>
              <a:t>镜]泪膜的前表面产生局部不规则）。</a:t>
            </a:r>
          </a:p>
          <a:p>
            <a:pPr eaLnBrk="1" hangingPunct="1">
              <a:lnSpc>
                <a:spcPct val="90000"/>
              </a:lnSpc>
            </a:pPr>
            <a:r>
              <a:rPr lang="en-US" altLang="en-US" dirty="0" err="1">
                <a:sym typeface="+mn-ea"/>
              </a:rPr>
              <a:t>可能发生</a:t>
            </a:r>
            <a:r>
              <a:rPr lang="zh-CN" altLang="en-US" dirty="0">
                <a:sym typeface="+mn-ea"/>
              </a:rPr>
              <a:t>视力的波动，</a:t>
            </a:r>
            <a:r>
              <a:rPr lang="en-US" altLang="en-US" dirty="0" err="1"/>
              <a:t>由于在一天中角膜</a:t>
            </a:r>
            <a:r>
              <a:rPr lang="zh-CN" altLang="en-US" dirty="0"/>
              <a:t>的</a:t>
            </a:r>
            <a:r>
              <a:rPr lang="en-US" altLang="en-US" dirty="0" err="1"/>
              <a:t>形状</a:t>
            </a:r>
            <a:r>
              <a:rPr lang="zh-CN" altLang="en-US" dirty="0"/>
              <a:t>发生了</a:t>
            </a:r>
            <a:r>
              <a:rPr lang="en-US" altLang="en-US" dirty="0" err="1"/>
              <a:t>变化</a:t>
            </a:r>
            <a:r>
              <a:rPr lang="en-US" altLang="en-US" dirty="0"/>
              <a:t>（</a:t>
            </a:r>
            <a:r>
              <a:rPr lang="zh-CN" altLang="en-US" dirty="0"/>
              <a:t>日间</a:t>
            </a:r>
            <a:r>
              <a:rPr lang="en-US" altLang="en-US" dirty="0" err="1"/>
              <a:t>变化</a:t>
            </a:r>
            <a:r>
              <a:rPr lang="en-US" altLang="en-US" dirty="0"/>
              <a:t>）。</a:t>
            </a:r>
          </a:p>
          <a:p>
            <a:pPr eaLnBrk="1" hangingPunct="1">
              <a:lnSpc>
                <a:spcPct val="90000"/>
              </a:lnSpc>
            </a:pPr>
            <a:r>
              <a:rPr lang="en-US" altLang="en-US" dirty="0"/>
              <a:t>在</a:t>
            </a:r>
            <a:r>
              <a:rPr lang="zh-CN" altLang="en-US" dirty="0"/>
              <a:t>硬镜</a:t>
            </a:r>
            <a:r>
              <a:rPr lang="en-US" altLang="en-US" dirty="0" err="1"/>
              <a:t>下存在的泪液</a:t>
            </a:r>
            <a:r>
              <a:rPr lang="zh-CN" altLang="en-US" dirty="0"/>
              <a:t>透</a:t>
            </a:r>
            <a:r>
              <a:rPr lang="en-US" altLang="en-US" dirty="0" err="1"/>
              <a:t>镜可以掩盖这些变化，至少部分地</a:t>
            </a:r>
            <a:r>
              <a:rPr lang="en-US" altLang="en-US" dirty="0" err="1">
                <a:sym typeface="+mn-ea"/>
              </a:rPr>
              <a:t>掩盖</a:t>
            </a:r>
            <a:r>
              <a:rPr lang="en-US" altLang="en-US" dirty="0" err="1"/>
              <a:t>，并导致更稳定的视力，即很少的</a:t>
            </a:r>
            <a:r>
              <a:rPr lang="zh-CN" altLang="en-US" dirty="0"/>
              <a:t>日间</a:t>
            </a:r>
            <a:r>
              <a:rPr lang="en-US" altLang="en-US" dirty="0" err="1"/>
              <a:t>变化</a:t>
            </a:r>
            <a:r>
              <a:rPr lang="en-US" altLang="en-US" dirty="0"/>
              <a:t>。</a:t>
            </a:r>
          </a:p>
          <a:p>
            <a:pPr eaLnBrk="1" hangingPunct="1">
              <a:lnSpc>
                <a:spcPct val="90000"/>
              </a:lnSpc>
            </a:pPr>
            <a:endParaRPr lang="en-US" altLang="en-US" dirty="0"/>
          </a:p>
          <a:p>
            <a:pPr eaLnBrk="1" hangingPunct="1">
              <a:lnSpc>
                <a:spcPct val="90000"/>
              </a:lnSpc>
            </a:pPr>
            <a:r>
              <a:rPr lang="en-US" altLang="en-US" b="1" dirty="0"/>
              <a:t>放射状角膜切开术后的RGP镜片</a:t>
            </a:r>
            <a:r>
              <a:rPr lang="zh-CN" altLang="en-US" b="1" dirty="0"/>
              <a:t>配适</a:t>
            </a:r>
            <a:endParaRPr lang="en-US" altLang="en-US" b="1" dirty="0"/>
          </a:p>
          <a:p>
            <a:pPr eaLnBrk="1" hangingPunct="1">
              <a:lnSpc>
                <a:spcPct val="90000"/>
              </a:lnSpc>
            </a:pPr>
            <a:r>
              <a:rPr lang="en-US" altLang="en-US" dirty="0"/>
              <a:t>在</a:t>
            </a:r>
            <a:r>
              <a:rPr lang="zh-CN" altLang="en-US" dirty="0"/>
              <a:t>配适</a:t>
            </a:r>
            <a:r>
              <a:rPr lang="en-US" altLang="en-US" dirty="0"/>
              <a:t>RK</a:t>
            </a:r>
            <a:r>
              <a:rPr lang="zh-CN" altLang="en-US" dirty="0"/>
              <a:t>术后</a:t>
            </a:r>
            <a:r>
              <a:rPr lang="en-US" altLang="en-US" dirty="0" err="1"/>
              <a:t>患者时使用的三个主要技术是</a:t>
            </a:r>
            <a:r>
              <a:rPr lang="en-US" altLang="en-US" dirty="0"/>
              <a:t>：</a:t>
            </a:r>
          </a:p>
          <a:p>
            <a:pPr eaLnBrk="1" hangingPunct="1">
              <a:lnSpc>
                <a:spcPct val="90000"/>
              </a:lnSpc>
            </a:pPr>
            <a:r>
              <a:rPr lang="en-US" altLang="en-US" dirty="0"/>
              <a:t>•</a:t>
            </a:r>
            <a:r>
              <a:rPr lang="zh-CN" altLang="en-US" baseline="0" dirty="0"/>
              <a:t> </a:t>
            </a:r>
            <a:r>
              <a:rPr lang="en-US" altLang="en-US" dirty="0" err="1"/>
              <a:t>角膜上</a:t>
            </a:r>
            <a:r>
              <a:rPr lang="zh-CN" altLang="en-US" dirty="0"/>
              <a:t>部</a:t>
            </a:r>
            <a:r>
              <a:rPr lang="en-US" altLang="en-US" dirty="0" err="1"/>
              <a:t>与睑缘连接</a:t>
            </a:r>
            <a:r>
              <a:rPr lang="zh-CN" altLang="en-US" dirty="0"/>
              <a:t>一致</a:t>
            </a:r>
            <a:endParaRPr lang="en-US" altLang="en-US" dirty="0"/>
          </a:p>
          <a:p>
            <a:pPr eaLnBrk="1" hangingPunct="1">
              <a:lnSpc>
                <a:spcPct val="90000"/>
              </a:lnSpc>
            </a:pPr>
            <a:r>
              <a:rPr lang="en-US" altLang="en-US" dirty="0"/>
              <a:t>• </a:t>
            </a:r>
            <a:r>
              <a:rPr lang="en-US" altLang="en-US" dirty="0" err="1"/>
              <a:t>使用较小和较陡的透镜进行</a:t>
            </a:r>
            <a:r>
              <a:rPr lang="zh-CN" altLang="en-US" dirty="0"/>
              <a:t>睑</a:t>
            </a:r>
            <a:r>
              <a:rPr lang="en-US" altLang="en-US" dirty="0" err="1"/>
              <a:t>内配</a:t>
            </a:r>
            <a:r>
              <a:rPr lang="zh-CN" altLang="en-US" dirty="0"/>
              <a:t>适</a:t>
            </a:r>
            <a:endParaRPr lang="en-US" altLang="en-US" dirty="0"/>
          </a:p>
          <a:p>
            <a:pPr eaLnBrk="1" hangingPunct="1">
              <a:lnSpc>
                <a:spcPct val="90000"/>
              </a:lnSpc>
            </a:pPr>
            <a:r>
              <a:rPr lang="en-US" altLang="en-US" dirty="0"/>
              <a:t>• </a:t>
            </a:r>
            <a:r>
              <a:rPr lang="zh-CN" altLang="en-US" dirty="0"/>
              <a:t>反转</a:t>
            </a:r>
            <a:r>
              <a:rPr lang="en-US" altLang="en-US" dirty="0" err="1"/>
              <a:t>几何（角膜塑形）设计</a:t>
            </a:r>
            <a:r>
              <a:rPr lang="zh-CN" altLang="en-US" dirty="0"/>
              <a:t>使</a:t>
            </a:r>
            <a:r>
              <a:rPr lang="en-US" altLang="en-US" dirty="0" err="1"/>
              <a:t>中心</a:t>
            </a:r>
            <a:r>
              <a:rPr lang="zh-CN" altLang="en-US" dirty="0"/>
              <a:t>更平坦，周边</a:t>
            </a:r>
            <a:r>
              <a:rPr lang="en-US" altLang="en-US" dirty="0" err="1"/>
              <a:t>更陡峭</a:t>
            </a:r>
            <a:endParaRPr lang="en-US" altLang="en-US" dirty="0"/>
          </a:p>
        </p:txBody>
      </p:sp>
    </p:spTree>
    <p:extLst>
      <p:ext uri="{BB962C8B-B14F-4D97-AF65-F5344CB8AC3E}">
        <p14:creationId xmlns:p14="http://schemas.microsoft.com/office/powerpoint/2010/main" val="17688211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2"/>
          <p:cNvSpPr>
            <a:spLocks noGrp="1" noRot="1" noChangeAspect="1" noChangeArrowheads="1" noTextEdit="1"/>
          </p:cNvSpPr>
          <p:nvPr>
            <p:ph type="sldImg"/>
          </p:nvPr>
        </p:nvSpPr>
        <p:spPr/>
      </p:sp>
      <p:sp>
        <p:nvSpPr>
          <p:cNvPr id="706562" name="Rectangle 3"/>
          <p:cNvSpPr>
            <a:spLocks noGrp="1" noChangeArrowheads="1"/>
          </p:cNvSpPr>
          <p:nvPr>
            <p:ph type="body" idx="1"/>
          </p:nvPr>
        </p:nvSpPr>
        <p:spPr>
          <a:noFill/>
        </p:spPr>
        <p:txBody>
          <a:bodyPr/>
          <a:lstStyle/>
          <a:p>
            <a:pPr eaLnBrk="1" hangingPunct="1"/>
            <a:r>
              <a:rPr lang="en-US" altLang="en-US" b="1" dirty="0" err="1"/>
              <a:t>放射状角膜切开术后的镜片</a:t>
            </a:r>
            <a:r>
              <a:rPr lang="zh-CN" altLang="en-US" b="1" dirty="0"/>
              <a:t>配适</a:t>
            </a:r>
            <a:endParaRPr lang="en-US" altLang="en-US" b="1" dirty="0"/>
          </a:p>
          <a:p>
            <a:pPr eaLnBrk="1" hangingPunct="1"/>
            <a:r>
              <a:rPr lang="zh-CN" altLang="en-US" dirty="0"/>
              <a:t>角膜</a:t>
            </a:r>
            <a:r>
              <a:rPr lang="en-US" altLang="en-US" dirty="0" err="1"/>
              <a:t>地形图提供了</a:t>
            </a:r>
            <a:r>
              <a:rPr lang="en-US" altLang="en-US" dirty="0" err="1">
                <a:sym typeface="+mn-ea"/>
              </a:rPr>
              <a:t>RK</a:t>
            </a:r>
            <a:r>
              <a:rPr lang="zh-CN" altLang="en-US" dirty="0">
                <a:sym typeface="+mn-ea"/>
              </a:rPr>
              <a:t>术后</a:t>
            </a:r>
            <a:r>
              <a:rPr lang="en-US" altLang="en-US" dirty="0" err="1">
                <a:sym typeface="+mn-ea"/>
              </a:rPr>
              <a:t>角膜形状</a:t>
            </a:r>
            <a:r>
              <a:rPr lang="en-US" altLang="en-US" dirty="0" err="1"/>
              <a:t>最精确的测量</a:t>
            </a:r>
            <a:r>
              <a:rPr lang="en-US" altLang="en-US" dirty="0"/>
              <a:t>。</a:t>
            </a:r>
          </a:p>
          <a:p>
            <a:pPr eaLnBrk="1" hangingPunct="1"/>
            <a:r>
              <a:rPr lang="en-US" altLang="en-US" dirty="0" err="1"/>
              <a:t>角膜中央变平的程度和向周边角膜的转变是</a:t>
            </a:r>
            <a:r>
              <a:rPr lang="zh-CN" altLang="en-US" dirty="0"/>
              <a:t>指引后继接触镜</a:t>
            </a:r>
            <a:r>
              <a:rPr lang="en-US" altLang="en-US" dirty="0" err="1"/>
              <a:t>设计和</a:t>
            </a:r>
            <a:r>
              <a:rPr lang="zh-CN" altLang="en-US" dirty="0"/>
              <a:t>配适</a:t>
            </a:r>
            <a:r>
              <a:rPr lang="en-US" altLang="en-US" dirty="0" err="1"/>
              <a:t>的重要因素</a:t>
            </a:r>
            <a:r>
              <a:rPr lang="en-US" altLang="en-US" dirty="0"/>
              <a:t>。</a:t>
            </a:r>
          </a:p>
          <a:p>
            <a:pPr eaLnBrk="1" hangingPunct="1"/>
            <a:r>
              <a:rPr lang="en-US" altLang="en-US" dirty="0"/>
              <a:t>RK</a:t>
            </a:r>
            <a:r>
              <a:rPr lang="zh-CN" altLang="en-US" dirty="0"/>
              <a:t>术</a:t>
            </a:r>
            <a:r>
              <a:rPr lang="en-US" altLang="en-US" dirty="0" err="1"/>
              <a:t>后，角膜中心相对平坦，中</a:t>
            </a:r>
            <a:r>
              <a:rPr lang="zh-CN" altLang="en-US" dirty="0"/>
              <a:t>周部可以是</a:t>
            </a:r>
            <a:r>
              <a:rPr lang="en-US" altLang="en-US" dirty="0" err="1"/>
              <a:t>不规则</a:t>
            </a:r>
            <a:r>
              <a:rPr lang="zh-CN" altLang="en-US" dirty="0"/>
              <a:t>的或</a:t>
            </a:r>
            <a:r>
              <a:rPr lang="en-US" altLang="en-US" dirty="0" err="1"/>
              <a:t>相对陡峭</a:t>
            </a:r>
            <a:r>
              <a:rPr lang="zh-CN" altLang="en-US" dirty="0"/>
              <a:t>的</a:t>
            </a:r>
            <a:r>
              <a:rPr lang="en-US" altLang="en-US" dirty="0"/>
              <a:t>。</a:t>
            </a:r>
          </a:p>
          <a:p>
            <a:pPr eaLnBrk="1" hangingPunct="1"/>
            <a:r>
              <a:rPr lang="en-US" altLang="en-US" dirty="0" err="1"/>
              <a:t>过渡区形成一个</a:t>
            </a:r>
            <a:r>
              <a:rPr lang="en-US" altLang="en-US" dirty="0"/>
              <a:t>“</a:t>
            </a:r>
            <a:r>
              <a:rPr lang="zh-CN" altLang="en-US" dirty="0"/>
              <a:t>肘部</a:t>
            </a:r>
            <a:r>
              <a:rPr lang="en-US" altLang="en-US" dirty="0"/>
              <a:t>”</a:t>
            </a:r>
            <a:r>
              <a:rPr lang="en-US" altLang="en-US" dirty="0" err="1"/>
              <a:t>或弯曲（混合不同的曲率</a:t>
            </a:r>
            <a:r>
              <a:rPr lang="en-US" altLang="en-US" dirty="0"/>
              <a:t>）</a:t>
            </a:r>
            <a:r>
              <a:rPr lang="zh-CN" altLang="en-US" dirty="0"/>
              <a:t>横跨较</a:t>
            </a:r>
            <a:r>
              <a:rPr lang="en-US" altLang="en-US" dirty="0" err="1"/>
              <a:t>平坦的中心和较陡的</a:t>
            </a:r>
            <a:r>
              <a:rPr lang="zh-CN" altLang="en-US" dirty="0"/>
              <a:t>周边</a:t>
            </a:r>
            <a:r>
              <a:rPr lang="en-US" altLang="en-US" dirty="0"/>
              <a:t>。</a:t>
            </a:r>
          </a:p>
          <a:p>
            <a:pPr eaLnBrk="1" hangingPunct="1"/>
            <a:r>
              <a:rPr lang="en-US" altLang="en-US" dirty="0" err="1"/>
              <a:t>这使得</a:t>
            </a:r>
            <a:r>
              <a:rPr lang="zh-CN" altLang="en-US" dirty="0"/>
              <a:t>硬镜</a:t>
            </a:r>
            <a:r>
              <a:rPr lang="en-US" altLang="en-US" dirty="0" err="1"/>
              <a:t>镜片</a:t>
            </a:r>
            <a:r>
              <a:rPr lang="zh-CN" altLang="en-US" dirty="0"/>
              <a:t>中心定位</a:t>
            </a:r>
            <a:r>
              <a:rPr lang="en-US" altLang="en-US" dirty="0" err="1"/>
              <a:t>困难</a:t>
            </a:r>
            <a:r>
              <a:rPr lang="en-US" altLang="en-US" dirty="0"/>
              <a:t>，</a:t>
            </a:r>
            <a:r>
              <a:rPr lang="zh-CN" altLang="en-US" dirty="0"/>
              <a:t>偏中心</a:t>
            </a:r>
            <a:r>
              <a:rPr lang="en-US" altLang="en-US" dirty="0" err="1"/>
              <a:t>程度</a:t>
            </a:r>
            <a:r>
              <a:rPr lang="zh-CN" altLang="en-US" dirty="0"/>
              <a:t>因人而异</a:t>
            </a:r>
            <a:r>
              <a:rPr lang="en-US" altLang="en-US" dirty="0"/>
              <a:t>。</a:t>
            </a:r>
          </a:p>
        </p:txBody>
      </p:sp>
    </p:spTree>
    <p:extLst>
      <p:ext uri="{BB962C8B-B14F-4D97-AF65-F5344CB8AC3E}">
        <p14:creationId xmlns:p14="http://schemas.microsoft.com/office/powerpoint/2010/main" val="30751584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2"/>
          <p:cNvSpPr>
            <a:spLocks noGrp="1" noRot="1" noChangeAspect="1" noChangeArrowheads="1" noTextEdit="1"/>
          </p:cNvSpPr>
          <p:nvPr>
            <p:ph type="sldImg"/>
          </p:nvPr>
        </p:nvSpPr>
        <p:spPr/>
      </p:sp>
      <p:sp>
        <p:nvSpPr>
          <p:cNvPr id="708610" name="Rectangle 3"/>
          <p:cNvSpPr>
            <a:spLocks noGrp="1" noChangeArrowheads="1"/>
          </p:cNvSpPr>
          <p:nvPr>
            <p:ph type="body" idx="1"/>
          </p:nvPr>
        </p:nvSpPr>
        <p:spPr>
          <a:noFill/>
        </p:spPr>
        <p:txBody>
          <a:bodyPr/>
          <a:lstStyle/>
          <a:p>
            <a:pPr eaLnBrk="1" hangingPunct="1"/>
            <a:r>
              <a:rPr lang="en-US" altLang="en-US" dirty="0">
                <a:sym typeface="+mn-ea"/>
              </a:rPr>
              <a:t>RK</a:t>
            </a:r>
            <a:r>
              <a:rPr lang="zh-CN" altLang="en-US" dirty="0">
                <a:sym typeface="+mn-ea"/>
              </a:rPr>
              <a:t>术后患者</a:t>
            </a:r>
            <a:r>
              <a:rPr lang="en-US" altLang="en-US" dirty="0" err="1"/>
              <a:t>很少</a:t>
            </a:r>
            <a:r>
              <a:rPr lang="zh-CN" altLang="en-US" dirty="0"/>
              <a:t>能达到</a:t>
            </a:r>
            <a:r>
              <a:rPr lang="en-US" altLang="en-US" dirty="0" err="1"/>
              <a:t>理想的</a:t>
            </a:r>
            <a:r>
              <a:rPr lang="zh-CN" altLang="en-US" dirty="0"/>
              <a:t>配适</a:t>
            </a:r>
            <a:r>
              <a:rPr lang="en-US" altLang="en-US" dirty="0"/>
              <a:t>。</a:t>
            </a:r>
          </a:p>
          <a:p>
            <a:pPr eaLnBrk="1" hangingPunct="1"/>
            <a:r>
              <a:rPr lang="zh-CN" altLang="en-US" dirty="0"/>
              <a:t>视光师</a:t>
            </a:r>
            <a:r>
              <a:rPr lang="en-US" altLang="en-US" dirty="0" err="1"/>
              <a:t>的目标应该是</a:t>
            </a:r>
            <a:r>
              <a:rPr lang="zh-CN" altLang="en-US" dirty="0"/>
              <a:t>获得</a:t>
            </a:r>
            <a:r>
              <a:rPr lang="en-US" altLang="en-US" dirty="0" err="1"/>
              <a:t>一个稳定的镜</a:t>
            </a:r>
            <a:r>
              <a:rPr lang="zh-CN" altLang="en-US" dirty="0"/>
              <a:t>片配适</a:t>
            </a:r>
            <a:r>
              <a:rPr lang="en-US" altLang="en-US" dirty="0"/>
              <a:t>，</a:t>
            </a:r>
            <a:r>
              <a:rPr lang="zh-CN" altLang="en-US" dirty="0"/>
              <a:t>又</a:t>
            </a:r>
            <a:r>
              <a:rPr lang="en-US" altLang="en-US" dirty="0"/>
              <a:t>不</a:t>
            </a:r>
            <a:r>
              <a:rPr lang="zh-CN" altLang="en-US" dirty="0"/>
              <a:t>危害</a:t>
            </a:r>
            <a:r>
              <a:rPr lang="en-US" altLang="en-US" dirty="0" err="1"/>
              <a:t>眼部健康</a:t>
            </a:r>
            <a:r>
              <a:rPr lang="en-US" altLang="en-US" dirty="0"/>
              <a:t>。</a:t>
            </a:r>
          </a:p>
          <a:p>
            <a:pPr eaLnBrk="1" hangingPunct="1"/>
            <a:r>
              <a:rPr lang="zh-CN" altLang="en-US" dirty="0"/>
              <a:t>试戴镜片后表面光学区曲率</a:t>
            </a:r>
            <a:r>
              <a:rPr lang="en-US" altLang="en-US" dirty="0" err="1"/>
              <a:t>选择可以</a:t>
            </a:r>
            <a:r>
              <a:rPr lang="zh-CN" altLang="en-US" dirty="0"/>
              <a:t>与</a:t>
            </a:r>
            <a:r>
              <a:rPr lang="en-US" altLang="en-US" dirty="0" err="1"/>
              <a:t>术前角膜</a:t>
            </a:r>
            <a:r>
              <a:rPr lang="zh-CN" altLang="en-US" dirty="0"/>
              <a:t>曲率</a:t>
            </a:r>
            <a:r>
              <a:rPr lang="en-US" altLang="en-US" dirty="0" err="1"/>
              <a:t>读数</a:t>
            </a:r>
            <a:r>
              <a:rPr lang="zh-CN" altLang="en-US" dirty="0"/>
              <a:t>相一致</a:t>
            </a:r>
            <a:r>
              <a:rPr lang="en-US" altLang="en-US" dirty="0"/>
              <a:t>，即</a:t>
            </a:r>
            <a:r>
              <a:rPr lang="zh-CN" altLang="en-US" dirty="0"/>
              <a:t>试戴</a:t>
            </a:r>
            <a:r>
              <a:rPr lang="en-US" altLang="en-US" dirty="0" err="1"/>
              <a:t>BOZR等于平坦的原始K值</a:t>
            </a:r>
            <a:r>
              <a:rPr lang="en-US" altLang="en-US" dirty="0"/>
              <a:t>。</a:t>
            </a:r>
          </a:p>
          <a:p>
            <a:pPr eaLnBrk="1" hangingPunct="1"/>
            <a:r>
              <a:rPr lang="zh-CN" altLang="en-US" dirty="0"/>
              <a:t>结果是接触镜</a:t>
            </a:r>
            <a:r>
              <a:rPr lang="en-US" altLang="en-US" dirty="0" err="1"/>
              <a:t>整体</a:t>
            </a:r>
            <a:r>
              <a:rPr lang="zh-CN" altLang="en-US" dirty="0"/>
              <a:t>显著比</a:t>
            </a:r>
            <a:r>
              <a:rPr lang="en-US" altLang="en-US" dirty="0" err="1"/>
              <a:t>术后角膜</a:t>
            </a:r>
            <a:r>
              <a:rPr lang="zh-CN" altLang="en-US" dirty="0"/>
              <a:t>更陡</a:t>
            </a:r>
            <a:r>
              <a:rPr lang="en-US" altLang="en-US" dirty="0"/>
              <a:t>，</a:t>
            </a:r>
            <a:r>
              <a:rPr lang="zh-CN" altLang="en-US" dirty="0"/>
              <a:t>这</a:t>
            </a:r>
            <a:r>
              <a:rPr lang="en-US" altLang="en-US" dirty="0"/>
              <a:t>与</a:t>
            </a:r>
            <a:r>
              <a:rPr lang="zh-CN" altLang="en-US" dirty="0"/>
              <a:t>角膜</a:t>
            </a:r>
            <a:r>
              <a:rPr lang="en-US" altLang="en-US" dirty="0" err="1"/>
              <a:t>中周</a:t>
            </a:r>
            <a:r>
              <a:rPr lang="zh-CN" altLang="en-US" dirty="0"/>
              <a:t>部一致，明显</a:t>
            </a:r>
            <a:r>
              <a:rPr lang="en-US" altLang="en-US" dirty="0"/>
              <a:t>地</a:t>
            </a:r>
            <a:r>
              <a:rPr lang="zh-CN" altLang="en-US" dirty="0"/>
              <a:t>在光学区顶部拱起</a:t>
            </a:r>
            <a:r>
              <a:rPr lang="en-US" altLang="en-US" dirty="0"/>
              <a:t>。</a:t>
            </a:r>
          </a:p>
          <a:p>
            <a:pPr eaLnBrk="1" hangingPunct="1"/>
            <a:r>
              <a:rPr lang="en-US" altLang="en-US" dirty="0"/>
              <a:t>在</a:t>
            </a:r>
            <a:r>
              <a:rPr lang="zh-CN" altLang="en-US" dirty="0"/>
              <a:t>试戴镜片</a:t>
            </a:r>
            <a:r>
              <a:rPr lang="en-US" altLang="en-US" dirty="0" err="1"/>
              <a:t>下存在一个大的中心气泡，表明它太陡峭了</a:t>
            </a:r>
            <a:r>
              <a:rPr lang="en-US" altLang="en-US" dirty="0"/>
              <a:t>。</a:t>
            </a:r>
          </a:p>
          <a:p>
            <a:pPr eaLnBrk="1" hangingPunct="1"/>
            <a:r>
              <a:rPr lang="en-US" altLang="en-US" dirty="0" err="1"/>
              <a:t>在这种情况下，BOZR应逐步</a:t>
            </a:r>
            <a:r>
              <a:rPr lang="zh-CN" altLang="en-US" dirty="0"/>
              <a:t>变平</a:t>
            </a:r>
            <a:r>
              <a:rPr lang="en-US" altLang="en-US" dirty="0"/>
              <a:t>，</a:t>
            </a:r>
            <a:r>
              <a:rPr lang="zh-CN" altLang="en-US" dirty="0"/>
              <a:t>直至</a:t>
            </a:r>
            <a:r>
              <a:rPr lang="en-US" altLang="en-US" dirty="0" err="1"/>
              <a:t>气泡不再存在</a:t>
            </a:r>
            <a:r>
              <a:rPr lang="en-US" altLang="en-US" dirty="0"/>
              <a:t>。</a:t>
            </a:r>
          </a:p>
          <a:p>
            <a:pPr eaLnBrk="1" hangingPunct="1"/>
            <a:r>
              <a:rPr lang="en-US" altLang="en-US" dirty="0" err="1"/>
              <a:t>为了优化</a:t>
            </a:r>
            <a:r>
              <a:rPr lang="zh-CN" altLang="en-US" dirty="0"/>
              <a:t>镜片中心定位</a:t>
            </a:r>
            <a:r>
              <a:rPr lang="en-US" altLang="en-US" dirty="0"/>
              <a:t>，</a:t>
            </a:r>
            <a:r>
              <a:rPr lang="en-US" altLang="en-US" dirty="0" err="1"/>
              <a:t>推荐大</a:t>
            </a:r>
            <a:r>
              <a:rPr lang="zh-CN" altLang="en-US" dirty="0"/>
              <a:t>镜片</a:t>
            </a:r>
            <a:r>
              <a:rPr lang="en-US" altLang="en-US" dirty="0" err="1"/>
              <a:t>直径</a:t>
            </a:r>
            <a:r>
              <a:rPr lang="en-US" altLang="en-US" dirty="0"/>
              <a:t>。</a:t>
            </a:r>
          </a:p>
          <a:p>
            <a:pPr eaLnBrk="1" hangingPunct="1"/>
            <a:r>
              <a:rPr lang="zh-CN" altLang="en-US" dirty="0"/>
              <a:t>代表性的</a:t>
            </a:r>
            <a:r>
              <a:rPr lang="zh-CN" altLang="en-AU" dirty="0"/>
              <a:t>直径</a:t>
            </a:r>
            <a:r>
              <a:rPr lang="zh-CN" altLang="en-US" dirty="0"/>
              <a:t>使用</a:t>
            </a:r>
            <a:r>
              <a:rPr lang="zh-CN" altLang="en-AU" dirty="0"/>
              <a:t>范围</a:t>
            </a:r>
            <a:r>
              <a:rPr lang="en-AU" altLang="en-US" dirty="0"/>
              <a:t>从9.50到11</a:t>
            </a:r>
            <a:r>
              <a:rPr lang="en-US" altLang="en-US" dirty="0"/>
              <a:t>.0mm</a:t>
            </a:r>
            <a:r>
              <a:rPr lang="en-AU" altLang="en-US" dirty="0"/>
              <a:t>。</a:t>
            </a:r>
          </a:p>
          <a:p>
            <a:pPr eaLnBrk="1" hangingPunct="1"/>
            <a:endParaRPr lang="en-US" altLang="en-US" dirty="0"/>
          </a:p>
        </p:txBody>
      </p:sp>
    </p:spTree>
    <p:extLst>
      <p:ext uri="{BB962C8B-B14F-4D97-AF65-F5344CB8AC3E}">
        <p14:creationId xmlns:p14="http://schemas.microsoft.com/office/powerpoint/2010/main" val="24322254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2"/>
          <p:cNvSpPr>
            <a:spLocks noGrp="1" noRot="1" noChangeAspect="1" noChangeArrowheads="1" noTextEdit="1"/>
          </p:cNvSpPr>
          <p:nvPr>
            <p:ph type="sldImg"/>
          </p:nvPr>
        </p:nvSpPr>
        <p:spPr/>
      </p:sp>
      <p:sp>
        <p:nvSpPr>
          <p:cNvPr id="710658" name="Rectangle 3"/>
          <p:cNvSpPr>
            <a:spLocks noGrp="1" noChangeArrowheads="1"/>
          </p:cNvSpPr>
          <p:nvPr>
            <p:ph type="body" idx="1"/>
          </p:nvPr>
        </p:nvSpPr>
        <p:spPr>
          <a:noFill/>
        </p:spPr>
        <p:txBody>
          <a:bodyPr/>
          <a:lstStyle/>
          <a:p>
            <a:pPr eaLnBrk="1" hangingPunct="1"/>
            <a:r>
              <a:rPr lang="en-US" altLang="en-US" b="1" dirty="0" err="1"/>
              <a:t>放射状角膜切开术后镜片</a:t>
            </a:r>
            <a:r>
              <a:rPr lang="zh-CN" altLang="en-US" b="1" dirty="0"/>
              <a:t>配适</a:t>
            </a:r>
            <a:r>
              <a:rPr lang="en-US" altLang="en-US" b="1" dirty="0" err="1"/>
              <a:t>评价</a:t>
            </a:r>
            <a:endParaRPr lang="en-US" altLang="en-US" b="1" dirty="0"/>
          </a:p>
          <a:p>
            <a:pPr eaLnBrk="1" hangingPunct="1"/>
            <a:r>
              <a:rPr lang="en-US" altLang="en-US" dirty="0" err="1"/>
              <a:t>对于所有的</a:t>
            </a:r>
            <a:r>
              <a:rPr lang="zh-CN" altLang="en-US" dirty="0"/>
              <a:t>硬镜配适</a:t>
            </a:r>
            <a:r>
              <a:rPr lang="en-US" altLang="en-US" dirty="0"/>
              <a:t>，</a:t>
            </a:r>
            <a:r>
              <a:rPr lang="en-US" altLang="en-US" dirty="0" err="1"/>
              <a:t>用荧光素钠评估是很重要的</a:t>
            </a:r>
            <a:r>
              <a:rPr lang="en-US" altLang="en-US" dirty="0"/>
              <a:t>。</a:t>
            </a:r>
          </a:p>
          <a:p>
            <a:pPr eaLnBrk="1" hangingPunct="1"/>
            <a:r>
              <a:rPr lang="en-US" altLang="en-US" dirty="0" err="1"/>
              <a:t>由于角膜轮廓难以预测</a:t>
            </a:r>
            <a:r>
              <a:rPr lang="en-US" altLang="en-US" dirty="0"/>
              <a:t>，</a:t>
            </a:r>
            <a:r>
              <a:rPr lang="zh-CN" altLang="en-US" dirty="0"/>
              <a:t>重的镜片挤压</a:t>
            </a:r>
            <a:r>
              <a:rPr lang="en-US" altLang="en-US" dirty="0" err="1"/>
              <a:t>是不可取的</a:t>
            </a:r>
            <a:r>
              <a:rPr lang="en-US" altLang="en-US" dirty="0"/>
              <a:t>，</a:t>
            </a:r>
            <a:r>
              <a:rPr lang="zh-CN" altLang="en-US" dirty="0"/>
              <a:t>注入</a:t>
            </a:r>
            <a:r>
              <a:rPr lang="en-US" altLang="en-US" dirty="0" err="1"/>
              <a:t>荧光素可能是唯一</a:t>
            </a:r>
            <a:r>
              <a:rPr lang="zh-CN" altLang="en-US" dirty="0"/>
              <a:t>发现</a:t>
            </a:r>
            <a:r>
              <a:rPr lang="en-US" altLang="en-US" dirty="0" err="1"/>
              <a:t>任何</a:t>
            </a:r>
            <a:r>
              <a:rPr lang="zh-CN" altLang="en-US" dirty="0"/>
              <a:t>挤压区域的方法</a:t>
            </a:r>
            <a:r>
              <a:rPr lang="en-US" altLang="en-US" dirty="0"/>
              <a:t>。</a:t>
            </a:r>
          </a:p>
          <a:p>
            <a:pPr eaLnBrk="1" hangingPunct="1"/>
            <a:r>
              <a:rPr lang="en-US" altLang="en-US" dirty="0" err="1"/>
              <a:t>一般情况下，一个良好的</a:t>
            </a:r>
            <a:r>
              <a:rPr lang="zh-CN" altLang="en-US" dirty="0"/>
              <a:t>接触镜配适</a:t>
            </a:r>
            <a:r>
              <a:rPr lang="en-US" altLang="en-US" dirty="0" err="1"/>
              <a:t>将表现出中央池与中</a:t>
            </a:r>
            <a:r>
              <a:rPr lang="zh-CN" altLang="en-US" dirty="0"/>
              <a:t>周部挤压的</a:t>
            </a:r>
            <a:r>
              <a:rPr lang="en-US" altLang="en-US" dirty="0" err="1"/>
              <a:t>区域</a:t>
            </a:r>
            <a:r>
              <a:rPr lang="en-US" altLang="en-US" dirty="0"/>
              <a:t>。</a:t>
            </a:r>
          </a:p>
          <a:p>
            <a:pPr eaLnBrk="1" hangingPunct="1"/>
            <a:r>
              <a:rPr lang="zh-CN" altLang="en-US" dirty="0"/>
              <a:t>中央</a:t>
            </a:r>
            <a:r>
              <a:rPr lang="en-US" altLang="en-US" dirty="0" err="1"/>
              <a:t>太陡的</a:t>
            </a:r>
            <a:r>
              <a:rPr lang="zh-CN" altLang="en-US" dirty="0"/>
              <a:t>镜片</a:t>
            </a:r>
            <a:r>
              <a:rPr lang="en-US" altLang="en-US" dirty="0" err="1"/>
              <a:t>可能导致气泡被困在</a:t>
            </a:r>
            <a:r>
              <a:rPr lang="zh-CN" altLang="en-US" dirty="0"/>
              <a:t>镜片下</a:t>
            </a:r>
            <a:r>
              <a:rPr lang="en-US" altLang="en-US" dirty="0" err="1"/>
              <a:t>面，这是因为</a:t>
            </a:r>
            <a:r>
              <a:rPr lang="zh-CN" altLang="en-US" dirty="0"/>
              <a:t>过多的中央积水</a:t>
            </a:r>
            <a:r>
              <a:rPr lang="en-US" altLang="en-US" dirty="0"/>
              <a:t>（</a:t>
            </a:r>
            <a:r>
              <a:rPr lang="zh-CN" altLang="en-US" dirty="0"/>
              <a:t>中心的</a:t>
            </a:r>
            <a:r>
              <a:rPr lang="en-US" altLang="en-US" dirty="0"/>
              <a:t>镜</a:t>
            </a:r>
            <a:r>
              <a:rPr lang="zh-CN" altLang="en-US" dirty="0"/>
              <a:t>片</a:t>
            </a:r>
            <a:r>
              <a:rPr lang="en-US" altLang="en-US" dirty="0"/>
              <a:t>后</a:t>
            </a:r>
            <a:r>
              <a:rPr lang="zh-CN" altLang="en-US" dirty="0"/>
              <a:t>泪液</a:t>
            </a:r>
            <a:r>
              <a:rPr lang="en-US" altLang="en-US" dirty="0" err="1"/>
              <a:t>太深</a:t>
            </a:r>
            <a:r>
              <a:rPr lang="en-US" altLang="en-US" dirty="0"/>
              <a:t>）。</a:t>
            </a:r>
          </a:p>
          <a:p>
            <a:pPr eaLnBrk="1" hangingPunct="1"/>
            <a:r>
              <a:rPr lang="en-US" altLang="en-US" dirty="0"/>
              <a:t>RK</a:t>
            </a:r>
            <a:r>
              <a:rPr lang="zh-CN" altLang="en-US" dirty="0"/>
              <a:t>术后硬性接触镜配适</a:t>
            </a:r>
            <a:r>
              <a:rPr lang="en-US" altLang="en-US" dirty="0" err="1"/>
              <a:t>的目的在于</a:t>
            </a:r>
            <a:r>
              <a:rPr lang="zh-CN" altLang="en-US" dirty="0"/>
              <a:t>在</a:t>
            </a:r>
            <a:r>
              <a:rPr lang="en-US" altLang="en-US" dirty="0" err="1"/>
              <a:t>患者能够忍受的</a:t>
            </a:r>
            <a:r>
              <a:rPr lang="zh-CN" altLang="en-US" dirty="0"/>
              <a:t>情况下拥有满意</a:t>
            </a:r>
            <a:r>
              <a:rPr lang="en-US" altLang="en-US" dirty="0"/>
              <a:t>的</a:t>
            </a:r>
            <a:r>
              <a:rPr lang="zh-CN" altLang="en-US" dirty="0"/>
              <a:t>配适</a:t>
            </a:r>
            <a:r>
              <a:rPr lang="en-US" altLang="en-US" dirty="0"/>
              <a:t>，</a:t>
            </a:r>
            <a:r>
              <a:rPr lang="en-US" altLang="en-US" dirty="0" err="1"/>
              <a:t>并提供可接受的视力</a:t>
            </a:r>
            <a:r>
              <a:rPr lang="en-US" altLang="en-US" dirty="0"/>
              <a:t>。</a:t>
            </a:r>
          </a:p>
        </p:txBody>
      </p:sp>
    </p:spTree>
    <p:extLst>
      <p:ext uri="{BB962C8B-B14F-4D97-AF65-F5344CB8AC3E}">
        <p14:creationId xmlns:p14="http://schemas.microsoft.com/office/powerpoint/2010/main" val="9988949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2"/>
          <p:cNvSpPr>
            <a:spLocks noGrp="1" noRot="1" noChangeAspect="1" noChangeArrowheads="1" noTextEdit="1"/>
          </p:cNvSpPr>
          <p:nvPr>
            <p:ph type="sldImg"/>
          </p:nvPr>
        </p:nvSpPr>
        <p:spPr/>
      </p:sp>
      <p:sp>
        <p:nvSpPr>
          <p:cNvPr id="712706" name="Rectangle 3"/>
          <p:cNvSpPr>
            <a:spLocks noGrp="1" noChangeArrowheads="1"/>
          </p:cNvSpPr>
          <p:nvPr>
            <p:ph type="body" idx="1"/>
          </p:nvPr>
        </p:nvSpPr>
        <p:spPr>
          <a:noFill/>
        </p:spPr>
        <p:txBody>
          <a:bodyPr/>
          <a:lstStyle/>
          <a:p>
            <a:pPr eaLnBrk="1" hangingPunct="1"/>
            <a:r>
              <a:rPr lang="en-US" altLang="en-US" b="1" dirty="0" err="1"/>
              <a:t>问题解决</a:t>
            </a:r>
            <a:r>
              <a:rPr lang="en-US" altLang="en-US" b="1" dirty="0"/>
              <a:t>：</a:t>
            </a:r>
            <a:r>
              <a:rPr lang="zh-CN" altLang="en-US" b="1" dirty="0"/>
              <a:t>视觉</a:t>
            </a:r>
            <a:endParaRPr lang="en-US" altLang="en-US" b="1" dirty="0"/>
          </a:p>
          <a:p>
            <a:pPr eaLnBrk="1" hangingPunct="1"/>
            <a:r>
              <a:rPr lang="en-US" altLang="en-US" dirty="0" err="1"/>
              <a:t>由于在RK术后</a:t>
            </a:r>
            <a:r>
              <a:rPr lang="zh-CN" altLang="en-US" dirty="0"/>
              <a:t>的</a:t>
            </a:r>
            <a:r>
              <a:rPr lang="en-US" altLang="en-US" dirty="0" err="1"/>
              <a:t>角膜上很难获得足够的</a:t>
            </a:r>
            <a:r>
              <a:rPr lang="zh-CN" altLang="en-US" dirty="0"/>
              <a:t>接触镜中心定位</a:t>
            </a:r>
            <a:r>
              <a:rPr lang="en-US" altLang="en-US" dirty="0"/>
              <a:t>，</a:t>
            </a:r>
            <a:r>
              <a:rPr lang="en-US" altLang="en-US" dirty="0" err="1"/>
              <a:t>患者很可能会遇到一些与</a:t>
            </a:r>
            <a:r>
              <a:rPr lang="zh-CN" altLang="en-US" dirty="0"/>
              <a:t>闪光</a:t>
            </a:r>
            <a:r>
              <a:rPr lang="en-US" altLang="en-US" dirty="0" err="1"/>
              <a:t>和眩光相关的问题，尤其是在晚上</a:t>
            </a:r>
            <a:r>
              <a:rPr lang="en-US" altLang="en-US" dirty="0"/>
              <a:t>。</a:t>
            </a:r>
          </a:p>
          <a:p>
            <a:pPr eaLnBrk="1" hangingPunct="1"/>
            <a:r>
              <a:rPr lang="zh-CN" altLang="en-US" dirty="0">
                <a:sym typeface="+mn-ea"/>
              </a:rPr>
              <a:t>为</a:t>
            </a:r>
            <a:r>
              <a:rPr lang="en-US" altLang="en-US" dirty="0" err="1">
                <a:sym typeface="+mn-ea"/>
              </a:rPr>
              <a:t>提供更好的</a:t>
            </a:r>
            <a:r>
              <a:rPr lang="zh-CN" altLang="en-US" dirty="0">
                <a:sym typeface="+mn-ea"/>
              </a:rPr>
              <a:t>镜片中心定位，要求改变镜片的设计</a:t>
            </a:r>
            <a:r>
              <a:rPr lang="en-US" altLang="en-US" dirty="0"/>
              <a:t>。</a:t>
            </a:r>
          </a:p>
          <a:p>
            <a:pPr eaLnBrk="1" hangingPunct="1"/>
            <a:r>
              <a:rPr lang="en-US" altLang="en-US" dirty="0" err="1"/>
              <a:t>这通常</a:t>
            </a:r>
            <a:r>
              <a:rPr lang="zh-CN" altLang="en-US" dirty="0"/>
              <a:t>可以</a:t>
            </a:r>
            <a:r>
              <a:rPr lang="en-US" altLang="en-US" dirty="0" err="1"/>
              <a:t>通过增加透镜</a:t>
            </a:r>
            <a:r>
              <a:rPr lang="zh-CN" altLang="en-US" dirty="0"/>
              <a:t>总直径</a:t>
            </a:r>
            <a:r>
              <a:rPr lang="en-US" altLang="en-US" dirty="0"/>
              <a:t>和</a:t>
            </a:r>
            <a:r>
              <a:rPr lang="zh-CN" altLang="en-US" dirty="0"/>
              <a:t>后表面光学区直径</a:t>
            </a:r>
            <a:r>
              <a:rPr lang="en-US" altLang="en-US" dirty="0" err="1"/>
              <a:t>来实现</a:t>
            </a:r>
            <a:r>
              <a:rPr lang="en-US" altLang="en-US" dirty="0"/>
              <a:t>。</a:t>
            </a:r>
          </a:p>
          <a:p>
            <a:pPr eaLnBrk="1" hangingPunct="1"/>
            <a:r>
              <a:rPr lang="en-US" altLang="en-US" dirty="0" err="1"/>
              <a:t>另一种方法是</a:t>
            </a:r>
            <a:r>
              <a:rPr lang="zh-CN" altLang="en-US" dirty="0"/>
              <a:t>试戴</a:t>
            </a:r>
            <a:r>
              <a:rPr lang="en-US" altLang="en-US" dirty="0" err="1"/>
              <a:t>非球面</a:t>
            </a:r>
            <a:r>
              <a:rPr lang="zh-CN" altLang="en-US" dirty="0"/>
              <a:t>后表</a:t>
            </a:r>
            <a:r>
              <a:rPr lang="en-US" altLang="en-US" dirty="0" err="1"/>
              <a:t>面设计或</a:t>
            </a:r>
            <a:r>
              <a:rPr lang="zh-CN" altLang="en-US" dirty="0"/>
              <a:t>反转</a:t>
            </a:r>
            <a:r>
              <a:rPr lang="en-US" altLang="en-US" dirty="0" err="1"/>
              <a:t>几何</a:t>
            </a:r>
            <a:r>
              <a:rPr lang="zh-CN" altLang="en-US" dirty="0"/>
              <a:t>设计的镜片</a:t>
            </a:r>
            <a:r>
              <a:rPr lang="en-US" altLang="en-US" dirty="0"/>
              <a:t>。</a:t>
            </a:r>
          </a:p>
        </p:txBody>
      </p:sp>
    </p:spTree>
    <p:extLst>
      <p:ext uri="{BB962C8B-B14F-4D97-AF65-F5344CB8AC3E}">
        <p14:creationId xmlns:p14="http://schemas.microsoft.com/office/powerpoint/2010/main" val="15802581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2"/>
          <p:cNvSpPr>
            <a:spLocks noGrp="1" noRot="1" noChangeAspect="1" noChangeArrowheads="1" noTextEdit="1"/>
          </p:cNvSpPr>
          <p:nvPr>
            <p:ph type="sldImg"/>
          </p:nvPr>
        </p:nvSpPr>
        <p:spPr/>
      </p:sp>
      <p:sp>
        <p:nvSpPr>
          <p:cNvPr id="714754"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1625112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p:sp>
      <p:sp>
        <p:nvSpPr>
          <p:cNvPr id="62466" name="Rectangle 3"/>
          <p:cNvSpPr>
            <a:spLocks noGrp="1" noChangeArrowheads="1"/>
          </p:cNvSpPr>
          <p:nvPr>
            <p:ph type="body" idx="1"/>
          </p:nvPr>
        </p:nvSpPr>
        <p:spPr>
          <a:noFill/>
        </p:spPr>
        <p:txBody>
          <a:bodyPr/>
          <a:lstStyle/>
          <a:p>
            <a:r>
              <a:rPr lang="zh-CN" altLang="en-US" dirty="0"/>
              <a:t>屈光手术：简介</a:t>
            </a:r>
            <a:endParaRPr lang="en-US" altLang="zh-CN" dirty="0"/>
          </a:p>
          <a:p>
            <a:r>
              <a:rPr lang="zh-CN" altLang="en-US" dirty="0"/>
              <a:t>屈光手术可以定义为通过手术或手术辅助手段矫正或减少任何屈光不正，包括老视。</a:t>
            </a:r>
            <a:endParaRPr lang="en-US" altLang="zh-CN" dirty="0"/>
          </a:p>
          <a:p>
            <a:r>
              <a:rPr lang="zh-CN" altLang="en-US" dirty="0"/>
              <a:t>使用一个成功</a:t>
            </a:r>
            <a:r>
              <a:rPr lang="en-US" altLang="zh-CN" dirty="0"/>
              <a:t>-</a:t>
            </a:r>
            <a:r>
              <a:rPr lang="zh-CN" altLang="en-US" dirty="0"/>
              <a:t>基础的定义，屈光手术已经是</a:t>
            </a:r>
            <a:r>
              <a:rPr lang="en-US" altLang="zh-CN" dirty="0"/>
              <a:t>30</a:t>
            </a:r>
            <a:r>
              <a:rPr lang="zh-CN" altLang="en-US" dirty="0"/>
              <a:t>年的奇迹。 </a:t>
            </a:r>
            <a:endParaRPr lang="en-US" altLang="zh-CN" dirty="0"/>
          </a:p>
          <a:p>
            <a:r>
              <a:rPr lang="zh-CN" altLang="en-US" dirty="0"/>
              <a:t>作为眼科的追求，它已经存在超过一个世纪了。</a:t>
            </a:r>
            <a:endParaRPr lang="en-US" altLang="zh-CN" dirty="0"/>
          </a:p>
          <a:p>
            <a:r>
              <a:rPr lang="zh-CN" altLang="en-US" dirty="0"/>
              <a:t>今天，屈光手术是一个高度竞争、商业化的“商业活动”。</a:t>
            </a:r>
            <a:endParaRPr lang="en-US" altLang="zh-CN" dirty="0"/>
          </a:p>
          <a:p>
            <a:r>
              <a:rPr lang="zh-CN" altLang="en-US" dirty="0"/>
              <a:t>通常，它是较传统的视力矫正形式</a:t>
            </a:r>
            <a:r>
              <a:rPr lang="en-US" altLang="zh-CN" dirty="0"/>
              <a:t>(</a:t>
            </a:r>
            <a:r>
              <a:rPr lang="zh-CN" altLang="en-US" dirty="0"/>
              <a:t>即眼镜和角膜接触镜</a:t>
            </a:r>
            <a:r>
              <a:rPr lang="en-US" altLang="zh-CN" dirty="0"/>
              <a:t>)</a:t>
            </a:r>
            <a:r>
              <a:rPr lang="zh-CN" altLang="en-US" dirty="0"/>
              <a:t>以及较不传统的视力矫正形式</a:t>
            </a:r>
            <a:r>
              <a:rPr lang="en-US" altLang="zh-CN" dirty="0"/>
              <a:t>(</a:t>
            </a:r>
            <a:r>
              <a:rPr lang="zh-CN" altLang="en-US" dirty="0"/>
              <a:t>例如角膜塑形镜，参见本模块的第</a:t>
            </a:r>
            <a:r>
              <a:rPr lang="en-US" altLang="zh-CN" dirty="0"/>
              <a:t>8.9</a:t>
            </a:r>
            <a:r>
              <a:rPr lang="zh-CN" altLang="en-US" dirty="0"/>
              <a:t>课</a:t>
            </a:r>
            <a:r>
              <a:rPr lang="en-US" altLang="zh-CN" dirty="0"/>
              <a:t>)</a:t>
            </a:r>
            <a:r>
              <a:rPr lang="zh-CN" altLang="en-US" dirty="0"/>
              <a:t>切实可行的竞争者。</a:t>
            </a:r>
            <a:endParaRPr lang="en-US" altLang="zh-CN" dirty="0"/>
          </a:p>
          <a:p>
            <a:r>
              <a:rPr lang="zh-CN" altLang="en-US" dirty="0"/>
              <a:t>不幸的是，屈光手术患者中的一小部分比例却显著地失败了。</a:t>
            </a:r>
            <a:endParaRPr lang="en-US" altLang="zh-CN" dirty="0"/>
          </a:p>
          <a:p>
            <a:r>
              <a:rPr lang="zh-CN" altLang="en-US" dirty="0"/>
              <a:t>在许多情况下，除非穿透性角膜移植术外，角膜接触镜仍然是他们唯一的恢复视力的方法。</a:t>
            </a:r>
            <a:endParaRPr lang="en-US" altLang="zh-CN" dirty="0"/>
          </a:p>
          <a:p>
            <a:r>
              <a:rPr lang="zh-CN" altLang="en-US" dirty="0"/>
              <a:t>在讨论治疗性角膜手术之后，我们将会探讨历史上和当下使用选择性屈光手术的不同理论和程序。</a:t>
            </a:r>
            <a:endParaRPr lang="en-US" altLang="zh-CN" dirty="0"/>
          </a:p>
          <a:p>
            <a:endParaRPr lang="en-US" altLang="zh-CN" dirty="0"/>
          </a:p>
          <a:p>
            <a:r>
              <a:rPr lang="zh-CN" altLang="en-US" dirty="0"/>
              <a:t>我们的最后一个话题是隐形眼镜的治疗用途。</a:t>
            </a:r>
            <a:endParaRPr lang="en-US" altLang="zh-CN" dirty="0"/>
          </a:p>
        </p:txBody>
      </p:sp>
    </p:spTree>
    <p:extLst>
      <p:ext uri="{BB962C8B-B14F-4D97-AF65-F5344CB8AC3E}">
        <p14:creationId xmlns:p14="http://schemas.microsoft.com/office/powerpoint/2010/main" val="14571331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2"/>
          <p:cNvSpPr>
            <a:spLocks noGrp="1" noRot="1" noChangeAspect="1" noChangeArrowheads="1" noTextEdit="1"/>
          </p:cNvSpPr>
          <p:nvPr>
            <p:ph type="sldImg"/>
          </p:nvPr>
        </p:nvSpPr>
        <p:spPr/>
      </p:sp>
      <p:sp>
        <p:nvSpPr>
          <p:cNvPr id="716802" name="Rectangle 3"/>
          <p:cNvSpPr>
            <a:spLocks noGrp="1" noChangeArrowheads="1"/>
          </p:cNvSpPr>
          <p:nvPr>
            <p:ph type="body" idx="1"/>
          </p:nvPr>
        </p:nvSpPr>
        <p:spPr>
          <a:noFill/>
        </p:spPr>
        <p:txBody>
          <a:bodyPr/>
          <a:lstStyle/>
          <a:p>
            <a:pPr eaLnBrk="1" hangingPunct="1"/>
            <a:r>
              <a:rPr lang="en-US" altLang="en-US" b="1" dirty="0" err="1"/>
              <a:t>问题解决</a:t>
            </a:r>
            <a:r>
              <a:rPr lang="en-US" altLang="en-US" b="1" dirty="0"/>
              <a:t>：</a:t>
            </a:r>
            <a:r>
              <a:rPr lang="zh-CN" altLang="en-US" b="1" dirty="0"/>
              <a:t>接触镜偏心</a:t>
            </a:r>
            <a:endParaRPr lang="en-US" altLang="en-US" b="1" dirty="0"/>
          </a:p>
          <a:p>
            <a:pPr eaLnBrk="1" hangingPunct="1"/>
            <a:r>
              <a:rPr lang="en-US" altLang="en-US" dirty="0"/>
              <a:t>RK</a:t>
            </a:r>
            <a:r>
              <a:rPr lang="zh-CN" altLang="en-US" dirty="0"/>
              <a:t>术后</a:t>
            </a:r>
            <a:r>
              <a:rPr lang="en-US" altLang="en-US" dirty="0"/>
              <a:t>，</a:t>
            </a:r>
            <a:r>
              <a:rPr lang="en-US" altLang="en-US" dirty="0" err="1"/>
              <a:t>角膜</a:t>
            </a:r>
            <a:r>
              <a:rPr lang="zh-CN" altLang="en-US" dirty="0"/>
              <a:t>顶</a:t>
            </a:r>
            <a:r>
              <a:rPr lang="en-US" altLang="en-US" dirty="0" err="1"/>
              <a:t>明显地朝向角膜中周</a:t>
            </a:r>
            <a:r>
              <a:rPr lang="zh-CN" altLang="en-US" dirty="0"/>
              <a:t>部</a:t>
            </a:r>
            <a:r>
              <a:rPr lang="en-US" altLang="en-US" dirty="0" err="1"/>
              <a:t>移动，这个新的位置成为角膜最陡的区域</a:t>
            </a:r>
            <a:r>
              <a:rPr lang="en-US" altLang="en-US" dirty="0"/>
              <a:t>。</a:t>
            </a:r>
          </a:p>
          <a:p>
            <a:pPr eaLnBrk="1" hangingPunct="1"/>
            <a:r>
              <a:rPr lang="en-US" altLang="en-US" dirty="0" err="1"/>
              <a:t>因为</a:t>
            </a:r>
            <a:r>
              <a:rPr lang="zh-CN" altLang="en-US" dirty="0"/>
              <a:t>硬镜</a:t>
            </a:r>
            <a:r>
              <a:rPr lang="en-US" altLang="en-US" dirty="0"/>
              <a:t>有</a:t>
            </a:r>
            <a:r>
              <a:rPr lang="zh-CN" altLang="en-US" dirty="0"/>
              <a:t>以陡峭区域为中心的趋势</a:t>
            </a:r>
            <a:r>
              <a:rPr lang="en-US" altLang="en-US" dirty="0"/>
              <a:t>，</a:t>
            </a:r>
            <a:r>
              <a:rPr lang="zh-CN" altLang="en-US" dirty="0"/>
              <a:t>接着发生显著</a:t>
            </a:r>
            <a:r>
              <a:rPr lang="en-US" altLang="en-US" dirty="0" err="1"/>
              <a:t>的偏</a:t>
            </a:r>
            <a:r>
              <a:rPr lang="zh-CN" altLang="en-US" dirty="0"/>
              <a:t>中</a:t>
            </a:r>
            <a:r>
              <a:rPr lang="en-US" altLang="en-US" dirty="0"/>
              <a:t>心。</a:t>
            </a:r>
          </a:p>
          <a:p>
            <a:pPr eaLnBrk="1" hangingPunct="1"/>
            <a:r>
              <a:rPr lang="en-US" altLang="en-US" dirty="0" err="1"/>
              <a:t>直接的</a:t>
            </a:r>
            <a:r>
              <a:rPr lang="zh-CN" altLang="en-US" dirty="0"/>
              <a:t>后果就是</a:t>
            </a:r>
            <a:r>
              <a:rPr lang="en-US" altLang="en-US" dirty="0"/>
              <a:t>，</a:t>
            </a:r>
            <a:r>
              <a:rPr lang="en-US" altLang="en-US" dirty="0" err="1"/>
              <a:t>获得良好的</a:t>
            </a:r>
            <a:r>
              <a:rPr lang="zh-CN" altLang="en-US" dirty="0"/>
              <a:t>中心定位</a:t>
            </a:r>
            <a:r>
              <a:rPr lang="en-US" altLang="en-US" dirty="0"/>
              <a:t>是</a:t>
            </a:r>
            <a:r>
              <a:rPr lang="zh-CN" altLang="en-US" dirty="0"/>
              <a:t>很</a:t>
            </a:r>
            <a:r>
              <a:rPr lang="en-US" altLang="en-US" dirty="0" err="1"/>
              <a:t>困难的</a:t>
            </a:r>
            <a:r>
              <a:rPr lang="en-US" altLang="en-US" dirty="0"/>
              <a:t>。</a:t>
            </a:r>
          </a:p>
          <a:p>
            <a:pPr eaLnBrk="1" hangingPunct="1"/>
            <a:r>
              <a:rPr lang="zh-CN" altLang="en-US" dirty="0"/>
              <a:t>反转</a:t>
            </a:r>
            <a:r>
              <a:rPr lang="en-US" altLang="en-US" dirty="0" err="1"/>
              <a:t>几何镜片，主要用于角膜</a:t>
            </a:r>
            <a:r>
              <a:rPr lang="zh-CN" altLang="en-US" dirty="0"/>
              <a:t>塑形</a:t>
            </a:r>
            <a:r>
              <a:rPr lang="en-US" altLang="en-US" dirty="0"/>
              <a:t>，</a:t>
            </a:r>
            <a:r>
              <a:rPr lang="en-US" altLang="en-US" dirty="0" err="1"/>
              <a:t>是一个替代传统</a:t>
            </a:r>
            <a:r>
              <a:rPr lang="zh-CN" altLang="en-US" dirty="0"/>
              <a:t>硬镜</a:t>
            </a:r>
            <a:r>
              <a:rPr lang="en-US" altLang="en-US" dirty="0" err="1"/>
              <a:t>设计</a:t>
            </a:r>
            <a:r>
              <a:rPr lang="zh-CN" altLang="en-US" dirty="0"/>
              <a:t>的有价值的办法</a:t>
            </a:r>
            <a:r>
              <a:rPr lang="en-US" altLang="en-US" dirty="0"/>
              <a:t>，应</a:t>
            </a:r>
            <a:r>
              <a:rPr lang="zh-CN" altLang="en-US" dirty="0"/>
              <a:t>考虑用于极度偏中心的</a:t>
            </a:r>
            <a:r>
              <a:rPr lang="en-US" altLang="en-US" dirty="0" err="1">
                <a:sym typeface="+mn-ea"/>
              </a:rPr>
              <a:t>情况</a:t>
            </a:r>
            <a:r>
              <a:rPr lang="en-US" altLang="en-US" dirty="0"/>
              <a:t>。</a:t>
            </a:r>
          </a:p>
          <a:p>
            <a:pPr eaLnBrk="1" hangingPunct="1"/>
            <a:r>
              <a:rPr lang="en-US" altLang="en-US" dirty="0" err="1"/>
              <a:t>这样的设计更接近于</a:t>
            </a:r>
            <a:r>
              <a:rPr lang="zh-CN" altLang="en-US" dirty="0"/>
              <a:t>匹配</a:t>
            </a:r>
            <a:r>
              <a:rPr lang="en-US" altLang="en-US" dirty="0"/>
              <a:t>RK</a:t>
            </a:r>
            <a:r>
              <a:rPr lang="zh-CN" altLang="en-US" dirty="0"/>
              <a:t>术</a:t>
            </a:r>
            <a:r>
              <a:rPr lang="en-US" altLang="en-US" dirty="0" err="1"/>
              <a:t>后患者角膜</a:t>
            </a:r>
            <a:r>
              <a:rPr lang="zh-CN" altLang="en-US" dirty="0"/>
              <a:t>的</a:t>
            </a:r>
            <a:r>
              <a:rPr lang="en-US" altLang="en-US" dirty="0" err="1"/>
              <a:t>形状改变，这些设计可能能够</a:t>
            </a:r>
            <a:r>
              <a:rPr lang="zh-CN" altLang="en-US" dirty="0"/>
              <a:t>持续获得</a:t>
            </a:r>
            <a:r>
              <a:rPr lang="en-US" altLang="en-US" dirty="0" err="1"/>
              <a:t>角膜上</a:t>
            </a:r>
            <a:r>
              <a:rPr lang="zh-CN" altLang="en-US" dirty="0"/>
              <a:t>更中心的定位</a:t>
            </a:r>
            <a:r>
              <a:rPr lang="en-US" altLang="en-US" dirty="0"/>
              <a:t>。</a:t>
            </a:r>
          </a:p>
        </p:txBody>
      </p:sp>
    </p:spTree>
    <p:extLst>
      <p:ext uri="{BB962C8B-B14F-4D97-AF65-F5344CB8AC3E}">
        <p14:creationId xmlns:p14="http://schemas.microsoft.com/office/powerpoint/2010/main" val="37405326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2"/>
          <p:cNvSpPr>
            <a:spLocks noGrp="1" noRot="1" noChangeAspect="1" noChangeArrowheads="1" noTextEdit="1"/>
          </p:cNvSpPr>
          <p:nvPr>
            <p:ph type="sldImg"/>
          </p:nvPr>
        </p:nvSpPr>
        <p:spPr/>
      </p:sp>
      <p:sp>
        <p:nvSpPr>
          <p:cNvPr id="71885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087258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2"/>
          <p:cNvSpPr>
            <a:spLocks noGrp="1" noRot="1" noChangeAspect="1" noChangeArrowheads="1" noTextEdit="1"/>
          </p:cNvSpPr>
          <p:nvPr>
            <p:ph type="sldImg"/>
          </p:nvPr>
        </p:nvSpPr>
        <p:spPr/>
      </p:sp>
      <p:sp>
        <p:nvSpPr>
          <p:cNvPr id="720898" name="Rectangle 3"/>
          <p:cNvSpPr>
            <a:spLocks noGrp="1" noChangeArrowheads="1"/>
          </p:cNvSpPr>
          <p:nvPr>
            <p:ph type="body" idx="1"/>
          </p:nvPr>
        </p:nvSpPr>
        <p:spPr>
          <a:noFill/>
        </p:spPr>
        <p:txBody>
          <a:bodyPr/>
          <a:lstStyle/>
          <a:p>
            <a:pPr eaLnBrk="1" hangingPunct="1"/>
            <a:r>
              <a:rPr lang="en-US" altLang="en-US" b="1" dirty="0" err="1">
                <a:sym typeface="+mn-ea"/>
              </a:rPr>
              <a:t>解决</a:t>
            </a:r>
            <a:r>
              <a:rPr lang="en-US" altLang="en-US" b="1" dirty="0" err="1"/>
              <a:t>问题</a:t>
            </a:r>
            <a:r>
              <a:rPr lang="en-US" altLang="en-US" b="1" dirty="0"/>
              <a:t>：</a:t>
            </a:r>
            <a:r>
              <a:rPr lang="zh-CN" altLang="en-US" b="1" dirty="0"/>
              <a:t>周边间隙</a:t>
            </a:r>
          </a:p>
          <a:p>
            <a:pPr eaLnBrk="1" hangingPunct="1"/>
            <a:r>
              <a:rPr lang="en-US" altLang="en-US" dirty="0" err="1"/>
              <a:t>只有在达到最佳的中心</a:t>
            </a:r>
            <a:r>
              <a:rPr lang="zh-CN" altLang="en-US" dirty="0"/>
              <a:t>配适</a:t>
            </a:r>
            <a:r>
              <a:rPr lang="en-US" altLang="en-US" dirty="0" err="1"/>
              <a:t>后，才能判断</a:t>
            </a:r>
            <a:r>
              <a:rPr lang="zh-CN" altLang="en-US" dirty="0"/>
              <a:t>周边</a:t>
            </a:r>
            <a:r>
              <a:rPr lang="en-US" altLang="en-US" dirty="0" err="1"/>
              <a:t>间隙</a:t>
            </a:r>
            <a:r>
              <a:rPr lang="en-US" altLang="en-US" dirty="0"/>
              <a:t>。</a:t>
            </a:r>
          </a:p>
          <a:p>
            <a:pPr eaLnBrk="1" hangingPunct="1"/>
            <a:r>
              <a:rPr lang="en-US" altLang="en-US" dirty="0" err="1"/>
              <a:t>这可以通过非球面或</a:t>
            </a:r>
            <a:r>
              <a:rPr lang="zh-CN" altLang="en-US" dirty="0"/>
              <a:t>反转</a:t>
            </a:r>
            <a:r>
              <a:rPr lang="en-US" altLang="en-US" dirty="0" err="1"/>
              <a:t>几何设计来实现</a:t>
            </a:r>
            <a:r>
              <a:rPr lang="en-US" altLang="en-US" dirty="0"/>
              <a:t>。</a:t>
            </a:r>
          </a:p>
          <a:p>
            <a:pPr eaLnBrk="1" hangingPunct="1"/>
            <a:r>
              <a:rPr lang="en-US" altLang="en-US" dirty="0" err="1"/>
              <a:t>一旦角膜中央区域的最佳透镜设计</a:t>
            </a:r>
            <a:r>
              <a:rPr lang="zh-CN" altLang="en-US" dirty="0"/>
              <a:t>被确定了</a:t>
            </a:r>
            <a:r>
              <a:rPr lang="en-US" altLang="en-US" dirty="0"/>
              <a:t>，</a:t>
            </a:r>
            <a:r>
              <a:rPr lang="en-US" altLang="en-US" dirty="0" err="1"/>
              <a:t>剩余的</a:t>
            </a:r>
            <a:r>
              <a:rPr lang="zh-CN" altLang="en-US" dirty="0"/>
              <a:t>镜片</a:t>
            </a:r>
            <a:r>
              <a:rPr lang="en-US" altLang="en-US" dirty="0" err="1"/>
              <a:t>参数，特别是与边缘</a:t>
            </a:r>
            <a:r>
              <a:rPr lang="zh-CN" altLang="en-US" dirty="0"/>
              <a:t>配适相关的</a:t>
            </a:r>
            <a:r>
              <a:rPr lang="en-US" altLang="en-US" dirty="0"/>
              <a:t>(</a:t>
            </a:r>
            <a:r>
              <a:rPr lang="en-US" altLang="en-US" dirty="0" err="1"/>
              <a:t>例如</a:t>
            </a:r>
            <a:r>
              <a:rPr lang="zh-CN" altLang="en-US" dirty="0"/>
              <a:t>变越</a:t>
            </a:r>
            <a:r>
              <a:rPr lang="en-US" altLang="en-US" dirty="0" err="1"/>
              <a:t>间隙</a:t>
            </a:r>
            <a:r>
              <a:rPr lang="en-US" altLang="en-US" dirty="0"/>
              <a:t>)，</a:t>
            </a:r>
            <a:r>
              <a:rPr lang="zh-CN" altLang="en-US" dirty="0"/>
              <a:t>可以改变来改善周边和边缘的</a:t>
            </a:r>
            <a:r>
              <a:rPr lang="en-US" altLang="en-US" dirty="0" err="1"/>
              <a:t>荧光素</a:t>
            </a:r>
            <a:r>
              <a:rPr lang="zh-CN" altLang="en-US" dirty="0"/>
              <a:t>分布图</a:t>
            </a:r>
            <a:r>
              <a:rPr lang="en-US" altLang="en-US" dirty="0"/>
              <a:t>。</a:t>
            </a:r>
          </a:p>
        </p:txBody>
      </p:sp>
    </p:spTree>
    <p:extLst>
      <p:ext uri="{BB962C8B-B14F-4D97-AF65-F5344CB8AC3E}">
        <p14:creationId xmlns:p14="http://schemas.microsoft.com/office/powerpoint/2010/main" val="5459002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2"/>
          <p:cNvSpPr>
            <a:spLocks noGrp="1" noRot="1" noChangeAspect="1" noChangeArrowheads="1" noTextEdit="1"/>
          </p:cNvSpPr>
          <p:nvPr>
            <p:ph type="sldImg"/>
          </p:nvPr>
        </p:nvSpPr>
        <p:spPr/>
      </p:sp>
      <p:sp>
        <p:nvSpPr>
          <p:cNvPr id="722946" name="Rectangle 3"/>
          <p:cNvSpPr>
            <a:spLocks noGrp="1" noChangeArrowheads="1"/>
          </p:cNvSpPr>
          <p:nvPr>
            <p:ph type="body" idx="1"/>
          </p:nvPr>
        </p:nvSpPr>
        <p:spPr>
          <a:noFill/>
        </p:spPr>
        <p:txBody>
          <a:bodyPr/>
          <a:lstStyle/>
          <a:p>
            <a:pPr eaLnBrk="1" hangingPunct="1"/>
            <a:r>
              <a:rPr lang="zh-CN" altLang="en-US" b="1" dirty="0"/>
              <a:t>并发症</a:t>
            </a:r>
            <a:endParaRPr lang="en-US" altLang="en-US" b="1" dirty="0"/>
          </a:p>
          <a:p>
            <a:pPr eaLnBrk="1" hangingPunct="1"/>
            <a:r>
              <a:rPr lang="en-US" altLang="en-US" dirty="0"/>
              <a:t>RK</a:t>
            </a:r>
            <a:r>
              <a:rPr lang="zh-CN" altLang="en-US" dirty="0"/>
              <a:t>术</a:t>
            </a:r>
            <a:r>
              <a:rPr lang="en-US" altLang="en-US" dirty="0"/>
              <a:t>后</a:t>
            </a:r>
            <a:r>
              <a:rPr lang="zh-CN" altLang="en-US" dirty="0"/>
              <a:t>配戴接触镜</a:t>
            </a:r>
            <a:r>
              <a:rPr lang="en-US" altLang="en-US" dirty="0" err="1"/>
              <a:t>会导致严重的并发症</a:t>
            </a:r>
            <a:r>
              <a:rPr lang="en-US" altLang="en-US" dirty="0"/>
              <a:t>。</a:t>
            </a:r>
          </a:p>
          <a:p>
            <a:pPr eaLnBrk="1" hangingPunct="1"/>
            <a:r>
              <a:rPr lang="zh-CN" altLang="en-US" dirty="0"/>
              <a:t>硬镜配戴在不规则的角膜上会引起显著的角膜上皮染色，这是由于镜片后表面在角膜高起的区域摩擦</a:t>
            </a:r>
            <a:r>
              <a:rPr lang="en-US" altLang="zh-CN" dirty="0"/>
              <a:t>/</a:t>
            </a:r>
            <a:r>
              <a:rPr lang="zh-CN" altLang="en-US" dirty="0"/>
              <a:t>挤压的效果</a:t>
            </a:r>
            <a:r>
              <a:rPr lang="en-US" altLang="en-US" dirty="0"/>
              <a:t>。</a:t>
            </a:r>
          </a:p>
          <a:p>
            <a:pPr eaLnBrk="1" hangingPunct="1"/>
            <a:r>
              <a:rPr lang="en-US" altLang="en-US" dirty="0"/>
              <a:t>在</a:t>
            </a:r>
            <a:r>
              <a:rPr lang="zh-CN" altLang="en-US" dirty="0"/>
              <a:t>配戴接触镜</a:t>
            </a:r>
            <a:r>
              <a:rPr lang="en-US" altLang="en-US" dirty="0" err="1"/>
              <a:t>的早期，定期的</a:t>
            </a:r>
            <a:r>
              <a:rPr lang="zh-CN" altLang="en-US" dirty="0"/>
              <a:t>戴</a:t>
            </a:r>
            <a:r>
              <a:rPr lang="en-US" altLang="en-US" dirty="0"/>
              <a:t>后</a:t>
            </a:r>
            <a:r>
              <a:rPr lang="zh-CN" altLang="en-US" dirty="0"/>
              <a:t>护理观察</a:t>
            </a:r>
            <a:r>
              <a:rPr lang="en-US" altLang="en-US" dirty="0" err="1"/>
              <a:t>对于评估</a:t>
            </a:r>
            <a:r>
              <a:rPr lang="zh-CN" altLang="en-US" dirty="0"/>
              <a:t>角膜</a:t>
            </a:r>
            <a:r>
              <a:rPr lang="en-US" altLang="en-US" dirty="0" err="1"/>
              <a:t>上皮的健康</a:t>
            </a:r>
            <a:r>
              <a:rPr lang="zh-CN" altLang="en-US" dirty="0"/>
              <a:t>是必不可少的，</a:t>
            </a:r>
            <a:r>
              <a:rPr lang="en-US" altLang="en-US" dirty="0" err="1"/>
              <a:t>以排除显著</a:t>
            </a:r>
            <a:r>
              <a:rPr lang="zh-CN" altLang="en-US" dirty="0"/>
              <a:t>角膜</a:t>
            </a:r>
            <a:r>
              <a:rPr lang="en-US" altLang="en-US" dirty="0" err="1"/>
              <a:t>上皮染色</a:t>
            </a:r>
            <a:r>
              <a:rPr lang="zh-CN" altLang="en-US" dirty="0"/>
              <a:t>的发展</a:t>
            </a:r>
            <a:r>
              <a:rPr lang="en-US" altLang="en-US" dirty="0"/>
              <a:t>(</a:t>
            </a:r>
            <a:r>
              <a:rPr lang="en-US" altLang="en-US" dirty="0" err="1"/>
              <a:t>进入角膜的入口</a:t>
            </a:r>
            <a:r>
              <a:rPr lang="en-US" altLang="en-US" dirty="0"/>
              <a:t>)</a:t>
            </a:r>
            <a:r>
              <a:rPr lang="zh-CN" altLang="en-US" dirty="0"/>
              <a:t>，这有可能成为角膜感染的关键点</a:t>
            </a:r>
            <a:r>
              <a:rPr lang="en-US" altLang="en-US" dirty="0"/>
              <a:t> 。</a:t>
            </a:r>
          </a:p>
          <a:p>
            <a:pPr eaLnBrk="1" hangingPunct="1"/>
            <a:r>
              <a:rPr lang="en-US" altLang="en-US" dirty="0"/>
              <a:t>RK</a:t>
            </a:r>
            <a:r>
              <a:rPr lang="zh-CN" altLang="en-US" dirty="0"/>
              <a:t>术</a:t>
            </a:r>
            <a:r>
              <a:rPr lang="en-US" altLang="en-US" dirty="0" err="1"/>
              <a:t>后，上皮基底膜（EBM）受到干扰，这可能导致复发性角膜糜烂（RCE</a:t>
            </a:r>
            <a:r>
              <a:rPr lang="en-US" altLang="en-US" dirty="0"/>
              <a:t>），</a:t>
            </a:r>
            <a:r>
              <a:rPr lang="en-US" altLang="en-US" dirty="0" err="1"/>
              <a:t>这是由于上皮的基底细胞对</a:t>
            </a:r>
            <a:r>
              <a:rPr lang="zh-CN" altLang="en-US" dirty="0"/>
              <a:t>基底板或基底板对后弹力</a:t>
            </a:r>
            <a:r>
              <a:rPr lang="en-US" altLang="en-US" dirty="0" err="1"/>
              <a:t>层的附着减弱</a:t>
            </a:r>
            <a:r>
              <a:rPr lang="en-US" altLang="en-US" dirty="0"/>
              <a:t>。</a:t>
            </a:r>
          </a:p>
          <a:p>
            <a:pPr eaLnBrk="1" hangingPunct="1"/>
            <a:r>
              <a:rPr lang="en-US" altLang="en-US" dirty="0" err="1"/>
              <a:t>在使用常规水凝胶</a:t>
            </a:r>
            <a:r>
              <a:rPr lang="zh-CN" altLang="en-US" dirty="0"/>
              <a:t>镜片</a:t>
            </a:r>
            <a:r>
              <a:rPr lang="en-US" altLang="en-US" dirty="0" err="1"/>
              <a:t>时，尤其是在</a:t>
            </a:r>
            <a:r>
              <a:rPr lang="zh-CN" altLang="en-US" dirty="0"/>
              <a:t>弹性配戴的基础上</a:t>
            </a:r>
            <a:r>
              <a:rPr lang="en-US" altLang="en-US" dirty="0"/>
              <a:t>，RK</a:t>
            </a:r>
            <a:r>
              <a:rPr lang="zh-CN" altLang="en-US" dirty="0"/>
              <a:t>术</a:t>
            </a:r>
            <a:r>
              <a:rPr lang="en-US" altLang="en-US" dirty="0" err="1"/>
              <a:t>后角膜的血管化是常见的</a:t>
            </a:r>
            <a:r>
              <a:rPr lang="en-US" altLang="en-US" dirty="0"/>
              <a:t>。</a:t>
            </a:r>
          </a:p>
          <a:p>
            <a:pPr eaLnBrk="1" hangingPunct="1"/>
            <a:r>
              <a:rPr lang="en-US" altLang="en-US" dirty="0"/>
              <a:t>新</a:t>
            </a:r>
            <a:r>
              <a:rPr lang="zh-CN" altLang="en-US" dirty="0"/>
              <a:t>生</a:t>
            </a:r>
            <a:r>
              <a:rPr lang="en-US" altLang="en-US" dirty="0" err="1"/>
              <a:t>血管往往</a:t>
            </a:r>
            <a:r>
              <a:rPr lang="zh-CN" altLang="en-US" dirty="0"/>
              <a:t>倾向于沿着</a:t>
            </a:r>
            <a:r>
              <a:rPr lang="en-US" altLang="en-US" dirty="0" err="1"/>
              <a:t>切线</a:t>
            </a:r>
            <a:r>
              <a:rPr lang="zh-CN" altLang="en-US" dirty="0"/>
              <a:t>口</a:t>
            </a:r>
            <a:r>
              <a:rPr lang="en-US" altLang="en-US" dirty="0"/>
              <a:t>。</a:t>
            </a:r>
          </a:p>
        </p:txBody>
      </p:sp>
    </p:spTree>
    <p:extLst>
      <p:ext uri="{BB962C8B-B14F-4D97-AF65-F5344CB8AC3E}">
        <p14:creationId xmlns:p14="http://schemas.microsoft.com/office/powerpoint/2010/main" val="19631325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2"/>
          <p:cNvSpPr>
            <a:spLocks noGrp="1" noRot="1" noChangeAspect="1" noChangeArrowheads="1" noTextEdit="1"/>
          </p:cNvSpPr>
          <p:nvPr>
            <p:ph type="sldImg"/>
          </p:nvPr>
        </p:nvSpPr>
        <p:spPr/>
      </p:sp>
      <p:sp>
        <p:nvSpPr>
          <p:cNvPr id="72499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433118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2"/>
          <p:cNvSpPr>
            <a:spLocks noGrp="1" noRot="1" noChangeAspect="1" noChangeArrowheads="1" noTextEdit="1"/>
          </p:cNvSpPr>
          <p:nvPr>
            <p:ph type="sldImg"/>
          </p:nvPr>
        </p:nvSpPr>
        <p:spPr/>
      </p:sp>
      <p:sp>
        <p:nvSpPr>
          <p:cNvPr id="727042" name="Rectangle 3"/>
          <p:cNvSpPr>
            <a:spLocks noGrp="1" noChangeArrowheads="1"/>
          </p:cNvSpPr>
          <p:nvPr>
            <p:ph type="body" idx="1"/>
          </p:nvPr>
        </p:nvSpPr>
        <p:spPr>
          <a:noFill/>
        </p:spPr>
        <p:txBody>
          <a:bodyPr/>
          <a:lstStyle/>
          <a:p>
            <a:pPr eaLnBrk="1" hangingPunct="1"/>
            <a:r>
              <a:rPr lang="en-US" altLang="en-US" dirty="0"/>
              <a:t>RK</a:t>
            </a:r>
            <a:r>
              <a:rPr lang="zh-CN" altLang="en-US" dirty="0"/>
              <a:t>手术常见的</a:t>
            </a:r>
            <a:r>
              <a:rPr lang="en-US" altLang="en-US" dirty="0" err="1"/>
              <a:t>副作用是</a:t>
            </a:r>
            <a:r>
              <a:rPr lang="zh-CN" altLang="en-US" dirty="0"/>
              <a:t>人造卫星</a:t>
            </a:r>
            <a:r>
              <a:rPr lang="en-US" altLang="en-US" dirty="0" err="1"/>
              <a:t>状铁（Fe）线</a:t>
            </a:r>
            <a:r>
              <a:rPr lang="en-US" altLang="en-US" dirty="0"/>
              <a:t>。</a:t>
            </a:r>
          </a:p>
          <a:p>
            <a:pPr eaLnBrk="1" hangingPunct="1"/>
            <a:r>
              <a:rPr lang="en-US" altLang="en-US" dirty="0" err="1"/>
              <a:t>这些是铁沉积</a:t>
            </a:r>
            <a:r>
              <a:rPr lang="zh-CN" altLang="en-US" dirty="0"/>
              <a:t>在上皮细胞中</a:t>
            </a:r>
            <a:r>
              <a:rPr lang="en-US" altLang="en-US" dirty="0"/>
              <a:t>，与</a:t>
            </a:r>
            <a:r>
              <a:rPr lang="zh-CN" altLang="en-US" dirty="0"/>
              <a:t>那些在</a:t>
            </a:r>
            <a:r>
              <a:rPr lang="en-US" altLang="en-US" dirty="0" err="1"/>
              <a:t>圆锥角膜</a:t>
            </a:r>
            <a:r>
              <a:rPr lang="zh-CN" altLang="en-US" dirty="0"/>
              <a:t>，</a:t>
            </a:r>
            <a:r>
              <a:rPr lang="en-US" altLang="en-US" dirty="0"/>
              <a:t>Salzmann’s Nodular </a:t>
            </a:r>
            <a:r>
              <a:rPr lang="zh-CN" altLang="en-US" dirty="0"/>
              <a:t>角膜营养不良，</a:t>
            </a:r>
            <a:r>
              <a:rPr lang="en-US" altLang="en-US" dirty="0" err="1"/>
              <a:t>角膜疤痕</a:t>
            </a:r>
            <a:r>
              <a:rPr lang="en-US" altLang="en-US" dirty="0"/>
              <a:t>, </a:t>
            </a:r>
            <a:r>
              <a:rPr lang="en-US" altLang="en-US" dirty="0" err="1"/>
              <a:t>角膜移植术</a:t>
            </a:r>
            <a:r>
              <a:rPr lang="en-US" altLang="en-US" dirty="0"/>
              <a:t>, </a:t>
            </a:r>
            <a:r>
              <a:rPr lang="zh-CN" altLang="en-US" dirty="0"/>
              <a:t>滤泡</a:t>
            </a:r>
            <a:r>
              <a:rPr lang="en-US" altLang="en-US" dirty="0"/>
              <a:t>, </a:t>
            </a:r>
            <a:r>
              <a:rPr lang="zh-CN" altLang="en-US" dirty="0"/>
              <a:t>和被称为</a:t>
            </a:r>
            <a:r>
              <a:rPr lang="en-US" altLang="en-US" dirty="0"/>
              <a:t>Hudson-</a:t>
            </a:r>
            <a:r>
              <a:rPr lang="en-US" altLang="en-US" dirty="0" err="1"/>
              <a:t>Stähli</a:t>
            </a:r>
            <a:r>
              <a:rPr lang="zh-CN" altLang="en-US" dirty="0"/>
              <a:t>线（反而出现在正常的角膜中</a:t>
            </a:r>
            <a:r>
              <a:rPr lang="en-US" altLang="en-US" dirty="0"/>
              <a:t>(</a:t>
            </a:r>
            <a:r>
              <a:rPr lang="en-US" altLang="en-US" dirty="0" err="1"/>
              <a:t>Whaton</a:t>
            </a:r>
            <a:r>
              <a:rPr lang="en-US" altLang="en-US" dirty="0"/>
              <a:t>, 1989).</a:t>
            </a:r>
            <a:r>
              <a:rPr lang="zh-CN" altLang="en-US" dirty="0"/>
              <a:t>）中显现的一样。</a:t>
            </a:r>
            <a:endParaRPr lang="en-US" altLang="en-US" dirty="0"/>
          </a:p>
        </p:txBody>
      </p:sp>
    </p:spTree>
    <p:extLst>
      <p:ext uri="{BB962C8B-B14F-4D97-AF65-F5344CB8AC3E}">
        <p14:creationId xmlns:p14="http://schemas.microsoft.com/office/powerpoint/2010/main" val="42408642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2"/>
          <p:cNvSpPr>
            <a:spLocks noGrp="1" noRot="1" noChangeAspect="1" noChangeArrowheads="1" noTextEdit="1"/>
          </p:cNvSpPr>
          <p:nvPr>
            <p:ph type="sldImg"/>
          </p:nvPr>
        </p:nvSpPr>
        <p:spPr/>
      </p:sp>
      <p:sp>
        <p:nvSpPr>
          <p:cNvPr id="729090" name="Rectangle 3"/>
          <p:cNvSpPr>
            <a:spLocks noGrp="1" noChangeArrowheads="1"/>
          </p:cNvSpPr>
          <p:nvPr>
            <p:ph type="body" idx="1"/>
          </p:nvPr>
        </p:nvSpPr>
        <p:spPr>
          <a:noFill/>
        </p:spPr>
        <p:txBody>
          <a:bodyPr/>
          <a:lstStyle/>
          <a:p>
            <a:pPr eaLnBrk="1" hangingPunct="1"/>
            <a:r>
              <a:rPr lang="en-US" altLang="en-US" b="1" dirty="0" err="1"/>
              <a:t>与放射状角膜切开术相关的光学问题</a:t>
            </a:r>
            <a:endParaRPr lang="en-US" altLang="en-US" b="1" dirty="0"/>
          </a:p>
          <a:p>
            <a:pPr eaLnBrk="1" hangingPunct="1"/>
            <a:r>
              <a:rPr lang="en-US" altLang="en-US" dirty="0"/>
              <a:t>对于1D</a:t>
            </a:r>
            <a:r>
              <a:rPr lang="zh-CN" altLang="en-US" dirty="0"/>
              <a:t>或</a:t>
            </a:r>
            <a:r>
              <a:rPr lang="en-US" altLang="en-US" dirty="0" err="1"/>
              <a:t>以上</a:t>
            </a:r>
            <a:r>
              <a:rPr lang="zh-CN" altLang="en-US" dirty="0"/>
              <a:t>的</a:t>
            </a:r>
            <a:r>
              <a:rPr lang="en-US" altLang="en-US" dirty="0" err="1"/>
              <a:t>散光患者，陡峭</a:t>
            </a:r>
            <a:r>
              <a:rPr lang="zh-CN" altLang="en-US" dirty="0"/>
              <a:t>径线上</a:t>
            </a:r>
            <a:r>
              <a:rPr lang="en-US" altLang="en-US" dirty="0" err="1"/>
              <a:t>不应该接受</a:t>
            </a:r>
            <a:r>
              <a:rPr lang="zh-CN" altLang="en-US" dirty="0"/>
              <a:t>放射状</a:t>
            </a:r>
            <a:r>
              <a:rPr lang="en-US" altLang="en-US" dirty="0" err="1"/>
              <a:t>切口</a:t>
            </a:r>
            <a:r>
              <a:rPr lang="en-US" altLang="en-US" dirty="0"/>
              <a:t>，</a:t>
            </a:r>
            <a:r>
              <a:rPr lang="zh-CN" altLang="en-US" dirty="0"/>
              <a:t>因此</a:t>
            </a:r>
            <a:r>
              <a:rPr lang="en-US" altLang="en-US" dirty="0" err="1"/>
              <a:t>如果需要的话，可以同时或</a:t>
            </a:r>
            <a:r>
              <a:rPr lang="zh-CN" altLang="en-US" dirty="0"/>
              <a:t>后继</a:t>
            </a:r>
            <a:r>
              <a:rPr lang="en-US" altLang="en-US" dirty="0" err="1"/>
              <a:t>进行</a:t>
            </a:r>
            <a:r>
              <a:rPr lang="zh-CN" altLang="en-US" dirty="0"/>
              <a:t>弧形角膜切开术</a:t>
            </a:r>
            <a:r>
              <a:rPr lang="en-US" altLang="en-US" dirty="0"/>
              <a:t>。</a:t>
            </a:r>
          </a:p>
          <a:p>
            <a:pPr eaLnBrk="1" hangingPunct="1"/>
            <a:r>
              <a:rPr lang="en-US" altLang="en-US" dirty="0"/>
              <a:t>RK</a:t>
            </a:r>
            <a:r>
              <a:rPr lang="zh-CN" altLang="en-US" dirty="0"/>
              <a:t>术</a:t>
            </a:r>
            <a:r>
              <a:rPr lang="en-US" altLang="en-US" dirty="0" err="1"/>
              <a:t>后进行性远视常与以下因素相关</a:t>
            </a:r>
            <a:r>
              <a:rPr lang="en-US" altLang="en-US" dirty="0"/>
              <a:t>：</a:t>
            </a:r>
          </a:p>
          <a:p>
            <a:pPr marL="171450" indent="-171450" eaLnBrk="1" hangingPunct="1">
              <a:buFont typeface="Arial" panose="020B0604020202020204" pitchFamily="34" charset="0"/>
              <a:buChar char="•"/>
            </a:pPr>
            <a:r>
              <a:rPr lang="zh-CN" altLang="en-US" dirty="0"/>
              <a:t>放射状切口</a:t>
            </a:r>
            <a:r>
              <a:rPr lang="en-US" altLang="en-US" dirty="0" err="1"/>
              <a:t>延伸至角膜缘</a:t>
            </a:r>
            <a:endParaRPr lang="en-US" altLang="en-US" dirty="0"/>
          </a:p>
          <a:p>
            <a:pPr marL="171450" indent="-171450" eaLnBrk="1" hangingPunct="1">
              <a:buFont typeface="Arial" panose="020B0604020202020204" pitchFamily="34" charset="0"/>
              <a:buChar char="•"/>
            </a:pPr>
            <a:r>
              <a:rPr lang="en-US" altLang="en-US" dirty="0"/>
              <a:t>多</a:t>
            </a:r>
            <a:r>
              <a:rPr lang="zh-CN" altLang="en-US" dirty="0"/>
              <a:t>个</a:t>
            </a:r>
            <a:r>
              <a:rPr lang="en-US" altLang="en-US" dirty="0" err="1"/>
              <a:t>强化</a:t>
            </a:r>
            <a:r>
              <a:rPr lang="zh-CN" altLang="en-US" dirty="0"/>
              <a:t>方法</a:t>
            </a:r>
            <a:endParaRPr lang="en-US" altLang="en-US" dirty="0"/>
          </a:p>
          <a:p>
            <a:pPr marL="171450" indent="-171450" eaLnBrk="1" hangingPunct="1">
              <a:buFont typeface="Arial" panose="020B0604020202020204" pitchFamily="34" charset="0"/>
              <a:buChar char="•"/>
            </a:pPr>
            <a:r>
              <a:rPr lang="zh-CN" altLang="en-US" dirty="0"/>
              <a:t>未发现的隐性</a:t>
            </a:r>
            <a:r>
              <a:rPr lang="en-US" altLang="en-US" dirty="0" err="1"/>
              <a:t>远视</a:t>
            </a:r>
            <a:endParaRPr lang="en-US" altLang="en-US" dirty="0"/>
          </a:p>
          <a:p>
            <a:pPr marL="171450" indent="-171450" eaLnBrk="1" hangingPunct="1">
              <a:buFont typeface="Arial" panose="020B0604020202020204" pitchFamily="34" charset="0"/>
              <a:buChar char="•"/>
            </a:pPr>
            <a:r>
              <a:rPr lang="en-US" altLang="en-US" dirty="0" err="1"/>
              <a:t>周边再加深</a:t>
            </a:r>
            <a:r>
              <a:rPr lang="zh-CN" altLang="en-US" dirty="0"/>
              <a:t>方法</a:t>
            </a:r>
            <a:endParaRPr lang="en-US" altLang="en-US" dirty="0"/>
          </a:p>
          <a:p>
            <a:pPr marL="171450" indent="-171450" eaLnBrk="1" hangingPunct="1">
              <a:buFont typeface="Arial" panose="020B0604020202020204" pitchFamily="34" charset="0"/>
              <a:buChar char="•"/>
            </a:pPr>
            <a:r>
              <a:rPr lang="en-US" altLang="en-US" dirty="0" err="1"/>
              <a:t>术后眼部按摩</a:t>
            </a:r>
            <a:endParaRPr lang="en-US" altLang="en-US" dirty="0"/>
          </a:p>
          <a:p>
            <a:pPr eaLnBrk="1" hangingPunct="1"/>
            <a:r>
              <a:rPr lang="en-US" altLang="en-US" dirty="0"/>
              <a:t>RK</a:t>
            </a:r>
            <a:r>
              <a:rPr lang="zh-CN" altLang="en-US" dirty="0"/>
              <a:t>术</a:t>
            </a:r>
            <a:r>
              <a:rPr lang="en-US" altLang="en-US" dirty="0" err="1"/>
              <a:t>后的一个</a:t>
            </a:r>
            <a:r>
              <a:rPr lang="zh-CN" altLang="en-US" dirty="0"/>
              <a:t>显著</a:t>
            </a:r>
            <a:r>
              <a:rPr lang="en-US" altLang="en-US" dirty="0" err="1"/>
              <a:t>问题是许多患者经历的视觉</a:t>
            </a:r>
            <a:r>
              <a:rPr lang="zh-CN" altLang="en-US" dirty="0"/>
              <a:t>日间</a:t>
            </a:r>
            <a:r>
              <a:rPr lang="en-US" altLang="en-US" dirty="0" err="1"/>
              <a:t>波动</a:t>
            </a:r>
            <a:r>
              <a:rPr lang="en-US" altLang="en-US" dirty="0"/>
              <a:t>。</a:t>
            </a:r>
          </a:p>
          <a:p>
            <a:pPr eaLnBrk="1" hangingPunct="1"/>
            <a:r>
              <a:rPr lang="en-US" altLang="en-US" dirty="0" err="1"/>
              <a:t>在</a:t>
            </a:r>
            <a:r>
              <a:rPr lang="en-US" altLang="en-US" dirty="0" err="1">
                <a:sym typeface="+mn-ea"/>
              </a:rPr>
              <a:t>Snellen</a:t>
            </a:r>
            <a:r>
              <a:rPr lang="zh-CN" altLang="en-US" dirty="0">
                <a:sym typeface="+mn-ea"/>
              </a:rPr>
              <a:t>字母视力表</a:t>
            </a:r>
            <a:r>
              <a:rPr lang="en-US" altLang="en-US" dirty="0"/>
              <a:t>上，</a:t>
            </a:r>
            <a:r>
              <a:rPr lang="zh-CN" altLang="en-US" dirty="0"/>
              <a:t>这种</a:t>
            </a:r>
            <a:r>
              <a:rPr lang="en-US" altLang="en-US" dirty="0" err="1"/>
              <a:t>波动可能跨越多达五行</a:t>
            </a:r>
            <a:r>
              <a:rPr lang="en-US" altLang="en-US" dirty="0"/>
              <a:t>。</a:t>
            </a:r>
          </a:p>
        </p:txBody>
      </p:sp>
    </p:spTree>
    <p:extLst>
      <p:ext uri="{BB962C8B-B14F-4D97-AF65-F5344CB8AC3E}">
        <p14:creationId xmlns:p14="http://schemas.microsoft.com/office/powerpoint/2010/main" val="16963560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2"/>
          <p:cNvSpPr>
            <a:spLocks noGrp="1" noRot="1" noChangeAspect="1" noChangeArrowheads="1" noTextEdit="1"/>
          </p:cNvSpPr>
          <p:nvPr>
            <p:ph type="sldImg"/>
          </p:nvPr>
        </p:nvSpPr>
        <p:spPr/>
      </p:sp>
      <p:sp>
        <p:nvSpPr>
          <p:cNvPr id="731138" name="Rectangle 3"/>
          <p:cNvSpPr>
            <a:spLocks noGrp="1" noChangeArrowheads="1"/>
          </p:cNvSpPr>
          <p:nvPr>
            <p:ph type="body" idx="1"/>
          </p:nvPr>
        </p:nvSpPr>
        <p:spPr>
          <a:noFill/>
        </p:spPr>
        <p:txBody>
          <a:bodyPr/>
          <a:lstStyle/>
          <a:p>
            <a:pPr eaLnBrk="1" hangingPunct="1"/>
            <a:r>
              <a:rPr lang="en-US" altLang="en-US" sz="1000" dirty="0" err="1"/>
              <a:t>一旦在动物眼睛上证实了合理的安全性、再现性和可靠性，为了</a:t>
            </a:r>
            <a:r>
              <a:rPr lang="zh-CN" altLang="en-US" sz="1000" dirty="0"/>
              <a:t>达到矫正</a:t>
            </a:r>
            <a:r>
              <a:rPr lang="en-US" altLang="en-US" sz="1000" dirty="0" err="1"/>
              <a:t>屈光不正的目的</a:t>
            </a:r>
            <a:r>
              <a:rPr lang="en-US" altLang="en-US" sz="1000" dirty="0"/>
              <a:t>，</a:t>
            </a:r>
            <a:r>
              <a:rPr lang="zh-CN" altLang="en-US" sz="1000" dirty="0"/>
              <a:t>将</a:t>
            </a:r>
            <a:r>
              <a:rPr lang="en-US" altLang="zh-CN" sz="1000" dirty="0"/>
              <a:t>LASER</a:t>
            </a:r>
            <a:r>
              <a:rPr lang="zh-CN" altLang="en-US" sz="1000" dirty="0"/>
              <a:t>运用</a:t>
            </a:r>
            <a:r>
              <a:rPr lang="en-US" altLang="en-US" sz="1000" dirty="0" err="1"/>
              <a:t>在人类眼睛上是不可避免的</a:t>
            </a:r>
            <a:r>
              <a:rPr lang="en-US" altLang="en-US" sz="1000" dirty="0"/>
              <a:t>。</a:t>
            </a:r>
          </a:p>
          <a:p>
            <a:pPr eaLnBrk="1" hangingPunct="1"/>
            <a:r>
              <a:rPr lang="en-US" altLang="en-US" sz="1000" dirty="0" err="1"/>
              <a:t>PRK是</a:t>
            </a:r>
            <a:r>
              <a:rPr lang="zh-CN" altLang="en-US" sz="1200" b="0" i="0" kern="1200" dirty="0">
                <a:solidFill>
                  <a:schemeClr val="tx1"/>
                </a:solidFill>
                <a:effectLst/>
                <a:latin typeface="Calibri" panose="020F0502020204030204" pitchFamily="34" charset="0"/>
                <a:ea typeface="+mn-ea"/>
                <a:cs typeface="+mn-cs"/>
              </a:rPr>
              <a:t>由</a:t>
            </a:r>
            <a:r>
              <a:rPr lang="en-US" altLang="zh-CN" sz="1200" b="0" i="0" kern="1200" dirty="0" err="1">
                <a:solidFill>
                  <a:schemeClr val="tx1"/>
                </a:solidFill>
                <a:effectLst/>
                <a:latin typeface="Calibri" panose="020F0502020204030204" pitchFamily="34" charset="0"/>
                <a:ea typeface="+mn-ea"/>
                <a:cs typeface="+mn-cs"/>
              </a:rPr>
              <a:t>Trokel</a:t>
            </a:r>
            <a:r>
              <a:rPr lang="zh-CN" altLang="en-US" sz="1200" b="0" i="0" kern="1200" dirty="0">
                <a:solidFill>
                  <a:schemeClr val="tx1"/>
                </a:solidFill>
                <a:effectLst/>
                <a:latin typeface="Calibri" panose="020F0502020204030204" pitchFamily="34" charset="0"/>
                <a:ea typeface="+mn-ea"/>
                <a:cs typeface="+mn-cs"/>
              </a:rPr>
              <a:t>等人在</a:t>
            </a:r>
            <a:r>
              <a:rPr lang="en-US" altLang="zh-CN" sz="1200" b="0" i="0" kern="1200" dirty="0">
                <a:solidFill>
                  <a:schemeClr val="tx1"/>
                </a:solidFill>
                <a:effectLst/>
                <a:latin typeface="Calibri" panose="020F0502020204030204" pitchFamily="34" charset="0"/>
                <a:ea typeface="+mn-ea"/>
                <a:cs typeface="+mn-cs"/>
              </a:rPr>
              <a:t>1983</a:t>
            </a:r>
            <a:r>
              <a:rPr lang="zh-CN" altLang="en-US" sz="1200" b="0" i="0" kern="1200" dirty="0">
                <a:solidFill>
                  <a:schemeClr val="tx1"/>
                </a:solidFill>
                <a:effectLst/>
                <a:latin typeface="Calibri" panose="020F0502020204030204" pitchFamily="34" charset="0"/>
                <a:ea typeface="+mn-ea"/>
                <a:cs typeface="+mn-cs"/>
              </a:rPr>
              <a:t>年</a:t>
            </a:r>
            <a:r>
              <a:rPr lang="en-US" altLang="en-US" sz="1000" dirty="0" err="1"/>
              <a:t>第一</a:t>
            </a:r>
            <a:r>
              <a:rPr lang="zh-CN" altLang="en-US" sz="1000" dirty="0"/>
              <a:t>次被描述在</a:t>
            </a:r>
            <a:r>
              <a:rPr lang="en-US" altLang="en-US" sz="1000" dirty="0"/>
              <a:t>人</a:t>
            </a:r>
            <a:r>
              <a:rPr lang="zh-CN" altLang="en-US" sz="1000" dirty="0"/>
              <a:t>类</a:t>
            </a:r>
            <a:r>
              <a:rPr lang="en-US" altLang="en-US" sz="1000" dirty="0" err="1"/>
              <a:t>应用</a:t>
            </a:r>
            <a:r>
              <a:rPr lang="en-US" altLang="en-US" sz="1000" dirty="0"/>
              <a:t>。</a:t>
            </a:r>
          </a:p>
          <a:p>
            <a:pPr eaLnBrk="1" hangingPunct="1"/>
            <a:r>
              <a:rPr lang="en-US" altLang="en-US" sz="1000" dirty="0" err="1"/>
              <a:t>从那时起，在将激光能量传输到眼睛方面有了</a:t>
            </a:r>
            <a:r>
              <a:rPr lang="zh-CN" altLang="en-US" sz="1000" dirty="0"/>
              <a:t>显著的</a:t>
            </a:r>
            <a:r>
              <a:rPr lang="en-US" altLang="en-US" sz="1000" dirty="0" err="1"/>
              <a:t>改进，从而产生了改变角膜</a:t>
            </a:r>
            <a:r>
              <a:rPr lang="zh-CN" altLang="en-US" sz="1000" dirty="0"/>
              <a:t>前表面</a:t>
            </a:r>
            <a:r>
              <a:rPr lang="en-US" altLang="en-US" sz="1000" dirty="0" err="1"/>
              <a:t>轮廓的可行</a:t>
            </a:r>
            <a:r>
              <a:rPr lang="zh-CN" altLang="en-US" sz="1000" dirty="0"/>
              <a:t>性</a:t>
            </a:r>
            <a:r>
              <a:rPr lang="en-US" altLang="en-US" sz="1000" dirty="0" err="1"/>
              <a:t>技术</a:t>
            </a:r>
            <a:r>
              <a:rPr lang="en-US" altLang="en-US" sz="1000" dirty="0"/>
              <a:t>，</a:t>
            </a:r>
            <a:r>
              <a:rPr lang="zh-CN" altLang="en-US" sz="1000" dirty="0"/>
              <a:t>因此</a:t>
            </a:r>
            <a:r>
              <a:rPr lang="en-US" altLang="en-US" sz="1000" dirty="0" err="1"/>
              <a:t>改变了眼屈光不正</a:t>
            </a:r>
            <a:r>
              <a:rPr lang="en-US" altLang="en-US" sz="1000" dirty="0"/>
              <a:t>。</a:t>
            </a:r>
          </a:p>
          <a:p>
            <a:pPr eaLnBrk="1" hangingPunct="1"/>
            <a:r>
              <a:rPr lang="en-US" altLang="en-US" sz="1000" dirty="0" err="1"/>
              <a:t>PRK屈光手术技术的第一步是在局部麻醉下</a:t>
            </a:r>
            <a:r>
              <a:rPr lang="zh-CN" altLang="en-US" sz="1000" dirty="0"/>
              <a:t>去除</a:t>
            </a:r>
            <a:r>
              <a:rPr lang="en-US" altLang="en-US" sz="1000" dirty="0" err="1"/>
              <a:t>角膜上皮，通常使用钝刀</a:t>
            </a:r>
            <a:r>
              <a:rPr lang="en-US" altLang="en-US" sz="1000" dirty="0"/>
              <a:t>。</a:t>
            </a:r>
          </a:p>
          <a:p>
            <a:pPr eaLnBrk="1" hangingPunct="1"/>
            <a:r>
              <a:rPr lang="en-US" altLang="en-US" sz="1000" dirty="0" err="1"/>
              <a:t>如果这证明是困难的，可能需要一个锐利的仪器</a:t>
            </a:r>
            <a:r>
              <a:rPr lang="en-US" altLang="en-US" sz="1000" dirty="0"/>
              <a:t>。(Thompson </a:t>
            </a:r>
            <a:r>
              <a:rPr lang="en-US" altLang="en-US" sz="1000" i="1" dirty="0"/>
              <a:t>et al., </a:t>
            </a:r>
            <a:r>
              <a:rPr lang="en-US" altLang="en-US" sz="1000" dirty="0"/>
              <a:t>1993). </a:t>
            </a:r>
          </a:p>
          <a:p>
            <a:pPr eaLnBrk="1" hangingPunct="1"/>
            <a:r>
              <a:rPr lang="zh-CN" altLang="en-US" sz="1000" dirty="0"/>
              <a:t>接着</a:t>
            </a:r>
            <a:r>
              <a:rPr lang="en-US" altLang="en-US" sz="1000" dirty="0" err="1"/>
              <a:t>是准分子激光通过</a:t>
            </a:r>
            <a:r>
              <a:rPr lang="zh-CN" altLang="en-US" sz="1000" dirty="0"/>
              <a:t>切除前弹力</a:t>
            </a:r>
            <a:r>
              <a:rPr lang="en-US" altLang="en-US" sz="1000" dirty="0"/>
              <a:t>层</a:t>
            </a:r>
            <a:r>
              <a:rPr lang="zh-CN" altLang="en-US" sz="1000" dirty="0"/>
              <a:t>直至</a:t>
            </a:r>
            <a:r>
              <a:rPr lang="en-US" altLang="en-US" sz="1000" dirty="0" err="1"/>
              <a:t>更深的前基质</a:t>
            </a:r>
            <a:r>
              <a:rPr lang="zh-CN" altLang="en-US" sz="1000" dirty="0"/>
              <a:t>层</a:t>
            </a:r>
            <a:r>
              <a:rPr lang="en-US" altLang="en-US" sz="1000" dirty="0"/>
              <a:t>。</a:t>
            </a:r>
          </a:p>
          <a:p>
            <a:pPr eaLnBrk="1" hangingPunct="1"/>
            <a:r>
              <a:rPr lang="en-US" altLang="en-US" sz="1000" dirty="0" err="1"/>
              <a:t>因此，PRK破坏</a:t>
            </a:r>
            <a:r>
              <a:rPr lang="zh-CN" altLang="en-US" sz="1000" dirty="0"/>
              <a:t>了</a:t>
            </a:r>
            <a:r>
              <a:rPr lang="en-US" altLang="en-US" sz="1000" dirty="0" err="1"/>
              <a:t>治疗区内的</a:t>
            </a:r>
            <a:r>
              <a:rPr lang="zh-CN" altLang="en-US" sz="1000" dirty="0"/>
              <a:t>前弹力</a:t>
            </a:r>
            <a:r>
              <a:rPr lang="en-US" altLang="en-US" sz="1000" dirty="0"/>
              <a:t>层。</a:t>
            </a:r>
          </a:p>
          <a:p>
            <a:pPr eaLnBrk="1" hangingPunct="1"/>
            <a:r>
              <a:rPr lang="zh-CN" altLang="en-US" sz="1000" dirty="0"/>
              <a:t>作为</a:t>
            </a:r>
            <a:r>
              <a:rPr lang="en-US" altLang="en-US" sz="1000" dirty="0" err="1"/>
              <a:t>屈光手术的准分子激光的主要缺点是涉及购买、维护和校准装置的费用</a:t>
            </a:r>
            <a:r>
              <a:rPr lang="en-US" altLang="en-US" sz="1000" dirty="0"/>
              <a:t>。</a:t>
            </a:r>
          </a:p>
          <a:p>
            <a:pPr eaLnBrk="1" hangingPunct="1"/>
            <a:r>
              <a:rPr lang="en-US" altLang="en-US" sz="1000" dirty="0" err="1"/>
              <a:t>由于这些原因，固态激光已经</a:t>
            </a:r>
            <a:r>
              <a:rPr lang="zh-CN" altLang="en-US" sz="1000" dirty="0"/>
              <a:t>被</a:t>
            </a:r>
            <a:r>
              <a:rPr lang="en-US" altLang="en-US" sz="1000" dirty="0" err="1"/>
              <a:t>研究</a:t>
            </a:r>
            <a:r>
              <a:rPr lang="zh-CN" altLang="en-US" sz="1000" dirty="0"/>
              <a:t>出来，</a:t>
            </a:r>
            <a:r>
              <a:rPr lang="en-US" altLang="en-US" sz="1000" dirty="0"/>
              <a:t>和/</a:t>
            </a:r>
            <a:r>
              <a:rPr lang="en-US" altLang="en-US" sz="1000" dirty="0" err="1"/>
              <a:t>或正在开发中，这些有望降低</a:t>
            </a:r>
            <a:r>
              <a:rPr lang="zh-CN" altLang="en-US" sz="1000" dirty="0"/>
              <a:t>操作</a:t>
            </a:r>
            <a:r>
              <a:rPr lang="en-US" altLang="en-US" sz="1000" dirty="0" err="1"/>
              <a:t>激光屈光手术的成本</a:t>
            </a:r>
            <a:r>
              <a:rPr lang="en-US" altLang="en-US" sz="1000" dirty="0"/>
              <a:t>。</a:t>
            </a:r>
          </a:p>
          <a:p>
            <a:pPr eaLnBrk="1" hangingPunct="1"/>
            <a:r>
              <a:rPr lang="en-US" altLang="en-US" sz="1000" dirty="0" err="1"/>
              <a:t>如果要避免</a:t>
            </a:r>
            <a:r>
              <a:rPr lang="zh-CN" altLang="en-US" sz="1000" dirty="0"/>
              <a:t>穿过飘浮的</a:t>
            </a:r>
            <a:r>
              <a:rPr lang="en-US" altLang="en-US" sz="1000" dirty="0"/>
              <a:t>半透明的“</a:t>
            </a:r>
            <a:r>
              <a:rPr lang="en-US" altLang="en-US" sz="1000" dirty="0" err="1"/>
              <a:t>烟雾</a:t>
            </a:r>
            <a:r>
              <a:rPr lang="en-US" altLang="en-US" sz="1000" dirty="0"/>
              <a:t>”（</a:t>
            </a:r>
            <a:r>
              <a:rPr lang="en-US" altLang="en-US" sz="1000" dirty="0" err="1"/>
              <a:t>升华角膜组织</a:t>
            </a:r>
            <a:r>
              <a:rPr lang="zh-CN" altLang="en-US" sz="1000" dirty="0"/>
              <a:t>产生的</a:t>
            </a:r>
            <a:r>
              <a:rPr lang="en-US" altLang="en-US" sz="1000" dirty="0"/>
              <a:t>）</a:t>
            </a:r>
            <a:r>
              <a:rPr lang="zh-CN" altLang="en-US" sz="1000" dirty="0"/>
              <a:t>对</a:t>
            </a:r>
            <a:r>
              <a:rPr lang="en-US" altLang="en-US" sz="1000" dirty="0" err="1"/>
              <a:t>入射激光的不受控制和随机衰减</a:t>
            </a:r>
            <a:r>
              <a:rPr lang="zh-CN" altLang="en-US" sz="1000" dirty="0"/>
              <a:t>，</a:t>
            </a:r>
            <a:r>
              <a:rPr lang="zh-CN" altLang="en-US" sz="1000" b="0" i="0" kern="1200" dirty="0">
                <a:solidFill>
                  <a:schemeClr val="tx1"/>
                </a:solidFill>
                <a:effectLst/>
                <a:latin typeface="Calibri" panose="020F0502020204030204" pitchFamily="34" charset="0"/>
                <a:ea typeface="+mn-ea"/>
                <a:cs typeface="+mn-cs"/>
              </a:rPr>
              <a:t>所有基于激光的手术设备都需要一个完整的烟雾回收系统</a:t>
            </a:r>
            <a:r>
              <a:rPr lang="en-US" altLang="en-US" sz="1000" dirty="0"/>
              <a:t>。</a:t>
            </a:r>
          </a:p>
          <a:p>
            <a:pPr eaLnBrk="1" hangingPunct="1"/>
            <a:r>
              <a:rPr lang="en-US" altLang="en-US" sz="1000" dirty="0" err="1"/>
              <a:t>缺乏</a:t>
            </a:r>
            <a:r>
              <a:rPr lang="en-US" altLang="en-US" sz="1000" dirty="0" err="1">
                <a:sym typeface="+mn-ea"/>
              </a:rPr>
              <a:t>烟雾</a:t>
            </a:r>
            <a:r>
              <a:rPr lang="zh-CN" altLang="en-US" sz="1000" dirty="0">
                <a:sym typeface="+mn-ea"/>
              </a:rPr>
              <a:t>回收</a:t>
            </a:r>
            <a:r>
              <a:rPr lang="en-US" altLang="en-US" sz="1000" dirty="0" err="1">
                <a:sym typeface="+mn-ea"/>
              </a:rPr>
              <a:t>系统</a:t>
            </a:r>
            <a:r>
              <a:rPr lang="en-US" altLang="en-US" sz="1000" dirty="0" err="1"/>
              <a:t>导致不可预测的手术结果和降低精</a:t>
            </a:r>
            <a:r>
              <a:rPr lang="zh-CN" altLang="en-US" sz="1000" dirty="0"/>
              <a:t>准</a:t>
            </a:r>
            <a:r>
              <a:rPr lang="en-US" altLang="en-US" sz="1000" dirty="0"/>
              <a:t>度。</a:t>
            </a:r>
          </a:p>
          <a:p>
            <a:pPr eaLnBrk="1" hangingPunct="1"/>
            <a:endParaRPr lang="en-AU" altLang="en-US" sz="1000" dirty="0"/>
          </a:p>
          <a:p>
            <a:pPr eaLnBrk="1" hangingPunct="1"/>
            <a:endParaRPr lang="en-US" altLang="en-US" sz="1000" dirty="0"/>
          </a:p>
        </p:txBody>
      </p:sp>
    </p:spTree>
    <p:extLst>
      <p:ext uri="{BB962C8B-B14F-4D97-AF65-F5344CB8AC3E}">
        <p14:creationId xmlns:p14="http://schemas.microsoft.com/office/powerpoint/2010/main" val="21756493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2"/>
          <p:cNvSpPr>
            <a:spLocks noGrp="1" noRot="1" noChangeAspect="1" noChangeArrowheads="1" noTextEdit="1"/>
          </p:cNvSpPr>
          <p:nvPr>
            <p:ph type="sldImg"/>
          </p:nvPr>
        </p:nvSpPr>
        <p:spPr/>
      </p:sp>
      <p:sp>
        <p:nvSpPr>
          <p:cNvPr id="734210" name="Rectangle 3"/>
          <p:cNvSpPr>
            <a:spLocks noGrp="1" noChangeArrowheads="1"/>
          </p:cNvSpPr>
          <p:nvPr>
            <p:ph type="body" idx="1"/>
          </p:nvPr>
        </p:nvSpPr>
        <p:spPr>
          <a:noFill/>
        </p:spPr>
        <p:txBody>
          <a:bodyPr/>
          <a:lstStyle/>
          <a:p>
            <a:pPr eaLnBrk="1" hangingPunct="1"/>
            <a:r>
              <a:rPr lang="en-US" altLang="en-US" dirty="0" err="1">
                <a:solidFill>
                  <a:srgbClr val="0073AE"/>
                </a:solidFill>
                <a:latin typeface="Times New Roman MT Std"/>
                <a:sym typeface="+mn-ea"/>
              </a:rPr>
              <a:t>准分子激光原位角膜磨镶术</a:t>
            </a:r>
            <a:r>
              <a:rPr lang="en-US" altLang="en-US" b="1" i="1" dirty="0"/>
              <a:t> (LASIK)</a:t>
            </a:r>
          </a:p>
          <a:p>
            <a:pPr eaLnBrk="1" hangingPunct="1"/>
            <a:r>
              <a:rPr lang="en-US" altLang="en-US" dirty="0" err="1"/>
              <a:t>Pallikaris</a:t>
            </a:r>
            <a:r>
              <a:rPr lang="en-US" altLang="en-US" dirty="0"/>
              <a:t> </a:t>
            </a:r>
            <a:r>
              <a:rPr lang="en-US" altLang="en-US" i="1" dirty="0"/>
              <a:t>et al., </a:t>
            </a:r>
            <a:r>
              <a:rPr lang="en-US" altLang="en-US" dirty="0"/>
              <a:t>(1990)</a:t>
            </a:r>
            <a:r>
              <a:rPr lang="en-US" altLang="en-US" dirty="0" err="1"/>
              <a:t>提供了第一个</a:t>
            </a:r>
            <a:r>
              <a:rPr lang="zh-CN" altLang="en-US" dirty="0"/>
              <a:t>粗略</a:t>
            </a:r>
            <a:r>
              <a:rPr lang="en-US" altLang="en-US" dirty="0" err="1"/>
              <a:t>的组织</a:t>
            </a:r>
            <a:r>
              <a:rPr lang="zh-CN" altLang="en-US" dirty="0"/>
              <a:t>病理</a:t>
            </a:r>
            <a:r>
              <a:rPr lang="en-US" altLang="en-US" dirty="0" err="1"/>
              <a:t>学描述的技术</a:t>
            </a:r>
            <a:r>
              <a:rPr lang="zh-CN" altLang="en-US" dirty="0"/>
              <a:t>，称为</a:t>
            </a:r>
            <a:r>
              <a:rPr lang="en-US" altLang="en-US" dirty="0"/>
              <a:t>LASIK。</a:t>
            </a:r>
          </a:p>
          <a:p>
            <a:pPr eaLnBrk="1" hangingPunct="1"/>
            <a:r>
              <a:rPr lang="en-US" altLang="en-US" dirty="0"/>
              <a:t>1995，FDA批准准分子激光用于准分子激光原位角膜磨镶术治疗近视。</a:t>
            </a:r>
          </a:p>
          <a:p>
            <a:pPr eaLnBrk="1" hangingPunct="1"/>
            <a:endParaRPr lang="en-US" altLang="en-US" dirty="0"/>
          </a:p>
          <a:p>
            <a:pPr eaLnBrk="1" hangingPunct="1"/>
            <a:r>
              <a:rPr lang="en-US" altLang="en-US" dirty="0" err="1"/>
              <a:t>该技术首先围绕角膜缘放置一个</a:t>
            </a:r>
            <a:r>
              <a:rPr lang="zh-CN" altLang="en-US" dirty="0"/>
              <a:t>负吸</a:t>
            </a:r>
            <a:r>
              <a:rPr lang="en-US" altLang="en-US" dirty="0" err="1"/>
              <a:t>环，以瞳孔为中心</a:t>
            </a:r>
            <a:r>
              <a:rPr lang="en-US" altLang="en-US" dirty="0"/>
              <a:t>。</a:t>
            </a:r>
          </a:p>
          <a:p>
            <a:pPr eaLnBrk="1" hangingPunct="1"/>
            <a:r>
              <a:rPr lang="en-US" altLang="en-US" dirty="0"/>
              <a:t>然后使用这个环将眼压提高到大约80毫米汞柱。</a:t>
            </a:r>
          </a:p>
          <a:p>
            <a:pPr eaLnBrk="1" hangingPunct="1"/>
            <a:r>
              <a:rPr lang="en-US" altLang="en-US" dirty="0" err="1"/>
              <a:t>用显微角膜刀制作</a:t>
            </a:r>
            <a:r>
              <a:rPr lang="zh-CN" altLang="en-US" dirty="0"/>
              <a:t>一个</a:t>
            </a:r>
            <a:r>
              <a:rPr lang="en-US" altLang="en-US" dirty="0"/>
              <a:t>鼻</a:t>
            </a:r>
            <a:r>
              <a:rPr lang="zh-CN" altLang="en-US" dirty="0"/>
              <a:t>侧</a:t>
            </a:r>
            <a:r>
              <a:rPr lang="en-US" altLang="en-US" dirty="0" err="1"/>
              <a:t>或上</a:t>
            </a:r>
            <a:r>
              <a:rPr lang="zh-CN" altLang="en-US" dirty="0"/>
              <a:t>方为铰链</a:t>
            </a:r>
            <a:r>
              <a:rPr lang="en-US" altLang="en-US" dirty="0" err="1"/>
              <a:t>的角膜瓣，并用准分子激光消融暴露的基质床以实现期望的屈光变化</a:t>
            </a:r>
            <a:r>
              <a:rPr lang="en-US" altLang="en-US" dirty="0"/>
              <a:t>。</a:t>
            </a:r>
          </a:p>
          <a:p>
            <a:pPr eaLnBrk="1" hangingPunct="1"/>
            <a:r>
              <a:rPr lang="zh-CN" altLang="en-US" dirty="0"/>
              <a:t>用在显微角膜刀上的平台决定了</a:t>
            </a:r>
            <a:r>
              <a:rPr lang="en-US" altLang="en-US" dirty="0" err="1"/>
              <a:t>角膜瓣</a:t>
            </a:r>
            <a:r>
              <a:rPr lang="zh-CN" altLang="en-US" dirty="0"/>
              <a:t>的</a:t>
            </a:r>
            <a:r>
              <a:rPr lang="en-US" altLang="en-US" dirty="0"/>
              <a:t>厚度。通常在140～160μm范围内。</a:t>
            </a:r>
          </a:p>
          <a:p>
            <a:pPr eaLnBrk="1" hangingPunct="1"/>
            <a:r>
              <a:rPr lang="en-US" altLang="en-US" dirty="0"/>
              <a:t>在</a:t>
            </a:r>
            <a:r>
              <a:rPr lang="zh-CN" altLang="en-US" dirty="0"/>
              <a:t>角膜</a:t>
            </a:r>
            <a:r>
              <a:rPr lang="en-US" altLang="en-US" dirty="0"/>
              <a:t>瓣</a:t>
            </a:r>
            <a:r>
              <a:rPr lang="zh-CN" altLang="en-US" dirty="0"/>
              <a:t>翻开</a:t>
            </a:r>
            <a:r>
              <a:rPr lang="en-US" altLang="en-US" dirty="0" err="1"/>
              <a:t>后，患者</a:t>
            </a:r>
            <a:r>
              <a:rPr lang="zh-CN" altLang="en-US" dirty="0"/>
              <a:t>固视与</a:t>
            </a:r>
            <a:r>
              <a:rPr lang="en-US" altLang="en-US" dirty="0" err="1"/>
              <a:t>激光束同轴</a:t>
            </a:r>
            <a:r>
              <a:rPr lang="zh-CN" altLang="en-US" dirty="0"/>
              <a:t>的固视</a:t>
            </a:r>
            <a:r>
              <a:rPr lang="en-US" altLang="en-US" dirty="0" err="1"/>
              <a:t>目标，暴露的基质被消融到预先</a:t>
            </a:r>
            <a:r>
              <a:rPr lang="zh-CN" altLang="en-US" dirty="0"/>
              <a:t>程序化</a:t>
            </a:r>
            <a:r>
              <a:rPr lang="en-US" altLang="en-US" dirty="0" err="1"/>
              <a:t>的深度和直径</a:t>
            </a:r>
            <a:r>
              <a:rPr lang="en-US" altLang="en-US" dirty="0"/>
              <a:t>。 </a:t>
            </a:r>
          </a:p>
          <a:p>
            <a:pPr eaLnBrk="1" hangingPunct="1"/>
            <a:r>
              <a:rPr lang="en-US" altLang="en-US" dirty="0" err="1"/>
              <a:t>消融完成后</a:t>
            </a:r>
            <a:r>
              <a:rPr lang="en-US" altLang="en-US" dirty="0"/>
              <a:t>，</a:t>
            </a:r>
            <a:r>
              <a:rPr lang="zh-CN" altLang="en-US" dirty="0"/>
              <a:t>角膜</a:t>
            </a:r>
            <a:r>
              <a:rPr lang="en-US" altLang="en-US" dirty="0" err="1"/>
              <a:t>瓣回到原来的位置，不需要缝合</a:t>
            </a:r>
            <a:r>
              <a:rPr lang="zh-CN" altLang="en-US" dirty="0"/>
              <a:t>就</a:t>
            </a:r>
            <a:r>
              <a:rPr lang="en-US" altLang="en-US" dirty="0" err="1"/>
              <a:t>留在原位</a:t>
            </a:r>
            <a:r>
              <a:rPr lang="en-US" altLang="en-US" dirty="0"/>
              <a:t>。</a:t>
            </a:r>
          </a:p>
        </p:txBody>
      </p:sp>
    </p:spTree>
    <p:extLst>
      <p:ext uri="{BB962C8B-B14F-4D97-AF65-F5344CB8AC3E}">
        <p14:creationId xmlns:p14="http://schemas.microsoft.com/office/powerpoint/2010/main" val="42104604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7" name="Rectangle 2"/>
          <p:cNvSpPr>
            <a:spLocks noGrp="1" noRot="1" noChangeAspect="1" noChangeArrowheads="1" noTextEdit="1"/>
          </p:cNvSpPr>
          <p:nvPr>
            <p:ph type="sldImg"/>
          </p:nvPr>
        </p:nvSpPr>
        <p:spPr/>
      </p:sp>
      <p:sp>
        <p:nvSpPr>
          <p:cNvPr id="736258" name="Rectangle 3"/>
          <p:cNvSpPr>
            <a:spLocks noGrp="1" noChangeArrowheads="1"/>
          </p:cNvSpPr>
          <p:nvPr>
            <p:ph type="body" idx="1"/>
          </p:nvPr>
        </p:nvSpPr>
        <p:spPr>
          <a:noFill/>
        </p:spPr>
        <p:txBody>
          <a:bodyPr/>
          <a:lstStyle/>
          <a:p>
            <a:pPr eaLnBrk="1" hangingPunct="1"/>
            <a:r>
              <a:rPr lang="en-US" altLang="en-US" b="1" dirty="0" err="1"/>
              <a:t>准分子激光原位角膜磨镶术并发症</a:t>
            </a:r>
            <a:endParaRPr lang="en-US" altLang="en-US" b="1" dirty="0"/>
          </a:p>
          <a:p>
            <a:pPr eaLnBrk="1" hangingPunct="1"/>
            <a:r>
              <a:rPr lang="en-US" altLang="en-US" dirty="0" err="1"/>
              <a:t>与LASIK相关的问题可能是由于</a:t>
            </a:r>
            <a:r>
              <a:rPr lang="en-US" altLang="en-US" dirty="0"/>
              <a:t>：</a:t>
            </a:r>
          </a:p>
          <a:p>
            <a:pPr eaLnBrk="1" hangingPunct="1"/>
            <a:r>
              <a:rPr lang="en-US" altLang="en-US" dirty="0"/>
              <a:t>• </a:t>
            </a:r>
            <a:r>
              <a:rPr lang="zh-CN" altLang="en-US" dirty="0"/>
              <a:t>手术</a:t>
            </a:r>
            <a:r>
              <a:rPr lang="en-US" altLang="en-US" dirty="0" err="1"/>
              <a:t>医生经验不足</a:t>
            </a:r>
            <a:endParaRPr lang="en-US" altLang="en-US" dirty="0"/>
          </a:p>
          <a:p>
            <a:pPr eaLnBrk="1" hangingPunct="1"/>
            <a:r>
              <a:rPr lang="en-US" altLang="en-US" dirty="0"/>
              <a:t>• </a:t>
            </a:r>
            <a:r>
              <a:rPr lang="en-US" altLang="en-US" dirty="0" err="1"/>
              <a:t>伤口愈合反应</a:t>
            </a:r>
            <a:r>
              <a:rPr lang="zh-CN" altLang="en-US" dirty="0"/>
              <a:t>的多样性</a:t>
            </a:r>
            <a:endParaRPr lang="en-US" altLang="en-US" dirty="0"/>
          </a:p>
          <a:p>
            <a:pPr eaLnBrk="1" hangingPunct="1"/>
            <a:r>
              <a:rPr lang="en-US" altLang="en-US" dirty="0"/>
              <a:t>• </a:t>
            </a:r>
            <a:r>
              <a:rPr lang="en-US" altLang="en-US" dirty="0" err="1"/>
              <a:t>新的激光技术与算法</a:t>
            </a:r>
            <a:r>
              <a:rPr lang="en-US" altLang="en-US" dirty="0"/>
              <a:t>。</a:t>
            </a:r>
          </a:p>
          <a:p>
            <a:pPr eaLnBrk="1" hangingPunct="1"/>
            <a:r>
              <a:rPr lang="en-US" altLang="en-US" dirty="0" err="1"/>
              <a:t>大多数与LASIK相关的并发症发生在手术过程中</a:t>
            </a:r>
            <a:r>
              <a:rPr lang="en-US" altLang="en-US" dirty="0"/>
              <a:t>。</a:t>
            </a:r>
          </a:p>
          <a:p>
            <a:pPr eaLnBrk="1" hangingPunct="1"/>
            <a:r>
              <a:rPr lang="zh-CN" altLang="en-US" dirty="0"/>
              <a:t>与显微角膜刀相关的并发症导致角膜瓣不规则，</a:t>
            </a:r>
            <a:r>
              <a:rPr lang="en-US" altLang="en-US" dirty="0"/>
              <a:t>：</a:t>
            </a:r>
          </a:p>
          <a:p>
            <a:pPr eaLnBrk="1" hangingPunct="1"/>
            <a:r>
              <a:rPr lang="en-US" altLang="en-US" dirty="0"/>
              <a:t>• </a:t>
            </a:r>
            <a:r>
              <a:rPr lang="zh-CN" altLang="en-US" dirty="0"/>
              <a:t>角膜</a:t>
            </a:r>
            <a:r>
              <a:rPr lang="en-US" altLang="en-US" dirty="0"/>
              <a:t>瓣</a:t>
            </a:r>
            <a:r>
              <a:rPr lang="zh-CN" altLang="en-US" dirty="0"/>
              <a:t>形成</a:t>
            </a:r>
            <a:r>
              <a:rPr lang="en-US" altLang="en-US" dirty="0" err="1"/>
              <a:t>不完全</a:t>
            </a:r>
            <a:endParaRPr lang="en-US" altLang="en-US" dirty="0"/>
          </a:p>
          <a:p>
            <a:pPr eaLnBrk="1" hangingPunct="1"/>
            <a:r>
              <a:rPr lang="en-US" altLang="en-US" dirty="0"/>
              <a:t>• </a:t>
            </a:r>
            <a:r>
              <a:rPr lang="zh-CN" altLang="en-US" dirty="0"/>
              <a:t>角膜瓣</a:t>
            </a:r>
            <a:r>
              <a:rPr lang="en-US" altLang="en-US" dirty="0"/>
              <a:t>瓣</a:t>
            </a:r>
            <a:r>
              <a:rPr lang="zh-CN" altLang="en-US" dirty="0"/>
              <a:t>褶皱</a:t>
            </a:r>
            <a:endParaRPr lang="en-US" altLang="en-US" dirty="0"/>
          </a:p>
          <a:p>
            <a:pPr eaLnBrk="1" hangingPunct="1"/>
            <a:r>
              <a:rPr lang="en-US" altLang="en-US" dirty="0"/>
              <a:t>• </a:t>
            </a:r>
            <a:r>
              <a:rPr lang="zh-CN" altLang="en-US" dirty="0"/>
              <a:t>游离</a:t>
            </a:r>
            <a:r>
              <a:rPr lang="en-US" altLang="en-US" dirty="0" err="1"/>
              <a:t>瓣形成（停止</a:t>
            </a:r>
            <a:r>
              <a:rPr lang="zh-CN" altLang="en-US" dirty="0"/>
              <a:t>显微</a:t>
            </a:r>
            <a:r>
              <a:rPr lang="en-US" altLang="en-US" dirty="0" err="1"/>
              <a:t>角膜刀</a:t>
            </a:r>
            <a:r>
              <a:rPr lang="zh-CN" altLang="en-US" dirty="0"/>
              <a:t>前</a:t>
            </a:r>
            <a:r>
              <a:rPr lang="en-US" altLang="en-US" dirty="0"/>
              <a:t>行</a:t>
            </a:r>
            <a:r>
              <a:rPr lang="zh-CN" altLang="en-US" dirty="0"/>
              <a:t>失败</a:t>
            </a:r>
            <a:r>
              <a:rPr lang="en-US" altLang="en-US" dirty="0"/>
              <a:t>，</a:t>
            </a:r>
            <a:r>
              <a:rPr lang="zh-CN" altLang="en-US" dirty="0"/>
              <a:t>当角膜瓣</a:t>
            </a:r>
            <a:r>
              <a:rPr lang="en-US" altLang="en-US" dirty="0" err="1"/>
              <a:t>铰链</a:t>
            </a:r>
            <a:r>
              <a:rPr lang="zh-CN" altLang="en-US" dirty="0"/>
              <a:t>部分还在时</a:t>
            </a:r>
            <a:r>
              <a:rPr lang="en-US" altLang="en-US" dirty="0"/>
              <a:t>）</a:t>
            </a:r>
          </a:p>
          <a:p>
            <a:pPr eaLnBrk="1" hangingPunct="1"/>
            <a:r>
              <a:rPr lang="en-US" altLang="en-US" dirty="0"/>
              <a:t>• </a:t>
            </a:r>
            <a:r>
              <a:rPr lang="en-US" altLang="en-US" dirty="0" err="1"/>
              <a:t>按钮孔瓣</a:t>
            </a:r>
            <a:r>
              <a:rPr lang="en-US" altLang="en-US" dirty="0"/>
              <a:t>，</a:t>
            </a:r>
            <a:r>
              <a:rPr lang="zh-CN" altLang="en-US" dirty="0"/>
              <a:t>这种</a:t>
            </a:r>
            <a:r>
              <a:rPr lang="en-US" altLang="en-US" dirty="0"/>
              <a:t>瓣</a:t>
            </a:r>
            <a:r>
              <a:rPr lang="zh-CN" altLang="en-US" dirty="0"/>
              <a:t>呈环形</a:t>
            </a:r>
            <a:r>
              <a:rPr lang="en-US" altLang="en-US" dirty="0"/>
              <a:t>，</a:t>
            </a:r>
            <a:r>
              <a:rPr lang="en-US" altLang="en-US" dirty="0" err="1"/>
              <a:t>中心部分仍附在角膜上</a:t>
            </a:r>
            <a:r>
              <a:rPr lang="en-US" altLang="en-US" dirty="0"/>
              <a:t>。</a:t>
            </a:r>
          </a:p>
          <a:p>
            <a:pPr eaLnBrk="1" hangingPunct="1"/>
            <a:r>
              <a:rPr lang="en-US" altLang="en-US" dirty="0"/>
              <a:t>• </a:t>
            </a:r>
            <a:r>
              <a:rPr lang="en-US" altLang="en-US" dirty="0" err="1"/>
              <a:t>偏心或</a:t>
            </a:r>
            <a:r>
              <a:rPr lang="zh-CN" altLang="en-US" dirty="0"/>
              <a:t>角膜</a:t>
            </a:r>
            <a:r>
              <a:rPr lang="en-US" altLang="en-US" dirty="0" err="1"/>
              <a:t>瓣厚度</a:t>
            </a:r>
            <a:r>
              <a:rPr lang="zh-CN" altLang="en-US" dirty="0"/>
              <a:t>不规则</a:t>
            </a:r>
            <a:r>
              <a:rPr lang="en-US" altLang="en-US" dirty="0"/>
              <a:t>。</a:t>
            </a:r>
          </a:p>
        </p:txBody>
      </p:sp>
    </p:spTree>
    <p:extLst>
      <p:ext uri="{BB962C8B-B14F-4D97-AF65-F5344CB8AC3E}">
        <p14:creationId xmlns:p14="http://schemas.microsoft.com/office/powerpoint/2010/main" val="2579391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p:sp>
      <p:sp>
        <p:nvSpPr>
          <p:cNvPr id="64514" name="Rectangle 3"/>
          <p:cNvSpPr>
            <a:spLocks noGrp="1" noChangeArrowheads="1"/>
          </p:cNvSpPr>
          <p:nvPr>
            <p:ph type="body" idx="1"/>
          </p:nvPr>
        </p:nvSpPr>
        <p:spPr>
          <a:noFill/>
        </p:spPr>
        <p:txBody>
          <a:bodyPr/>
          <a:lstStyle/>
          <a:p>
            <a:pPr eaLnBrk="1" hangingPunct="1"/>
            <a:r>
              <a:rPr lang="en-US" altLang="en-US" dirty="0"/>
              <a:t>PK --</a:t>
            </a:r>
            <a:r>
              <a:rPr lang="zh-CN" altLang="en-US" dirty="0"/>
              <a:t>穿透性角膜移植术</a:t>
            </a:r>
            <a:endParaRPr lang="en-US" altLang="en-US" dirty="0"/>
          </a:p>
          <a:p>
            <a:pPr eaLnBrk="1" hangingPunct="1"/>
            <a:r>
              <a:rPr lang="en-US" altLang="en-US" dirty="0"/>
              <a:t>DALK –</a:t>
            </a:r>
            <a:r>
              <a:rPr lang="zh-CN" altLang="en-US" dirty="0"/>
              <a:t>前部</a:t>
            </a:r>
            <a:r>
              <a:rPr lang="zh-CN" altLang="en-US" sz="1200" b="0" i="0" u="none" strike="noStrike" kern="1200" dirty="0">
                <a:solidFill>
                  <a:schemeClr val="tx1"/>
                </a:solidFill>
                <a:effectLst/>
                <a:latin typeface="Calibri" panose="020F0502020204030204" pitchFamily="34" charset="0"/>
                <a:ea typeface="+mn-ea"/>
                <a:cs typeface="+mn-cs"/>
              </a:rPr>
              <a:t>深板层角膜移植术</a:t>
            </a:r>
            <a:endParaRPr lang="en-US" altLang="en-US" sz="1800" dirty="0"/>
          </a:p>
          <a:p>
            <a:pPr eaLnBrk="1" hangingPunct="1"/>
            <a:r>
              <a:rPr lang="en-US" altLang="en-US" sz="1800" dirty="0"/>
              <a:t>DSEAK – Descemet’s </a:t>
            </a:r>
            <a:r>
              <a:rPr lang="zh-CN" altLang="en-US" sz="1800" dirty="0"/>
              <a:t>剥脱式自体角膜内皮移植术</a:t>
            </a:r>
            <a:endParaRPr lang="en-US" altLang="en-US" sz="1800" dirty="0"/>
          </a:p>
          <a:p>
            <a:pPr eaLnBrk="1" hangingPunct="1"/>
            <a:r>
              <a:rPr lang="en-US" altLang="en-US" sz="1800" dirty="0"/>
              <a:t>DMEK Descemet’s </a:t>
            </a:r>
            <a:r>
              <a:rPr lang="zh-CN" altLang="en-US" sz="1800" dirty="0"/>
              <a:t>角膜内皮移植术</a:t>
            </a:r>
            <a:endParaRPr lang="en-US" altLang="en-US" sz="1800" dirty="0"/>
          </a:p>
          <a:p>
            <a:pPr eaLnBrk="1" hangingPunct="1"/>
            <a:endParaRPr lang="en-US" altLang="en-US" sz="1800" dirty="0"/>
          </a:p>
          <a:p>
            <a:pPr eaLnBrk="1" hangingPunct="1"/>
            <a:r>
              <a:rPr lang="zh-CN" altLang="en-US" sz="1800" dirty="0"/>
              <a:t>角膜疾病所要求的治疗性手术可以产生更清晰的视力、“更容易”的屈光，以及改善生活质量。虽然较新的手术方式提供更好的控制和改善的结果，甚至于历史上临床上成功的</a:t>
            </a:r>
            <a:r>
              <a:rPr lang="en-US" altLang="zh-CN" sz="1800" dirty="0"/>
              <a:t>PK</a:t>
            </a:r>
            <a:r>
              <a:rPr lang="zh-CN" altLang="en-US" sz="1800" dirty="0"/>
              <a:t>手术也能导致高度散光、大屈光参差、以及难以与角膜接触镜匹配的表面</a:t>
            </a:r>
            <a:r>
              <a:rPr lang="en-US" altLang="zh-CN" sz="1800" dirty="0"/>
              <a:t>/</a:t>
            </a:r>
            <a:r>
              <a:rPr lang="zh-CN" altLang="en-US" sz="1800" dirty="0"/>
              <a:t>形状。</a:t>
            </a:r>
            <a:endParaRPr lang="en-US" altLang="en-US" sz="1800" dirty="0"/>
          </a:p>
        </p:txBody>
      </p:sp>
    </p:spTree>
    <p:extLst>
      <p:ext uri="{BB962C8B-B14F-4D97-AF65-F5344CB8AC3E}">
        <p14:creationId xmlns:p14="http://schemas.microsoft.com/office/powerpoint/2010/main" val="9851774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5" name="Rectangle 2"/>
          <p:cNvSpPr>
            <a:spLocks noGrp="1" noRot="1" noChangeAspect="1" noChangeArrowheads="1" noTextEdit="1"/>
          </p:cNvSpPr>
          <p:nvPr>
            <p:ph type="sldImg"/>
          </p:nvPr>
        </p:nvSpPr>
        <p:spPr/>
      </p:sp>
      <p:sp>
        <p:nvSpPr>
          <p:cNvPr id="738306" name="Rectangle 3"/>
          <p:cNvSpPr>
            <a:spLocks noGrp="1" noChangeArrowheads="1"/>
          </p:cNvSpPr>
          <p:nvPr>
            <p:ph type="body" idx="1"/>
          </p:nvPr>
        </p:nvSpPr>
        <p:spPr>
          <a:noFill/>
        </p:spPr>
        <p:txBody>
          <a:bodyPr/>
          <a:lstStyle/>
          <a:p>
            <a:pPr eaLnBrk="1" hangingPunct="1"/>
            <a:r>
              <a:rPr lang="en-US" altLang="en-US" sz="1100" dirty="0" err="1"/>
              <a:t>获得最佳</a:t>
            </a:r>
            <a:r>
              <a:rPr lang="zh-CN" altLang="en-US" sz="1100" dirty="0"/>
              <a:t>角膜</a:t>
            </a:r>
            <a:r>
              <a:rPr lang="en-US" altLang="en-US" sz="1100" dirty="0" err="1"/>
              <a:t>瓣是LASIK手术成功的关键</a:t>
            </a:r>
            <a:r>
              <a:rPr lang="en-US" altLang="en-US" sz="1100" dirty="0"/>
              <a:t>。</a:t>
            </a:r>
          </a:p>
          <a:p>
            <a:pPr eaLnBrk="1" hangingPunct="1"/>
            <a:r>
              <a:rPr lang="en-US" altLang="en-US" sz="1100" dirty="0" err="1"/>
              <a:t>因此</a:t>
            </a:r>
            <a:r>
              <a:rPr lang="en-US" altLang="en-US" sz="1100" dirty="0"/>
              <a:t>，</a:t>
            </a:r>
            <a:r>
              <a:rPr lang="zh-CN" altLang="en-US" sz="1100" dirty="0"/>
              <a:t>显微</a:t>
            </a:r>
            <a:r>
              <a:rPr lang="en-US" altLang="en-US" sz="1100" dirty="0" err="1"/>
              <a:t>角膜刀保持最佳状态是至关重要的</a:t>
            </a:r>
            <a:r>
              <a:rPr lang="en-US" altLang="en-US" sz="1100" dirty="0"/>
              <a:t>。</a:t>
            </a:r>
          </a:p>
          <a:p>
            <a:pPr eaLnBrk="1" hangingPunct="1"/>
            <a:r>
              <a:rPr lang="en-US" altLang="en-US" sz="1100" dirty="0" err="1"/>
              <a:t>角膜刀应仔细组装，并为每个屈光手术病例使用一个新的刀片</a:t>
            </a:r>
            <a:r>
              <a:rPr lang="en-US" altLang="en-US" sz="1100" dirty="0"/>
              <a:t>。</a:t>
            </a:r>
          </a:p>
          <a:p>
            <a:pPr eaLnBrk="1" hangingPunct="1"/>
            <a:r>
              <a:rPr lang="en-US" altLang="en-US" sz="1100" dirty="0"/>
              <a:t>不</a:t>
            </a:r>
            <a:r>
              <a:rPr lang="zh-CN" altLang="en-US" sz="1100" dirty="0"/>
              <a:t>够高</a:t>
            </a:r>
            <a:r>
              <a:rPr lang="en-US" altLang="en-US" sz="1100" dirty="0" err="1"/>
              <a:t>的眼压</a:t>
            </a:r>
            <a:r>
              <a:rPr lang="zh-CN" altLang="en-US" sz="1100" dirty="0"/>
              <a:t>引起许多与显微角膜刀功能相关的问题</a:t>
            </a:r>
            <a:r>
              <a:rPr lang="en-US" altLang="en-US" sz="1100" dirty="0"/>
              <a:t>。</a:t>
            </a:r>
          </a:p>
          <a:p>
            <a:pPr eaLnBrk="1" hangingPunct="1"/>
            <a:r>
              <a:rPr lang="zh-CN" altLang="en-US" sz="1100" dirty="0"/>
              <a:t>负吸</a:t>
            </a:r>
            <a:r>
              <a:rPr lang="en-US" altLang="en-US" sz="1100" dirty="0" err="1"/>
              <a:t>环与眼球的不良</a:t>
            </a:r>
            <a:r>
              <a:rPr lang="zh-CN" altLang="en-US" sz="1100" dirty="0"/>
              <a:t>结合</a:t>
            </a:r>
            <a:r>
              <a:rPr lang="en-US" altLang="en-US" sz="1100" dirty="0"/>
              <a:t>是</a:t>
            </a:r>
            <a:r>
              <a:rPr lang="zh-CN" altLang="en-US" sz="1100" dirty="0"/>
              <a:t>引起</a:t>
            </a:r>
            <a:r>
              <a:rPr lang="en-US" altLang="en-US" sz="1100" dirty="0" err="1"/>
              <a:t>眼压不足的常见原因，可能是由于</a:t>
            </a:r>
            <a:r>
              <a:rPr lang="en-US" altLang="en-US" sz="1100" dirty="0"/>
              <a:t>：</a:t>
            </a:r>
          </a:p>
          <a:p>
            <a:pPr eaLnBrk="1" hangingPunct="1"/>
            <a:r>
              <a:rPr lang="en-US" altLang="en-US" sz="1100" dirty="0"/>
              <a:t>• </a:t>
            </a:r>
            <a:r>
              <a:rPr lang="zh-CN" altLang="en-US" sz="1100" dirty="0"/>
              <a:t>病人</a:t>
            </a:r>
            <a:r>
              <a:rPr lang="en-US" altLang="en-US" sz="1100" dirty="0" err="1"/>
              <a:t>突然</a:t>
            </a:r>
            <a:r>
              <a:rPr lang="zh-CN" altLang="en-US" sz="1100" dirty="0"/>
              <a:t>移动</a:t>
            </a:r>
            <a:r>
              <a:rPr lang="en-US" altLang="en-US" sz="1100" dirty="0" err="1"/>
              <a:t>或严重</a:t>
            </a:r>
            <a:r>
              <a:rPr lang="zh-CN" altLang="en-US" sz="1100" dirty="0"/>
              <a:t>的</a:t>
            </a:r>
            <a:r>
              <a:rPr lang="en-US" altLang="en-US" sz="1100" dirty="0" err="1"/>
              <a:t>眼睑痉挛</a:t>
            </a:r>
            <a:endParaRPr lang="en-US" altLang="en-US" sz="1100" dirty="0"/>
          </a:p>
          <a:p>
            <a:pPr eaLnBrk="1" hangingPunct="1"/>
            <a:r>
              <a:rPr lang="en-US" altLang="en-US" sz="1100" dirty="0"/>
              <a:t>• </a:t>
            </a:r>
            <a:r>
              <a:rPr lang="en-US" altLang="en-US" sz="1100" dirty="0" err="1"/>
              <a:t>结膜水肿</a:t>
            </a:r>
            <a:endParaRPr lang="en-US" altLang="en-US" sz="1100" dirty="0"/>
          </a:p>
          <a:p>
            <a:pPr eaLnBrk="1" hangingPunct="1"/>
            <a:r>
              <a:rPr lang="en-US" altLang="en-US" sz="1100" dirty="0"/>
              <a:t>• </a:t>
            </a:r>
            <a:r>
              <a:rPr lang="en-US" altLang="en-US" sz="1100" dirty="0" err="1"/>
              <a:t>小角膜直径</a:t>
            </a:r>
            <a:endParaRPr lang="en-US" altLang="en-US" sz="1100" dirty="0"/>
          </a:p>
          <a:p>
            <a:pPr eaLnBrk="1" hangingPunct="1"/>
            <a:r>
              <a:rPr lang="en-US" altLang="en-US" sz="1100" dirty="0"/>
              <a:t>• </a:t>
            </a:r>
            <a:r>
              <a:rPr lang="zh-CN" altLang="en-US" sz="1100" dirty="0"/>
              <a:t>眼窝深</a:t>
            </a:r>
            <a:r>
              <a:rPr lang="en-US" altLang="en-US" sz="1100" dirty="0"/>
              <a:t>.</a:t>
            </a:r>
          </a:p>
          <a:p>
            <a:pPr eaLnBrk="1" hangingPunct="1"/>
            <a:r>
              <a:rPr lang="en-US" altLang="en-US" sz="1100" dirty="0" err="1"/>
              <a:t>LASIK期间的一个重要因素是</a:t>
            </a:r>
            <a:r>
              <a:rPr lang="zh-CN" altLang="en-US" sz="1100" dirty="0"/>
              <a:t>保持</a:t>
            </a:r>
            <a:r>
              <a:rPr lang="en-US" altLang="en-US" sz="1100" dirty="0" err="1"/>
              <a:t>基质床</a:t>
            </a:r>
            <a:r>
              <a:rPr lang="zh-CN" altLang="en-US" sz="1100" dirty="0"/>
              <a:t>干燥</a:t>
            </a:r>
            <a:r>
              <a:rPr lang="en-US" altLang="en-US" sz="1100" dirty="0"/>
              <a:t>。</a:t>
            </a:r>
          </a:p>
          <a:p>
            <a:pPr eaLnBrk="1" hangingPunct="1"/>
            <a:r>
              <a:rPr lang="zh-CN" altLang="en-US" sz="1100" dirty="0"/>
              <a:t>液体</a:t>
            </a:r>
            <a:r>
              <a:rPr lang="en-US" altLang="en-US" sz="1100" dirty="0"/>
              <a:t>的</a:t>
            </a:r>
            <a:r>
              <a:rPr lang="zh-CN" altLang="en-US" sz="1100" dirty="0"/>
              <a:t>集聚</a:t>
            </a:r>
            <a:r>
              <a:rPr lang="en-US" altLang="en-US" sz="1100" dirty="0" err="1"/>
              <a:t>将影响准分子激光</a:t>
            </a:r>
            <a:r>
              <a:rPr lang="zh-CN" altLang="en-US" sz="1100" dirty="0"/>
              <a:t>的</a:t>
            </a:r>
            <a:r>
              <a:rPr lang="en-US" altLang="en-US" sz="1100" dirty="0" err="1"/>
              <a:t>性能（例如，组织吸收可能变化</a:t>
            </a:r>
            <a:r>
              <a:rPr lang="en-US" altLang="en-US" sz="1100" dirty="0"/>
              <a:t>）。</a:t>
            </a:r>
          </a:p>
          <a:p>
            <a:pPr eaLnBrk="1" hangingPunct="1"/>
            <a:r>
              <a:rPr lang="en-US" altLang="en-US" sz="1100" dirty="0" err="1"/>
              <a:t>此外，重要的是，手术</a:t>
            </a:r>
            <a:r>
              <a:rPr lang="zh-CN" altLang="en-US" sz="1100" dirty="0"/>
              <a:t>持续</a:t>
            </a:r>
            <a:r>
              <a:rPr lang="en-US" altLang="en-US" sz="1100" dirty="0" err="1"/>
              <a:t>时间应尽可能短，以防止角膜水合作用的任何显著变化，否则将影响屈光度改变或其可预测性</a:t>
            </a:r>
            <a:r>
              <a:rPr lang="en-US" altLang="en-US" sz="1100" dirty="0"/>
              <a:t>。</a:t>
            </a:r>
          </a:p>
        </p:txBody>
      </p:sp>
    </p:spTree>
    <p:extLst>
      <p:ext uri="{BB962C8B-B14F-4D97-AF65-F5344CB8AC3E}">
        <p14:creationId xmlns:p14="http://schemas.microsoft.com/office/powerpoint/2010/main" val="26729933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2"/>
          <p:cNvSpPr>
            <a:spLocks noGrp="1" noRot="1" noChangeAspect="1" noChangeArrowheads="1" noTextEdit="1"/>
          </p:cNvSpPr>
          <p:nvPr>
            <p:ph type="sldImg"/>
          </p:nvPr>
        </p:nvSpPr>
        <p:spPr/>
      </p:sp>
      <p:sp>
        <p:nvSpPr>
          <p:cNvPr id="740354" name="Rectangle 3"/>
          <p:cNvSpPr>
            <a:spLocks noGrp="1" noChangeArrowheads="1"/>
          </p:cNvSpPr>
          <p:nvPr>
            <p:ph type="body" idx="1"/>
          </p:nvPr>
        </p:nvSpPr>
        <p:spPr>
          <a:noFill/>
        </p:spPr>
        <p:txBody>
          <a:bodyPr/>
          <a:lstStyle/>
          <a:p>
            <a:pPr eaLnBrk="1" hangingPunct="1"/>
            <a:r>
              <a:rPr lang="en-US" altLang="en-US" dirty="0" err="1"/>
              <a:t>接受LASIK手术的患者中的一小部分</a:t>
            </a:r>
            <a:r>
              <a:rPr lang="zh-CN" altLang="en-US" dirty="0"/>
              <a:t>比例</a:t>
            </a:r>
            <a:r>
              <a:rPr lang="en-US" altLang="en-US" dirty="0" err="1"/>
              <a:t>将经历</a:t>
            </a:r>
            <a:r>
              <a:rPr lang="zh-CN" altLang="en-US" dirty="0"/>
              <a:t>最佳矫正视力</a:t>
            </a:r>
            <a:r>
              <a:rPr lang="en-US" altLang="en-US" dirty="0"/>
              <a:t>的</a:t>
            </a:r>
            <a:r>
              <a:rPr lang="zh-CN" altLang="en-US" dirty="0"/>
              <a:t>下降</a:t>
            </a:r>
            <a:r>
              <a:rPr lang="en-US" altLang="en-US" dirty="0"/>
              <a:t>。</a:t>
            </a:r>
          </a:p>
          <a:p>
            <a:pPr eaLnBrk="1" hangingPunct="1"/>
            <a:r>
              <a:rPr lang="en-US" altLang="en-US" dirty="0"/>
              <a:t>其他视觉问题包括：</a:t>
            </a:r>
          </a:p>
          <a:p>
            <a:pPr eaLnBrk="1" hangingPunct="1"/>
            <a:r>
              <a:rPr lang="zh-CN" altLang="en-US" sz="1100" b="1" dirty="0"/>
              <a:t>欠矫</a:t>
            </a:r>
            <a:r>
              <a:rPr lang="en-US" altLang="en-US" sz="1100" dirty="0"/>
              <a:t>。</a:t>
            </a:r>
            <a:r>
              <a:rPr lang="en-US" altLang="en-US" sz="1100" b="1" dirty="0" err="1"/>
              <a:t>这是由于</a:t>
            </a:r>
            <a:r>
              <a:rPr lang="en-US" altLang="en-US" sz="1100" dirty="0" err="1"/>
              <a:t>从眼睛上移除</a:t>
            </a:r>
            <a:r>
              <a:rPr lang="zh-CN" altLang="en-US" sz="1100" dirty="0"/>
              <a:t>的组织太少</a:t>
            </a:r>
            <a:r>
              <a:rPr lang="en-US" altLang="en-US" sz="1100" dirty="0"/>
              <a:t>，</a:t>
            </a:r>
            <a:r>
              <a:rPr lang="en-US" altLang="en-US" sz="1100" dirty="0" err="1"/>
              <a:t>在近视患者中更为常见。后期可能需要</a:t>
            </a:r>
            <a:r>
              <a:rPr lang="en-US" altLang="en-US" sz="1100" dirty="0"/>
              <a:t>“</a:t>
            </a:r>
            <a:r>
              <a:rPr lang="zh-CN" altLang="en-US" sz="1100" dirty="0"/>
              <a:t>增效</a:t>
            </a:r>
            <a:r>
              <a:rPr lang="en-US" altLang="en-US" sz="1100" dirty="0"/>
              <a:t>”。</a:t>
            </a:r>
          </a:p>
          <a:p>
            <a:pPr eaLnBrk="1" hangingPunct="1"/>
            <a:r>
              <a:rPr lang="en-US" altLang="en-US" sz="1100" dirty="0"/>
              <a:t>• </a:t>
            </a:r>
            <a:r>
              <a:rPr lang="zh-CN" altLang="en-US" sz="1100" b="1" dirty="0"/>
              <a:t>过矫</a:t>
            </a:r>
            <a:r>
              <a:rPr lang="en-US" altLang="en-US" sz="1100" b="1" dirty="0"/>
              <a:t>. </a:t>
            </a:r>
          </a:p>
          <a:p>
            <a:pPr eaLnBrk="1" hangingPunct="1"/>
            <a:r>
              <a:rPr lang="en-US" altLang="en-US" sz="1100" dirty="0" err="1"/>
              <a:t>也有可能</a:t>
            </a:r>
            <a:r>
              <a:rPr lang="zh-CN" altLang="en-US" sz="1100" dirty="0"/>
              <a:t>激光</a:t>
            </a:r>
            <a:r>
              <a:rPr lang="en-US" altLang="en-US" sz="1100" dirty="0" err="1"/>
              <a:t>从眼睛去除过多的组织</a:t>
            </a:r>
            <a:endParaRPr lang="en-US" altLang="en-US" sz="1100" dirty="0"/>
          </a:p>
          <a:p>
            <a:pPr eaLnBrk="1" hangingPunct="1"/>
            <a:r>
              <a:rPr lang="en-US" altLang="en-US" sz="1100" dirty="0"/>
              <a:t>过</a:t>
            </a:r>
            <a:r>
              <a:rPr lang="zh-CN" altLang="en-US" sz="1100" dirty="0"/>
              <a:t>矫</a:t>
            </a:r>
            <a:r>
              <a:rPr lang="en-US" altLang="en-US" sz="1100" dirty="0" err="1"/>
              <a:t>可能比</a:t>
            </a:r>
            <a:r>
              <a:rPr lang="zh-CN" altLang="en-US" sz="1100" dirty="0"/>
              <a:t>欠矫</a:t>
            </a:r>
            <a:r>
              <a:rPr lang="en-US" altLang="en-US" sz="1100" dirty="0" err="1"/>
              <a:t>更难</a:t>
            </a:r>
            <a:r>
              <a:rPr lang="zh-CN" altLang="en-US" sz="1100" dirty="0"/>
              <a:t>修正</a:t>
            </a:r>
            <a:r>
              <a:rPr lang="en-US" altLang="en-US" sz="1100" dirty="0"/>
              <a:t>。</a:t>
            </a:r>
          </a:p>
          <a:p>
            <a:pPr eaLnBrk="1" hangingPunct="1"/>
            <a:r>
              <a:rPr lang="en-US" altLang="en-US" sz="1100" b="1" dirty="0" err="1"/>
              <a:t>散光</a:t>
            </a:r>
            <a:endParaRPr lang="en-US" altLang="en-US" sz="1100" b="1" dirty="0"/>
          </a:p>
          <a:p>
            <a:pPr eaLnBrk="1" hangingPunct="1"/>
            <a:r>
              <a:rPr lang="en-US" altLang="en-US" sz="1100" dirty="0"/>
              <a:t>散光可由不均匀或不规则的组织去除引起。如果病人的眼睛在手术过程中过度移动，就会发生这种情况。</a:t>
            </a:r>
          </a:p>
          <a:p>
            <a:pPr eaLnBrk="1" hangingPunct="1"/>
            <a:r>
              <a:rPr lang="en-US" altLang="en-US" sz="1100" dirty="0"/>
              <a:t>可能需要额外的手术。</a:t>
            </a:r>
          </a:p>
          <a:p>
            <a:pPr eaLnBrk="1" hangingPunct="1"/>
            <a:r>
              <a:rPr lang="en-US" altLang="en-US" dirty="0"/>
              <a:t>• </a:t>
            </a:r>
            <a:r>
              <a:rPr lang="zh-CN" altLang="en-US" dirty="0"/>
              <a:t>夜间视力下降</a:t>
            </a:r>
            <a:endParaRPr lang="en-US" altLang="en-US" dirty="0"/>
          </a:p>
          <a:p>
            <a:pPr eaLnBrk="1" hangingPunct="1"/>
            <a:r>
              <a:rPr lang="en-US" altLang="en-US" dirty="0"/>
              <a:t>• </a:t>
            </a:r>
            <a:r>
              <a:rPr lang="zh-CN" altLang="en-US" dirty="0"/>
              <a:t>鬼影</a:t>
            </a:r>
            <a:r>
              <a:rPr lang="en-US" altLang="en-US" dirty="0"/>
              <a:t>.</a:t>
            </a:r>
          </a:p>
          <a:p>
            <a:pPr eaLnBrk="1" hangingPunct="1"/>
            <a:r>
              <a:rPr lang="en-US" altLang="en-US" sz="1100" b="1" dirty="0" err="1"/>
              <a:t>眩光，光晕，和</a:t>
            </a:r>
            <a:r>
              <a:rPr lang="zh-CN" altLang="en-US" sz="1100" b="1" dirty="0"/>
              <a:t>重影</a:t>
            </a:r>
            <a:r>
              <a:rPr lang="en-US" altLang="en-US" sz="1100" b="1" dirty="0"/>
              <a:t>（复视）</a:t>
            </a:r>
          </a:p>
          <a:p>
            <a:pPr eaLnBrk="1" hangingPunct="1"/>
            <a:r>
              <a:rPr lang="en-US" altLang="en-US" sz="1100" dirty="0"/>
              <a:t>这</a:t>
            </a:r>
            <a:r>
              <a:rPr lang="zh-CN" altLang="en-US" sz="1100" dirty="0"/>
              <a:t>些</a:t>
            </a:r>
            <a:r>
              <a:rPr lang="en-US" altLang="en-US" sz="1100" dirty="0" err="1"/>
              <a:t>可能会使夜晚的视力变得</a:t>
            </a:r>
            <a:r>
              <a:rPr lang="zh-CN" altLang="en-US" sz="1100" dirty="0"/>
              <a:t>更差</a:t>
            </a:r>
            <a:r>
              <a:rPr lang="en-US" altLang="en-US" sz="1100" dirty="0"/>
              <a:t>，</a:t>
            </a:r>
            <a:r>
              <a:rPr lang="en-US" altLang="en-US" sz="1100" dirty="0" err="1"/>
              <a:t>特别是在</a:t>
            </a:r>
            <a:r>
              <a:rPr lang="zh-CN" altLang="en-US" sz="1100" dirty="0"/>
              <a:t>有</a:t>
            </a:r>
            <a:r>
              <a:rPr lang="en-US" altLang="en-US" sz="1100" dirty="0" err="1"/>
              <a:t>明亮灯光的地方。在某些情况下，这些症状可能</a:t>
            </a:r>
            <a:r>
              <a:rPr lang="zh-CN" altLang="en-US" sz="1100" dirty="0"/>
              <a:t>由于</a:t>
            </a:r>
            <a:r>
              <a:rPr lang="en-US" altLang="en-US" sz="1100" dirty="0"/>
              <a:t>可的松滴眼剂</a:t>
            </a:r>
            <a:r>
              <a:rPr lang="zh-CN" altLang="en-US" sz="1100" dirty="0"/>
              <a:t>引起</a:t>
            </a:r>
            <a:r>
              <a:rPr lang="en-US" altLang="en-US" sz="1100" dirty="0"/>
              <a:t>。 </a:t>
            </a:r>
          </a:p>
          <a:p>
            <a:pPr eaLnBrk="1" hangingPunct="1"/>
            <a:r>
              <a:rPr lang="en-US" altLang="en-US" sz="1100" dirty="0"/>
              <a:t>有时可能需要进一步手术。</a:t>
            </a:r>
          </a:p>
          <a:p>
            <a:pPr eaLnBrk="1" hangingPunct="1"/>
            <a:r>
              <a:rPr lang="en-US" altLang="en-US" sz="1100" b="1" dirty="0"/>
              <a:t>干眼症. </a:t>
            </a:r>
          </a:p>
          <a:p>
            <a:pPr eaLnBrk="1" hangingPunct="1"/>
            <a:r>
              <a:rPr lang="en-US" altLang="en-US" sz="1100" dirty="0"/>
              <a:t>手术后的头6个月，眼睛可能会感到干燥。更严重的病例可能需要泪</a:t>
            </a:r>
            <a:r>
              <a:rPr lang="zh-CN" altLang="en-US" sz="1100" dirty="0"/>
              <a:t>小</a:t>
            </a:r>
            <a:r>
              <a:rPr lang="en-US" altLang="en-US" sz="1100" dirty="0" err="1"/>
              <a:t>点塞子</a:t>
            </a:r>
            <a:r>
              <a:rPr lang="en-US" altLang="en-US" sz="1100" dirty="0"/>
              <a:t>。</a:t>
            </a:r>
          </a:p>
          <a:p>
            <a:pPr eaLnBrk="1" hangingPunct="1"/>
            <a:r>
              <a:rPr lang="zh-CN" altLang="en-US" sz="1100" b="1" dirty="0"/>
              <a:t>角膜瓣问题</a:t>
            </a:r>
            <a:r>
              <a:rPr lang="en-US" altLang="en-US" sz="1100" b="1" dirty="0"/>
              <a:t>. </a:t>
            </a:r>
          </a:p>
          <a:p>
            <a:pPr eaLnBrk="1" hangingPunct="1"/>
            <a:r>
              <a:rPr lang="en-US" altLang="en-US" sz="1100" dirty="0" err="1"/>
              <a:t>准分子激光原位角膜磨镶术</a:t>
            </a:r>
            <a:r>
              <a:rPr lang="zh-CN" altLang="en-US" sz="1100" dirty="0"/>
              <a:t>角膜</a:t>
            </a:r>
            <a:r>
              <a:rPr lang="en-US" altLang="en-US" sz="1100" dirty="0" err="1"/>
              <a:t>瓣易感染、撕裂、肿胀。PRK术中</a:t>
            </a:r>
            <a:r>
              <a:rPr lang="zh-CN" altLang="en-US" sz="1100" dirty="0"/>
              <a:t>角膜</a:t>
            </a:r>
            <a:r>
              <a:rPr lang="en-US" altLang="en-US" sz="1100" dirty="0"/>
              <a:t>瓣</a:t>
            </a:r>
            <a:r>
              <a:rPr lang="zh-CN" altLang="en-US" sz="1100" dirty="0"/>
              <a:t>的移位可能导致</a:t>
            </a:r>
            <a:r>
              <a:rPr lang="en-US" altLang="en-US" sz="1100" dirty="0" err="1"/>
              <a:t>再生</a:t>
            </a:r>
            <a:r>
              <a:rPr lang="zh-CN" altLang="en-US" sz="1100" dirty="0"/>
              <a:t>不正常</a:t>
            </a:r>
            <a:r>
              <a:rPr lang="en-US" altLang="en-US" sz="1100" dirty="0"/>
              <a:t>。</a:t>
            </a:r>
          </a:p>
          <a:p>
            <a:pPr eaLnBrk="1" hangingPunct="1"/>
            <a:endParaRPr lang="en-US" altLang="en-US" dirty="0"/>
          </a:p>
          <a:p>
            <a:pPr eaLnBrk="1" hangingPunct="1"/>
            <a:r>
              <a:rPr lang="en-US" altLang="en-US" dirty="0" err="1"/>
              <a:t>一个普遍</a:t>
            </a:r>
            <a:r>
              <a:rPr lang="zh-CN" altLang="en-US" dirty="0"/>
              <a:t>被</a:t>
            </a:r>
            <a:r>
              <a:rPr lang="en-US" altLang="en-US" dirty="0" err="1"/>
              <a:t>接受的观点是，在角膜瓣和消融区下方</a:t>
            </a:r>
            <a:r>
              <a:rPr lang="zh-CN" altLang="en-US" dirty="0"/>
              <a:t>最小角膜厚度必须保持</a:t>
            </a:r>
            <a:r>
              <a:rPr lang="en-US" altLang="en-US" dirty="0">
                <a:sym typeface="+mn-ea"/>
              </a:rPr>
              <a:t>250μm</a:t>
            </a:r>
            <a:r>
              <a:rPr lang="zh-CN" altLang="en-US" dirty="0">
                <a:sym typeface="+mn-ea"/>
              </a:rPr>
              <a:t>，才能使角膜</a:t>
            </a:r>
            <a:r>
              <a:rPr lang="zh-CN" altLang="en-US" b="1" dirty="0"/>
              <a:t>膨隆的风险</a:t>
            </a:r>
            <a:r>
              <a:rPr lang="en-US" altLang="en-US" dirty="0" err="1"/>
              <a:t>最小化</a:t>
            </a:r>
            <a:r>
              <a:rPr lang="en-US" altLang="en-US" dirty="0"/>
              <a:t>。</a:t>
            </a:r>
          </a:p>
          <a:p>
            <a:pPr eaLnBrk="1" hangingPunct="1"/>
            <a:r>
              <a:rPr lang="zh-CN" altLang="en-US" dirty="0"/>
              <a:t>角膜膨隆</a:t>
            </a:r>
            <a:r>
              <a:rPr lang="en-US" altLang="en-US" dirty="0" err="1"/>
              <a:t>一旦发生，就会毁掉病人的生命。一般情况下进展很快，受影响的患者将迅速</a:t>
            </a:r>
            <a:r>
              <a:rPr lang="zh-CN" altLang="en-US" dirty="0"/>
              <a:t>经历</a:t>
            </a:r>
            <a:r>
              <a:rPr lang="en-US" altLang="en-US" dirty="0" err="1"/>
              <a:t>圆锥角膜的所有阶段</a:t>
            </a:r>
            <a:r>
              <a:rPr lang="en-US" altLang="en-US" dirty="0"/>
              <a:t>。</a:t>
            </a:r>
          </a:p>
          <a:p>
            <a:pPr eaLnBrk="1" hangingPunct="1"/>
            <a:endParaRPr lang="en-US" altLang="en-US" dirty="0"/>
          </a:p>
        </p:txBody>
      </p:sp>
    </p:spTree>
    <p:extLst>
      <p:ext uri="{BB962C8B-B14F-4D97-AF65-F5344CB8AC3E}">
        <p14:creationId xmlns:p14="http://schemas.microsoft.com/office/powerpoint/2010/main" val="28656458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8731105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2"/>
          <p:cNvSpPr>
            <a:spLocks noGrp="1" noRot="1" noChangeAspect="1" noChangeArrowheads="1" noTextEdit="1"/>
          </p:cNvSpPr>
          <p:nvPr>
            <p:ph type="sldImg"/>
          </p:nvPr>
        </p:nvSpPr>
        <p:spPr/>
      </p:sp>
      <p:sp>
        <p:nvSpPr>
          <p:cNvPr id="743426" name="Rectangle 3"/>
          <p:cNvSpPr>
            <a:spLocks noGrp="1" noChangeArrowheads="1"/>
          </p:cNvSpPr>
          <p:nvPr>
            <p:ph type="body" idx="1"/>
          </p:nvPr>
        </p:nvSpPr>
        <p:spPr>
          <a:noFill/>
        </p:spPr>
        <p:txBody>
          <a:bodyPr/>
          <a:lstStyle/>
          <a:p>
            <a:pPr eaLnBrk="1" hangingPunct="1"/>
            <a:r>
              <a:rPr lang="en-US" altLang="en-US" dirty="0" err="1"/>
              <a:t>这些地图强调</a:t>
            </a:r>
            <a:r>
              <a:rPr lang="zh-CN" altLang="en-US" dirty="0"/>
              <a:t>继发性膨隆</a:t>
            </a:r>
            <a:r>
              <a:rPr lang="en-US" altLang="en-US" dirty="0"/>
              <a:t>的</a:t>
            </a:r>
            <a:r>
              <a:rPr lang="zh-CN" altLang="en-US" dirty="0"/>
              <a:t>侵略本性</a:t>
            </a:r>
            <a:r>
              <a:rPr lang="en-US" altLang="en-US" dirty="0"/>
              <a:t>。</a:t>
            </a:r>
          </a:p>
          <a:p>
            <a:pPr eaLnBrk="1" hangingPunct="1"/>
            <a:r>
              <a:rPr lang="en-US" altLang="en-US" dirty="0" err="1"/>
              <a:t>角膜退行性改变的发生可在屈光手术后</a:t>
            </a:r>
            <a:r>
              <a:rPr lang="zh-CN" altLang="en-US" dirty="0"/>
              <a:t>很快发生</a:t>
            </a:r>
            <a:r>
              <a:rPr lang="en-US" altLang="en-US" dirty="0"/>
              <a:t>，</a:t>
            </a:r>
            <a:r>
              <a:rPr lang="en-US" altLang="en-US" dirty="0" err="1"/>
              <a:t>或在几年后发生</a:t>
            </a:r>
            <a:r>
              <a:rPr lang="en-US" altLang="en-US" dirty="0"/>
              <a:t>。</a:t>
            </a:r>
          </a:p>
          <a:p>
            <a:pPr eaLnBrk="1" hangingPunct="1"/>
            <a:r>
              <a:rPr lang="en-US" altLang="en-US" dirty="0" err="1"/>
              <a:t>为了防止这种情况发生，LASIK</a:t>
            </a:r>
            <a:r>
              <a:rPr lang="zh-CN" altLang="en-US" dirty="0"/>
              <a:t>手术</a:t>
            </a:r>
            <a:r>
              <a:rPr lang="en-US" altLang="en-US" dirty="0" err="1"/>
              <a:t>医生试图</a:t>
            </a:r>
            <a:r>
              <a:rPr lang="zh-CN" altLang="en-US" dirty="0"/>
              <a:t>保留</a:t>
            </a:r>
            <a:r>
              <a:rPr lang="en-US" altLang="en-US" dirty="0"/>
              <a:t>至少400微米的基质床。注意：在左下角的图像（厚度）</a:t>
            </a:r>
            <a:r>
              <a:rPr lang="zh-CN" altLang="en-US" dirty="0"/>
              <a:t>中角膜顶端仅留有</a:t>
            </a:r>
            <a:r>
              <a:rPr lang="en-US" altLang="en-US" dirty="0"/>
              <a:t>307</a:t>
            </a:r>
            <a:r>
              <a:rPr lang="zh-CN" altLang="en-US" dirty="0"/>
              <a:t>的厚度</a:t>
            </a:r>
            <a:r>
              <a:rPr lang="en-US" altLang="en-US" dirty="0"/>
              <a:t>。</a:t>
            </a:r>
          </a:p>
        </p:txBody>
      </p:sp>
    </p:spTree>
    <p:extLst>
      <p:ext uri="{BB962C8B-B14F-4D97-AF65-F5344CB8AC3E}">
        <p14:creationId xmlns:p14="http://schemas.microsoft.com/office/powerpoint/2010/main" val="22124898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2"/>
          <p:cNvSpPr>
            <a:spLocks noGrp="1" noRot="1" noChangeAspect="1" noChangeArrowheads="1" noTextEdit="1"/>
          </p:cNvSpPr>
          <p:nvPr>
            <p:ph type="sldImg"/>
          </p:nvPr>
        </p:nvSpPr>
        <p:spPr/>
      </p:sp>
      <p:sp>
        <p:nvSpPr>
          <p:cNvPr id="745474" name="Rectangle 3"/>
          <p:cNvSpPr>
            <a:spLocks noGrp="1" noChangeArrowheads="1"/>
          </p:cNvSpPr>
          <p:nvPr>
            <p:ph type="body" idx="1"/>
          </p:nvPr>
        </p:nvSpPr>
        <p:spPr>
          <a:noFill/>
        </p:spPr>
        <p:txBody>
          <a:bodyPr/>
          <a:lstStyle/>
          <a:p>
            <a:pPr eaLnBrk="1" hangingPunct="1"/>
            <a:r>
              <a:rPr lang="en-US" altLang="en-US" b="1" dirty="0" err="1">
                <a:solidFill>
                  <a:srgbClr val="0073AE"/>
                </a:solidFill>
                <a:latin typeface="Times New Roman MT Std"/>
                <a:sym typeface="+mn-ea"/>
              </a:rPr>
              <a:t>基质内角膜植入环</a:t>
            </a:r>
            <a:r>
              <a:rPr lang="en-US" altLang="en-US" b="1" dirty="0"/>
              <a:t>: </a:t>
            </a:r>
            <a:r>
              <a:rPr lang="zh-CN" altLang="en-US" b="1" dirty="0"/>
              <a:t>介绍</a:t>
            </a:r>
            <a:endParaRPr lang="en-US" altLang="en-US" b="1" dirty="0"/>
          </a:p>
          <a:p>
            <a:pPr eaLnBrk="1" hangingPunct="1"/>
            <a:r>
              <a:rPr lang="en-US" altLang="en-US" dirty="0" err="1"/>
              <a:t>Barraquer</a:t>
            </a:r>
            <a:r>
              <a:rPr lang="en-US" altLang="en-US" dirty="0"/>
              <a:t> (1949) </a:t>
            </a:r>
            <a:r>
              <a:rPr lang="zh-CN" altLang="en-US" dirty="0"/>
              <a:t>第一次提出了人造</a:t>
            </a:r>
            <a:r>
              <a:rPr lang="en-US" altLang="en-US" dirty="0" err="1"/>
              <a:t>角膜内植入物矫正屈光不正</a:t>
            </a:r>
            <a:r>
              <a:rPr lang="zh-CN" altLang="en-US" dirty="0"/>
              <a:t>的可能性</a:t>
            </a:r>
            <a:r>
              <a:rPr lang="en-US" altLang="en-US" dirty="0"/>
              <a:t>.</a:t>
            </a:r>
          </a:p>
          <a:p>
            <a:pPr eaLnBrk="1" hangingPunct="1"/>
            <a:r>
              <a:rPr lang="zh-CN" altLang="en-US" dirty="0"/>
              <a:t>目前一种更有前景的变体被</a:t>
            </a:r>
            <a:r>
              <a:rPr lang="en-US" altLang="en-US" dirty="0" err="1"/>
              <a:t>FDA批准</a:t>
            </a:r>
            <a:r>
              <a:rPr lang="zh-CN" altLang="en-US" dirty="0"/>
              <a:t>，</a:t>
            </a:r>
            <a:r>
              <a:rPr lang="en-US" altLang="en-US" dirty="0"/>
              <a:t>用于散光不超过1.00D的-1.00D～-3.00D之间</a:t>
            </a:r>
            <a:r>
              <a:rPr lang="zh-CN" altLang="en-US" dirty="0"/>
              <a:t>的</a:t>
            </a:r>
            <a:r>
              <a:rPr lang="en-US" altLang="en-US" dirty="0" err="1"/>
              <a:t>近视</a:t>
            </a:r>
            <a:r>
              <a:rPr lang="zh-CN" altLang="en-US" dirty="0"/>
              <a:t>，</a:t>
            </a:r>
            <a:r>
              <a:rPr lang="en-US" altLang="en-US" dirty="0"/>
              <a:t>是</a:t>
            </a:r>
            <a:r>
              <a:rPr lang="zh-CN" altLang="en-US" dirty="0"/>
              <a:t>基质</a:t>
            </a:r>
            <a:r>
              <a:rPr lang="en-US" altLang="en-US" dirty="0" err="1"/>
              <a:t>内角膜环</a:t>
            </a:r>
            <a:r>
              <a:rPr lang="zh-CN" altLang="en-US" dirty="0"/>
              <a:t>植片</a:t>
            </a:r>
            <a:r>
              <a:rPr lang="en-US" altLang="en-US" dirty="0"/>
              <a:t>或 </a:t>
            </a:r>
            <a:r>
              <a:rPr lang="en-US" altLang="en-US" dirty="0" err="1"/>
              <a:t>intacs®装置（由Addition</a:t>
            </a:r>
            <a:r>
              <a:rPr lang="en-US" altLang="en-US" dirty="0"/>
              <a:t> Technology </a:t>
            </a:r>
            <a:r>
              <a:rPr lang="en-US" altLang="en-US" dirty="0" err="1"/>
              <a:t>Inc公司，以前由KeraVision公司制造</a:t>
            </a:r>
            <a:r>
              <a:rPr lang="en-US" altLang="en-US" dirty="0"/>
              <a:t>）。</a:t>
            </a:r>
          </a:p>
          <a:p>
            <a:pPr eaLnBrk="1" hangingPunct="1"/>
            <a:r>
              <a:rPr lang="en-US" altLang="en-US" dirty="0"/>
              <a:t>FDA还批准了在圆锥角膜（2004年7月）中使用intacs®设备。</a:t>
            </a:r>
          </a:p>
          <a:p>
            <a:pPr eaLnBrk="1" hangingPunct="1"/>
            <a:r>
              <a:rPr lang="en-US" altLang="en-US" dirty="0" err="1"/>
              <a:t>另一种基质</a:t>
            </a:r>
            <a:r>
              <a:rPr lang="zh-CN" altLang="en-US" dirty="0"/>
              <a:t>内</a:t>
            </a:r>
            <a:r>
              <a:rPr lang="en-US" altLang="en-US" dirty="0" err="1"/>
              <a:t>装置是用于治疗圆锥角膜的Ferrara</a:t>
            </a:r>
            <a:r>
              <a:rPr lang="en-US" altLang="en-US" dirty="0"/>
              <a:t> 环</a:t>
            </a:r>
            <a:r>
              <a:rPr lang="zh-CN" altLang="en-US" dirty="0"/>
              <a:t>形</a:t>
            </a:r>
            <a:r>
              <a:rPr lang="en-US" altLang="en-US" dirty="0" err="1"/>
              <a:t>植入物</a:t>
            </a:r>
            <a:r>
              <a:rPr lang="en-US" altLang="en-US" dirty="0"/>
              <a:t>。</a:t>
            </a:r>
          </a:p>
          <a:p>
            <a:pPr eaLnBrk="1" hangingPunct="1"/>
            <a:r>
              <a:rPr lang="en-US" altLang="en-US" dirty="0" err="1"/>
              <a:t>为了满足所需的</a:t>
            </a:r>
            <a:r>
              <a:rPr lang="zh-CN" altLang="en-US" dirty="0"/>
              <a:t>矫</a:t>
            </a:r>
            <a:r>
              <a:rPr lang="en-US" altLang="en-US" dirty="0" err="1"/>
              <a:t>正水平</a:t>
            </a:r>
            <a:r>
              <a:rPr lang="en-US" altLang="en-US" dirty="0"/>
              <a:t>，</a:t>
            </a:r>
            <a:r>
              <a:rPr lang="zh-CN" altLang="en-US" dirty="0"/>
              <a:t>可用</a:t>
            </a:r>
            <a:r>
              <a:rPr lang="en-US" altLang="en-US" dirty="0"/>
              <a:t>五个环的厚度（Cimble，2005）。</a:t>
            </a:r>
          </a:p>
          <a:p>
            <a:pPr eaLnBrk="1" hangingPunct="1"/>
            <a:r>
              <a:rPr lang="zh-CN" altLang="en-US" dirty="0"/>
              <a:t>在</a:t>
            </a:r>
            <a:r>
              <a:rPr lang="en-US" altLang="en-US" dirty="0"/>
              <a:t>1991</a:t>
            </a:r>
            <a:r>
              <a:rPr lang="zh-CN" altLang="en-US" dirty="0"/>
              <a:t>，第一次在有视力的人</a:t>
            </a:r>
            <a:r>
              <a:rPr lang="en-US" altLang="en-US" dirty="0"/>
              <a:t>眼</a:t>
            </a:r>
            <a:r>
              <a:rPr lang="zh-CN" altLang="en-US" dirty="0"/>
              <a:t>内</a:t>
            </a:r>
            <a:r>
              <a:rPr lang="en-US" altLang="en-US" dirty="0" err="1"/>
              <a:t>植入</a:t>
            </a:r>
            <a:r>
              <a:rPr lang="zh-CN" altLang="en-US" dirty="0"/>
              <a:t>硬</a:t>
            </a:r>
            <a:r>
              <a:rPr lang="en-US" altLang="en-US" dirty="0" err="1"/>
              <a:t>性PMMA</a:t>
            </a:r>
            <a:r>
              <a:rPr lang="zh-CN" altLang="en-US" dirty="0"/>
              <a:t>基质内</a:t>
            </a:r>
            <a:r>
              <a:rPr lang="en-US" altLang="en-US" dirty="0" err="1"/>
              <a:t>角膜环</a:t>
            </a:r>
            <a:r>
              <a:rPr lang="en-US" altLang="en-US" dirty="0"/>
              <a:t>。</a:t>
            </a:r>
          </a:p>
          <a:p>
            <a:pPr eaLnBrk="1" hangingPunct="1"/>
            <a:endParaRPr lang="en-US" altLang="en-US" dirty="0"/>
          </a:p>
        </p:txBody>
      </p:sp>
    </p:spTree>
    <p:extLst>
      <p:ext uri="{BB962C8B-B14F-4D97-AF65-F5344CB8AC3E}">
        <p14:creationId xmlns:p14="http://schemas.microsoft.com/office/powerpoint/2010/main" val="17073972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2"/>
          <p:cNvSpPr>
            <a:spLocks noGrp="1" noRot="1" noChangeAspect="1" noChangeArrowheads="1" noTextEdit="1"/>
          </p:cNvSpPr>
          <p:nvPr>
            <p:ph type="sldImg"/>
          </p:nvPr>
        </p:nvSpPr>
        <p:spPr/>
      </p:sp>
      <p:sp>
        <p:nvSpPr>
          <p:cNvPr id="747522" name="Rectangle 3"/>
          <p:cNvSpPr>
            <a:spLocks noGrp="1" noChangeArrowheads="1"/>
          </p:cNvSpPr>
          <p:nvPr>
            <p:ph type="body" idx="1"/>
          </p:nvPr>
        </p:nvSpPr>
        <p:spPr>
          <a:noFill/>
        </p:spPr>
        <p:txBody>
          <a:bodyPr/>
          <a:lstStyle/>
          <a:p>
            <a:pPr eaLnBrk="1" hangingPunct="1"/>
            <a:r>
              <a:rPr lang="en-US" altLang="en-US" dirty="0" err="1">
                <a:solidFill>
                  <a:srgbClr val="0073AE"/>
                </a:solidFill>
                <a:latin typeface="Times New Roman MT Std"/>
                <a:sym typeface="+mn-ea"/>
              </a:rPr>
              <a:t>基质内角膜植入</a:t>
            </a:r>
            <a:r>
              <a:rPr lang="zh-CN" altLang="en-US" dirty="0">
                <a:solidFill>
                  <a:srgbClr val="0073AE"/>
                </a:solidFill>
                <a:latin typeface="Times New Roman MT Std"/>
                <a:sym typeface="+mn-ea"/>
              </a:rPr>
              <a:t>环</a:t>
            </a:r>
            <a:r>
              <a:rPr lang="en-US" altLang="en-US" b="1" dirty="0"/>
              <a:t>: </a:t>
            </a:r>
            <a:r>
              <a:rPr lang="zh-CN" altLang="en-US" b="1" dirty="0"/>
              <a:t>他们是什么？他们是怎么用的？</a:t>
            </a:r>
            <a:endParaRPr lang="en-US" altLang="en-US" b="1" dirty="0"/>
          </a:p>
          <a:p>
            <a:pPr eaLnBrk="1" hangingPunct="1"/>
            <a:r>
              <a:rPr lang="zh-CN" altLang="en-US" dirty="0"/>
              <a:t>屈光不正矫正</a:t>
            </a:r>
            <a:r>
              <a:rPr lang="en-US" altLang="en-US" dirty="0"/>
              <a:t>的</a:t>
            </a:r>
            <a:r>
              <a:rPr lang="zh-CN" altLang="en-US" dirty="0"/>
              <a:t>度数</a:t>
            </a:r>
            <a:r>
              <a:rPr lang="en-US" altLang="en-US" dirty="0"/>
              <a:t>由 </a:t>
            </a:r>
            <a:r>
              <a:rPr lang="en-US" altLang="en-US" b="1" dirty="0" err="1"/>
              <a:t>in</a:t>
            </a:r>
            <a:r>
              <a:rPr lang="en-US" altLang="en-US" b="1" i="1" dirty="0" err="1"/>
              <a:t>tacs</a:t>
            </a:r>
            <a:r>
              <a:rPr lang="en-US" altLang="en-US" dirty="0"/>
              <a:t>®</a:t>
            </a:r>
            <a:r>
              <a:rPr lang="en-US" altLang="en-US" dirty="0">
                <a:sym typeface="+mn-ea"/>
              </a:rPr>
              <a:t> </a:t>
            </a:r>
            <a:r>
              <a:rPr lang="zh-CN" altLang="en-US" dirty="0">
                <a:sym typeface="+mn-ea"/>
              </a:rPr>
              <a:t>植入环</a:t>
            </a:r>
            <a:r>
              <a:rPr lang="en-US" altLang="en-US" dirty="0" err="1">
                <a:sym typeface="+mn-ea"/>
              </a:rPr>
              <a:t>的厚度决定</a:t>
            </a:r>
            <a:r>
              <a:rPr lang="en-US" altLang="en-US" dirty="0">
                <a:sym typeface="+mn-ea"/>
              </a:rPr>
              <a:t>。</a:t>
            </a:r>
          </a:p>
          <a:p>
            <a:pPr eaLnBrk="1" hangingPunct="1"/>
            <a:r>
              <a:rPr lang="en-US" altLang="en-US" dirty="0"/>
              <a:t>有五种尺寸: 0.25, 0.275, 0.30, 0.325, &amp; 0.35 mm. </a:t>
            </a:r>
            <a:r>
              <a:rPr lang="zh-CN" altLang="en-US" dirty="0"/>
              <a:t>越厚的</a:t>
            </a:r>
            <a:r>
              <a:rPr lang="en-US" altLang="en-US" dirty="0"/>
              <a:t> </a:t>
            </a:r>
            <a:r>
              <a:rPr lang="en-US" altLang="en-US" b="1" dirty="0" err="1"/>
              <a:t>in</a:t>
            </a:r>
            <a:r>
              <a:rPr lang="en-US" altLang="en-US" b="1" i="1" dirty="0" err="1"/>
              <a:t>tacs</a:t>
            </a:r>
            <a:r>
              <a:rPr lang="en-US" altLang="en-US" b="1" i="1" dirty="0"/>
              <a:t>® </a:t>
            </a:r>
            <a:r>
              <a:rPr lang="zh-CN" altLang="en-US" dirty="0"/>
              <a:t>植入环</a:t>
            </a:r>
            <a:r>
              <a:rPr lang="en-US" altLang="en-US" dirty="0"/>
              <a:t>, </a:t>
            </a:r>
            <a:r>
              <a:rPr lang="en-US" altLang="en-US" dirty="0" err="1"/>
              <a:t>可达到的</a:t>
            </a:r>
            <a:r>
              <a:rPr lang="zh-CN" altLang="en-US" dirty="0"/>
              <a:t>更大的屈光矫正</a:t>
            </a:r>
            <a:r>
              <a:rPr lang="en-US" altLang="en-US" dirty="0"/>
              <a:t>.</a:t>
            </a:r>
          </a:p>
          <a:p>
            <a:pPr eaLnBrk="1" hangingPunct="1"/>
            <a:r>
              <a:rPr lang="en-US" altLang="en-US" dirty="0" err="1"/>
              <a:t>在PMMA版本的两个弧中，每个弧</a:t>
            </a:r>
            <a:r>
              <a:rPr lang="zh-CN" altLang="en-US" dirty="0"/>
              <a:t>对向于</a:t>
            </a:r>
            <a:r>
              <a:rPr lang="en-US" altLang="en-US" dirty="0"/>
              <a:t>150°</a:t>
            </a:r>
            <a:r>
              <a:rPr lang="zh-CN" altLang="en-US" dirty="0"/>
              <a:t>角</a:t>
            </a:r>
            <a:r>
              <a:rPr lang="en-US" altLang="en-US" dirty="0"/>
              <a:t>。</a:t>
            </a:r>
          </a:p>
          <a:p>
            <a:pPr eaLnBrk="1" hangingPunct="1"/>
            <a:endParaRPr lang="en-US" altLang="en-US" dirty="0"/>
          </a:p>
        </p:txBody>
      </p:sp>
    </p:spTree>
    <p:extLst>
      <p:ext uri="{BB962C8B-B14F-4D97-AF65-F5344CB8AC3E}">
        <p14:creationId xmlns:p14="http://schemas.microsoft.com/office/powerpoint/2010/main" val="1519084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Rectangle 2"/>
          <p:cNvSpPr>
            <a:spLocks noGrp="1" noRot="1" noChangeAspect="1" noChangeArrowheads="1" noTextEdit="1"/>
          </p:cNvSpPr>
          <p:nvPr>
            <p:ph type="sldImg"/>
          </p:nvPr>
        </p:nvSpPr>
        <p:spPr/>
      </p:sp>
      <p:sp>
        <p:nvSpPr>
          <p:cNvPr id="750594" name="Rectangle 3"/>
          <p:cNvSpPr>
            <a:spLocks noGrp="1" noChangeArrowheads="1"/>
          </p:cNvSpPr>
          <p:nvPr>
            <p:ph type="body" idx="1"/>
          </p:nvPr>
        </p:nvSpPr>
        <p:spPr>
          <a:noFill/>
        </p:spPr>
        <p:txBody>
          <a:bodyPr/>
          <a:lstStyle/>
          <a:p>
            <a:pPr eaLnBrk="1" hangingPunct="1"/>
            <a:r>
              <a:rPr lang="en-US" altLang="en-US" sz="900" dirty="0" err="1">
                <a:solidFill>
                  <a:srgbClr val="0073AE"/>
                </a:solidFill>
                <a:latin typeface="Times New Roman MT Std"/>
                <a:sym typeface="+mn-ea"/>
              </a:rPr>
              <a:t>基质内角膜植入环</a:t>
            </a:r>
            <a:r>
              <a:rPr lang="en-US" altLang="en-US" sz="900" b="1" dirty="0"/>
              <a:t>: </a:t>
            </a:r>
            <a:r>
              <a:rPr lang="zh-CN" altLang="en-US" sz="900" b="1" dirty="0"/>
              <a:t>矫正机制</a:t>
            </a:r>
          </a:p>
          <a:p>
            <a:pPr eaLnBrk="1" hangingPunct="1"/>
            <a:r>
              <a:rPr lang="en-US" altLang="en-US" sz="900" dirty="0" err="1"/>
              <a:t>角膜基质</a:t>
            </a:r>
            <a:r>
              <a:rPr lang="zh-CN" altLang="en-US" sz="900" dirty="0"/>
              <a:t>层</a:t>
            </a:r>
            <a:r>
              <a:rPr lang="en-US" altLang="en-US" sz="900" dirty="0" err="1"/>
              <a:t>的层状结构允许基质内环形通道</a:t>
            </a:r>
            <a:r>
              <a:rPr lang="zh-CN" altLang="en-US" sz="900" dirty="0"/>
              <a:t>的</a:t>
            </a:r>
            <a:r>
              <a:rPr lang="en-US" altLang="en-US" sz="900" dirty="0"/>
              <a:t>“</a:t>
            </a:r>
            <a:r>
              <a:rPr lang="en-US" altLang="en-US" sz="900" dirty="0" err="1"/>
              <a:t>解剖</a:t>
            </a:r>
            <a:r>
              <a:rPr lang="en-US" altLang="en-US" sz="900" dirty="0"/>
              <a:t>”</a:t>
            </a:r>
            <a:r>
              <a:rPr lang="zh-CN" altLang="en-US" sz="900" dirty="0"/>
              <a:t>并</a:t>
            </a:r>
            <a:r>
              <a:rPr lang="en-US" altLang="en-US" sz="900" dirty="0" err="1"/>
              <a:t>植入全环或环段</a:t>
            </a:r>
            <a:r>
              <a:rPr lang="en-US" altLang="en-US" sz="900" dirty="0"/>
              <a:t>。</a:t>
            </a:r>
          </a:p>
          <a:p>
            <a:pPr eaLnBrk="1" hangingPunct="1"/>
            <a:r>
              <a:rPr lang="en-US" altLang="en-US" sz="900" dirty="0" err="1"/>
              <a:t>该装置</a:t>
            </a:r>
            <a:r>
              <a:rPr lang="zh-CN" altLang="en-US" sz="900" dirty="0"/>
              <a:t>通过置换</a:t>
            </a:r>
            <a:r>
              <a:rPr lang="en-US" altLang="en-US" sz="900" dirty="0"/>
              <a:t>（</a:t>
            </a:r>
            <a:r>
              <a:rPr lang="en-US" altLang="en-US" sz="900" dirty="0" err="1"/>
              <a:t>扩大）中周</a:t>
            </a:r>
            <a:r>
              <a:rPr lang="zh-CN" altLang="en-US" sz="900" dirty="0"/>
              <a:t>部植入环周围的</a:t>
            </a:r>
            <a:r>
              <a:rPr lang="en-US" altLang="en-US" sz="900" dirty="0" err="1"/>
              <a:t>角膜胶原</a:t>
            </a:r>
            <a:r>
              <a:rPr lang="zh-CN" altLang="en-US" sz="900" dirty="0"/>
              <a:t>来是中央角膜变平</a:t>
            </a:r>
            <a:r>
              <a:rPr lang="en-US" altLang="en-US" sz="900" dirty="0"/>
              <a:t>，</a:t>
            </a:r>
            <a:r>
              <a:rPr lang="en-US" altLang="en-US" sz="900" dirty="0" err="1"/>
              <a:t>从而缩短中央弧长和减少角膜</a:t>
            </a:r>
            <a:r>
              <a:rPr lang="zh-CN" altLang="en-US" sz="900" dirty="0"/>
              <a:t>矢高</a:t>
            </a:r>
            <a:r>
              <a:rPr lang="en-US" altLang="en-US" sz="900" dirty="0"/>
              <a:t>。</a:t>
            </a:r>
          </a:p>
          <a:p>
            <a:pPr eaLnBrk="1" hangingPunct="1"/>
            <a:r>
              <a:rPr lang="en-US" altLang="en-US" sz="900" dirty="0" err="1"/>
              <a:t>增加</a:t>
            </a:r>
            <a:r>
              <a:rPr lang="zh-CN" altLang="en-US" sz="900" dirty="0"/>
              <a:t>植入环</a:t>
            </a:r>
            <a:r>
              <a:rPr lang="en-US" altLang="en-US" sz="900" dirty="0" err="1"/>
              <a:t>的厚度会</a:t>
            </a:r>
            <a:r>
              <a:rPr lang="zh-CN" altLang="en-US" sz="900" dirty="0"/>
              <a:t>获得更好的</a:t>
            </a:r>
            <a:r>
              <a:rPr lang="en-US" altLang="en-US" sz="900" dirty="0" err="1"/>
              <a:t>扁平效果，因此，屈光矫正（对近视眼）也会更大</a:t>
            </a:r>
            <a:r>
              <a:rPr lang="en-US" altLang="en-US" sz="900" dirty="0"/>
              <a:t>。</a:t>
            </a:r>
          </a:p>
          <a:p>
            <a:pPr eaLnBrk="1" hangingPunct="1"/>
            <a:r>
              <a:rPr lang="zh-CN" altLang="en-US" sz="900" dirty="0"/>
              <a:t>其</a:t>
            </a:r>
            <a:r>
              <a:rPr lang="en-US" altLang="en-US" sz="900" dirty="0" err="1"/>
              <a:t>固有的</a:t>
            </a:r>
            <a:r>
              <a:rPr lang="zh-CN" altLang="en-US" sz="900" dirty="0"/>
              <a:t>最初的操作</a:t>
            </a:r>
            <a:r>
              <a:rPr lang="en-US" altLang="en-US" sz="900" dirty="0" err="1"/>
              <a:t>方式是使角膜变平</a:t>
            </a:r>
            <a:r>
              <a:rPr lang="en-US" altLang="en-US" sz="900" dirty="0"/>
              <a:t>，</a:t>
            </a:r>
            <a:r>
              <a:rPr lang="zh-CN" altLang="en-US" sz="900" dirty="0"/>
              <a:t>致使</a:t>
            </a:r>
            <a:r>
              <a:rPr lang="en-US" altLang="en-US" sz="900" dirty="0"/>
              <a:t>其</a:t>
            </a:r>
            <a:r>
              <a:rPr lang="zh-CN" altLang="en-US" sz="900" dirty="0"/>
              <a:t>只</a:t>
            </a:r>
            <a:r>
              <a:rPr lang="en-US" altLang="en-US" sz="900" dirty="0" err="1"/>
              <a:t>适合</a:t>
            </a:r>
            <a:r>
              <a:rPr lang="zh-CN" altLang="en-US" sz="900" dirty="0"/>
              <a:t>于</a:t>
            </a:r>
            <a:r>
              <a:rPr lang="en-US" altLang="en-US" sz="900" dirty="0" err="1"/>
              <a:t>近视</a:t>
            </a:r>
            <a:r>
              <a:rPr lang="en-US" altLang="en-US" sz="900" dirty="0"/>
              <a:t>。</a:t>
            </a:r>
          </a:p>
          <a:p>
            <a:pPr eaLnBrk="1" hangingPunct="1"/>
            <a:endParaRPr lang="en-US" altLang="en-US" sz="900" dirty="0"/>
          </a:p>
          <a:p>
            <a:pPr eaLnBrk="1" hangingPunct="1"/>
            <a:r>
              <a:rPr lang="en-US" altLang="en-US" sz="900" dirty="0" err="1"/>
              <a:t>为了有效治疗远视</a:t>
            </a:r>
            <a:r>
              <a:rPr lang="en-US" altLang="en-US" sz="900" dirty="0"/>
              <a:t>，</a:t>
            </a:r>
            <a:r>
              <a:rPr lang="zh-CN" altLang="en-US" sz="900" dirty="0"/>
              <a:t>植入环</a:t>
            </a:r>
            <a:r>
              <a:rPr lang="en-US" altLang="en-US" sz="900" dirty="0"/>
              <a:t>或</a:t>
            </a:r>
            <a:r>
              <a:rPr lang="zh-CN" altLang="en-US" sz="900" dirty="0"/>
              <a:t>环段</a:t>
            </a:r>
            <a:r>
              <a:rPr lang="en-US" altLang="en-US" sz="900" dirty="0" err="1"/>
              <a:t>需要均匀地收缩角膜</a:t>
            </a:r>
            <a:r>
              <a:rPr lang="en-US" altLang="en-US" sz="900" dirty="0"/>
              <a:t>“</a:t>
            </a:r>
            <a:r>
              <a:rPr lang="zh-CN" altLang="en-US" sz="900" dirty="0"/>
              <a:t>边缘</a:t>
            </a:r>
            <a:r>
              <a:rPr lang="en-US" altLang="en-US" sz="900" dirty="0"/>
              <a:t>”以</a:t>
            </a:r>
            <a:r>
              <a:rPr lang="zh-CN" altLang="en-US" sz="900" dirty="0"/>
              <a:t>有效地使</a:t>
            </a:r>
            <a:r>
              <a:rPr lang="en-US" altLang="en-US" sz="900" dirty="0" err="1"/>
              <a:t>角膜</a:t>
            </a:r>
            <a:r>
              <a:rPr lang="zh-CN" altLang="en-US" sz="900" dirty="0"/>
              <a:t>中央</a:t>
            </a:r>
            <a:r>
              <a:rPr lang="en-US" altLang="en-US" sz="900" dirty="0" err="1"/>
              <a:t>变陡</a:t>
            </a:r>
            <a:r>
              <a:rPr lang="en-US" altLang="en-US" sz="900" dirty="0"/>
              <a:t>。</a:t>
            </a:r>
          </a:p>
          <a:p>
            <a:pPr eaLnBrk="1" hangingPunct="1"/>
            <a:r>
              <a:rPr lang="en-US" altLang="en-US" sz="900" dirty="0" err="1"/>
              <a:t>远视</a:t>
            </a:r>
            <a:r>
              <a:rPr lang="zh-CN" altLang="en-US" sz="900" dirty="0"/>
              <a:t>的</a:t>
            </a:r>
            <a:r>
              <a:rPr lang="en-US" altLang="en-US" sz="900" dirty="0" err="1"/>
              <a:t>应用目前在欧洲</a:t>
            </a:r>
            <a:r>
              <a:rPr lang="zh-CN" altLang="en-US" sz="900" dirty="0"/>
              <a:t>进行</a:t>
            </a:r>
            <a:r>
              <a:rPr lang="en-US" altLang="en-US" sz="900" dirty="0" err="1"/>
              <a:t>早期的临床试验中</a:t>
            </a:r>
            <a:r>
              <a:rPr lang="en-US" altLang="en-US" sz="900" dirty="0"/>
              <a:t>，</a:t>
            </a:r>
            <a:r>
              <a:rPr lang="zh-CN" altLang="en-US" sz="900" dirty="0"/>
              <a:t>同时也在</a:t>
            </a:r>
            <a:r>
              <a:rPr lang="en-US" altLang="en-US" sz="900" dirty="0" err="1"/>
              <a:t>治疗散光的试验</a:t>
            </a:r>
            <a:r>
              <a:rPr lang="zh-CN" altLang="en-US" sz="900" dirty="0"/>
              <a:t>中</a:t>
            </a:r>
            <a:r>
              <a:rPr lang="en-US" altLang="en-US" sz="900" dirty="0"/>
              <a:t>。</a:t>
            </a:r>
          </a:p>
          <a:p>
            <a:pPr eaLnBrk="1" hangingPunct="1"/>
            <a:r>
              <a:rPr lang="en-US" altLang="en-US" sz="900" dirty="0"/>
              <a:t>散</a:t>
            </a:r>
            <a:r>
              <a:rPr lang="zh-CN" altLang="en-US" sz="900" dirty="0"/>
              <a:t>光矫正</a:t>
            </a:r>
            <a:r>
              <a:rPr lang="en-US" altLang="en-US" sz="900" dirty="0" err="1"/>
              <a:t>可能</a:t>
            </a:r>
            <a:r>
              <a:rPr lang="zh-CN" altLang="en-US" sz="900" dirty="0"/>
              <a:t>要求植入环或环段的</a:t>
            </a:r>
            <a:r>
              <a:rPr lang="en-US" altLang="en-US" sz="900" dirty="0" err="1"/>
              <a:t>厚度以适当</a:t>
            </a:r>
            <a:r>
              <a:rPr lang="zh-CN" altLang="en-US" sz="900" dirty="0"/>
              <a:t>的</a:t>
            </a:r>
            <a:r>
              <a:rPr lang="en-US" altLang="en-US" sz="900" dirty="0" err="1"/>
              <a:t>方式</a:t>
            </a:r>
            <a:r>
              <a:rPr lang="zh-CN" altLang="en-US" sz="900" dirty="0"/>
              <a:t>按照圆</a:t>
            </a:r>
            <a:r>
              <a:rPr lang="en-US" altLang="en-US" sz="900" dirty="0"/>
              <a:t>周</a:t>
            </a:r>
            <a:r>
              <a:rPr lang="zh-CN" altLang="en-US" sz="900" dirty="0"/>
              <a:t>进行</a:t>
            </a:r>
            <a:r>
              <a:rPr lang="en-US" altLang="en-US" sz="900" dirty="0" err="1"/>
              <a:t>变化</a:t>
            </a:r>
            <a:r>
              <a:rPr lang="zh-CN" altLang="en-US" sz="900" dirty="0"/>
              <a:t>，或均匀厚度的植入环或环段用</a:t>
            </a:r>
            <a:r>
              <a:rPr lang="en-US" altLang="en-US" sz="900" dirty="0"/>
              <a:t>非</a:t>
            </a:r>
            <a:r>
              <a:rPr lang="zh-CN" altLang="en-US" sz="900" dirty="0"/>
              <a:t>圆弧</a:t>
            </a:r>
            <a:r>
              <a:rPr lang="en-US" altLang="en-US" sz="900" dirty="0"/>
              <a:t>形</a:t>
            </a:r>
            <a:r>
              <a:rPr lang="zh-CN" altLang="en-US" sz="900" dirty="0"/>
              <a:t>的</a:t>
            </a:r>
            <a:r>
              <a:rPr lang="en-US" altLang="en-US" sz="900" dirty="0" err="1"/>
              <a:t>插入通道</a:t>
            </a:r>
            <a:r>
              <a:rPr lang="zh-CN" altLang="en-US" sz="900" dirty="0"/>
              <a:t>，</a:t>
            </a:r>
            <a:r>
              <a:rPr lang="en-US" altLang="en-US" sz="900" dirty="0" err="1"/>
              <a:t>或者这两种方法的</a:t>
            </a:r>
            <a:r>
              <a:rPr lang="zh-CN" altLang="en-US" sz="900" dirty="0"/>
              <a:t>结合</a:t>
            </a:r>
            <a:r>
              <a:rPr lang="en-US" altLang="en-US" sz="900" dirty="0"/>
              <a:t>。</a:t>
            </a:r>
          </a:p>
          <a:p>
            <a:pPr eaLnBrk="1" hangingPunct="1"/>
            <a:endParaRPr lang="en-US" altLang="en-US" sz="900" dirty="0"/>
          </a:p>
          <a:p>
            <a:pPr eaLnBrk="1" hangingPunct="1"/>
            <a:r>
              <a:rPr lang="zh-CN" altLang="en-US" sz="900" dirty="0">
                <a:sym typeface="+mn-ea"/>
              </a:rPr>
              <a:t>把</a:t>
            </a:r>
            <a:r>
              <a:rPr lang="en-US" altLang="en-US" sz="900" dirty="0"/>
              <a:t>散光大于1 D</a:t>
            </a:r>
            <a:r>
              <a:rPr lang="zh-CN" altLang="en-US" sz="900" dirty="0"/>
              <a:t>做为目标</a:t>
            </a:r>
            <a:r>
              <a:rPr lang="en-US" altLang="en-US" sz="900" dirty="0"/>
              <a:t>。.</a:t>
            </a:r>
          </a:p>
          <a:p>
            <a:pPr eaLnBrk="1" hangingPunct="1"/>
            <a:endParaRPr lang="en-US" altLang="en-US" sz="1000" dirty="0"/>
          </a:p>
        </p:txBody>
      </p:sp>
    </p:spTree>
    <p:extLst>
      <p:ext uri="{BB962C8B-B14F-4D97-AF65-F5344CB8AC3E}">
        <p14:creationId xmlns:p14="http://schemas.microsoft.com/office/powerpoint/2010/main" val="17230017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2"/>
          <p:cNvSpPr>
            <a:spLocks noGrp="1" noRot="1" noChangeAspect="1" noChangeArrowheads="1" noTextEdit="1"/>
          </p:cNvSpPr>
          <p:nvPr>
            <p:ph type="sldImg"/>
          </p:nvPr>
        </p:nvSpPr>
        <p:spPr/>
      </p:sp>
      <p:sp>
        <p:nvSpPr>
          <p:cNvPr id="752642" name="Rectangle 3"/>
          <p:cNvSpPr>
            <a:spLocks noGrp="1" noChangeArrowheads="1"/>
          </p:cNvSpPr>
          <p:nvPr>
            <p:ph type="body" idx="1"/>
          </p:nvPr>
        </p:nvSpPr>
        <p:spPr>
          <a:noFill/>
        </p:spPr>
        <p:txBody>
          <a:bodyPr/>
          <a:lstStyle/>
          <a:p>
            <a:pPr eaLnBrk="1" hangingPunct="1"/>
            <a:r>
              <a:rPr lang="en-US" altLang="en-US" dirty="0" err="1"/>
              <a:t>角膜插入基质间环后所形成的形状</a:t>
            </a:r>
            <a:r>
              <a:rPr lang="zh-CN" altLang="en-US" dirty="0"/>
              <a:t>是一个限制因素</a:t>
            </a:r>
            <a:r>
              <a:rPr lang="en-US" altLang="en-US" dirty="0"/>
              <a:t>。</a:t>
            </a:r>
          </a:p>
          <a:p>
            <a:pPr eaLnBrk="1" hangingPunct="1"/>
            <a:r>
              <a:rPr lang="zh-CN" altLang="en-US" dirty="0"/>
              <a:t>改变超过</a:t>
            </a:r>
            <a:r>
              <a:rPr lang="en-US" altLang="en-US" dirty="0"/>
              <a:t>大约4D</a:t>
            </a:r>
            <a:r>
              <a:rPr lang="zh-CN" altLang="en-US" dirty="0"/>
              <a:t>的</a:t>
            </a:r>
            <a:r>
              <a:rPr lang="en-US" altLang="en-US" dirty="0"/>
              <a:t>，</a:t>
            </a:r>
            <a:r>
              <a:rPr lang="en-US" altLang="en-US" dirty="0" err="1"/>
              <a:t>视力质量</a:t>
            </a:r>
            <a:r>
              <a:rPr lang="zh-CN" altLang="en-US" dirty="0"/>
              <a:t>下降，这是</a:t>
            </a:r>
            <a:r>
              <a:rPr lang="en-US" altLang="en-US" dirty="0" err="1"/>
              <a:t>由于改变</a:t>
            </a:r>
            <a:r>
              <a:rPr lang="zh-CN" altLang="en-US" dirty="0"/>
              <a:t>了</a:t>
            </a:r>
            <a:r>
              <a:rPr lang="en-US" altLang="en-US" dirty="0" err="1"/>
              <a:t>的前角膜的</a:t>
            </a:r>
            <a:r>
              <a:rPr lang="zh-CN" altLang="en-US" dirty="0"/>
              <a:t>欠佳</a:t>
            </a:r>
            <a:r>
              <a:rPr lang="en-US" altLang="en-US" dirty="0" err="1"/>
              <a:t>地形图</a:t>
            </a:r>
            <a:r>
              <a:rPr lang="zh-CN" altLang="en-US" dirty="0"/>
              <a:t>有像差</a:t>
            </a:r>
            <a:r>
              <a:rPr lang="en-US" altLang="en-US" dirty="0"/>
              <a:t>。</a:t>
            </a:r>
          </a:p>
          <a:p>
            <a:pPr eaLnBrk="1" hangingPunct="1"/>
            <a:r>
              <a:rPr lang="en-US" altLang="en-US" dirty="0" err="1"/>
              <a:t>可用</a:t>
            </a:r>
            <a:r>
              <a:rPr lang="zh-CN" altLang="en-US" dirty="0"/>
              <a:t>植入</a:t>
            </a:r>
            <a:r>
              <a:rPr lang="en-US" altLang="en-US" dirty="0"/>
              <a:t>环</a:t>
            </a:r>
            <a:r>
              <a:rPr lang="zh-CN" altLang="en-US" dirty="0"/>
              <a:t>的</a:t>
            </a:r>
            <a:r>
              <a:rPr lang="en-US" altLang="en-US" dirty="0" err="1"/>
              <a:t>厚度有限范围</a:t>
            </a:r>
            <a:r>
              <a:rPr lang="zh-CN" altLang="en-US" dirty="0"/>
              <a:t>也</a:t>
            </a:r>
            <a:r>
              <a:rPr lang="en-US" altLang="en-US" dirty="0" err="1"/>
              <a:t>反映了这一限制</a:t>
            </a:r>
            <a:r>
              <a:rPr lang="en-US" altLang="en-US" dirty="0"/>
              <a:t>。</a:t>
            </a:r>
          </a:p>
        </p:txBody>
      </p:sp>
    </p:spTree>
    <p:extLst>
      <p:ext uri="{BB962C8B-B14F-4D97-AF65-F5344CB8AC3E}">
        <p14:creationId xmlns:p14="http://schemas.microsoft.com/office/powerpoint/2010/main" val="10421971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2"/>
          <p:cNvSpPr>
            <a:spLocks noGrp="1" noRot="1" noChangeAspect="1" noChangeArrowheads="1" noTextEdit="1"/>
          </p:cNvSpPr>
          <p:nvPr>
            <p:ph type="sldImg"/>
          </p:nvPr>
        </p:nvSpPr>
        <p:spPr/>
      </p:sp>
      <p:sp>
        <p:nvSpPr>
          <p:cNvPr id="754690" name="Rectangle 3"/>
          <p:cNvSpPr>
            <a:spLocks noGrp="1" noChangeArrowheads="1"/>
          </p:cNvSpPr>
          <p:nvPr>
            <p:ph type="body" idx="1"/>
          </p:nvPr>
        </p:nvSpPr>
        <p:spPr>
          <a:noFill/>
        </p:spPr>
        <p:txBody>
          <a:bodyPr/>
          <a:lstStyle/>
          <a:p>
            <a:pPr eaLnBrk="1" hangingPunct="1">
              <a:lnSpc>
                <a:spcPct val="90000"/>
              </a:lnSpc>
            </a:pPr>
            <a:r>
              <a:rPr lang="en-US" altLang="en-US" sz="600" dirty="0" err="1">
                <a:solidFill>
                  <a:srgbClr val="0073AE"/>
                </a:solidFill>
                <a:latin typeface="Times New Roman MT Std"/>
                <a:sym typeface="+mn-ea"/>
              </a:rPr>
              <a:t>基质内角膜植入</a:t>
            </a:r>
            <a:r>
              <a:rPr lang="zh-CN" altLang="en-US" sz="600" dirty="0">
                <a:solidFill>
                  <a:srgbClr val="0073AE"/>
                </a:solidFill>
                <a:latin typeface="Times New Roman MT Std"/>
                <a:sym typeface="+mn-ea"/>
              </a:rPr>
              <a:t>环</a:t>
            </a:r>
            <a:r>
              <a:rPr lang="en-US" altLang="en-US" sz="600" b="1" dirty="0"/>
              <a:t>: </a:t>
            </a:r>
            <a:r>
              <a:rPr lang="zh-CN" altLang="en-US" sz="600" b="1" dirty="0"/>
              <a:t>优势</a:t>
            </a:r>
            <a:endParaRPr lang="en-US" altLang="en-US" sz="600" b="1" dirty="0"/>
          </a:p>
          <a:p>
            <a:pPr eaLnBrk="1" hangingPunct="1">
              <a:lnSpc>
                <a:spcPct val="90000"/>
              </a:lnSpc>
            </a:pPr>
            <a:r>
              <a:rPr lang="en-US" altLang="en-US" sz="600" dirty="0" err="1"/>
              <a:t>这项</a:t>
            </a:r>
            <a:r>
              <a:rPr lang="zh-CN" altLang="en-US" sz="600" dirty="0"/>
              <a:t>常规</a:t>
            </a:r>
            <a:r>
              <a:rPr lang="en-US" altLang="en-US" sz="600" dirty="0" err="1"/>
              <a:t>技术的一些优点包括</a:t>
            </a:r>
            <a:r>
              <a:rPr lang="en-US" altLang="en-US" sz="600" dirty="0"/>
              <a:t>：</a:t>
            </a:r>
          </a:p>
          <a:p>
            <a:pPr marL="171450" indent="-171450" eaLnBrk="1" hangingPunct="1">
              <a:lnSpc>
                <a:spcPct val="90000"/>
              </a:lnSpc>
              <a:buFont typeface="Arial" panose="020B0604020202020204" pitchFamily="34" charset="0"/>
              <a:buChar char="•"/>
            </a:pPr>
            <a:r>
              <a:rPr lang="zh-CN" altLang="en-US" sz="600" dirty="0"/>
              <a:t>保存了</a:t>
            </a:r>
            <a:r>
              <a:rPr lang="en-US" altLang="en-US" sz="600" dirty="0" err="1"/>
              <a:t>角膜中央</a:t>
            </a:r>
            <a:r>
              <a:rPr lang="zh-CN" altLang="en-US" sz="600" dirty="0"/>
              <a:t>，没有</a:t>
            </a:r>
            <a:r>
              <a:rPr lang="en-US" altLang="en-US" sz="600" dirty="0" err="1"/>
              <a:t>术后角膜混浊</a:t>
            </a:r>
            <a:r>
              <a:rPr lang="zh-CN" altLang="en-US" sz="600" dirty="0"/>
              <a:t>和不规则表面的不良反应</a:t>
            </a:r>
            <a:endParaRPr lang="en-US" altLang="en-US" sz="600" dirty="0"/>
          </a:p>
          <a:p>
            <a:pPr marL="171450" indent="-171450" eaLnBrk="1" hangingPunct="1">
              <a:lnSpc>
                <a:spcPct val="90000"/>
              </a:lnSpc>
              <a:buFont typeface="Arial" panose="020B0604020202020204" pitchFamily="34" charset="0"/>
              <a:buChar char="•"/>
            </a:pPr>
            <a:r>
              <a:rPr lang="zh-CN" altLang="en-US" sz="600" dirty="0"/>
              <a:t>其</a:t>
            </a:r>
            <a:r>
              <a:rPr lang="en-US" altLang="en-US" sz="600" dirty="0" err="1"/>
              <a:t>很大程度上</a:t>
            </a:r>
            <a:r>
              <a:rPr lang="zh-CN" altLang="en-US" sz="600" dirty="0"/>
              <a:t>不用担心</a:t>
            </a:r>
            <a:r>
              <a:rPr lang="en-US" altLang="en-US" sz="600" dirty="0" err="1"/>
              <a:t>角膜伤口</a:t>
            </a:r>
            <a:r>
              <a:rPr lang="zh-CN" altLang="en-US" sz="600" dirty="0"/>
              <a:t>的</a:t>
            </a:r>
            <a:r>
              <a:rPr lang="en-US" altLang="en-US" sz="600" dirty="0" err="1"/>
              <a:t>愈合反应，因为不需要进入角膜组织</a:t>
            </a:r>
            <a:r>
              <a:rPr lang="zh-CN" altLang="en-US" sz="600" dirty="0"/>
              <a:t>的切口</a:t>
            </a:r>
            <a:r>
              <a:rPr lang="en-US" altLang="en-US" sz="600" dirty="0"/>
              <a:t>（</a:t>
            </a:r>
            <a:r>
              <a:rPr lang="zh-CN" altLang="en-US" sz="600" dirty="0"/>
              <a:t>仅</a:t>
            </a:r>
            <a:r>
              <a:rPr lang="en-US" altLang="en-US" sz="600" dirty="0"/>
              <a:t>在12点钟位置</a:t>
            </a:r>
            <a:r>
              <a:rPr lang="zh-CN" altLang="en-US" sz="600" dirty="0"/>
              <a:t>有</a:t>
            </a:r>
            <a:r>
              <a:rPr lang="en-US" altLang="en-US" sz="600" dirty="0" err="1"/>
              <a:t>一个小入口点</a:t>
            </a:r>
            <a:r>
              <a:rPr lang="en-US" altLang="en-US" sz="600" dirty="0"/>
              <a:t>），</a:t>
            </a:r>
            <a:r>
              <a:rPr lang="en-US" altLang="en-US" sz="600" dirty="0" err="1"/>
              <a:t>或者去除或提供角膜组织以实现</a:t>
            </a:r>
            <a:r>
              <a:rPr lang="zh-CN" altLang="en-US" sz="600" dirty="0"/>
              <a:t>屈光度的</a:t>
            </a:r>
            <a:r>
              <a:rPr lang="en-US" altLang="en-US" sz="600" dirty="0" err="1"/>
              <a:t>改变</a:t>
            </a:r>
            <a:endParaRPr lang="en-US" altLang="en-US" sz="600" dirty="0"/>
          </a:p>
          <a:p>
            <a:pPr marL="171450" indent="-171450" eaLnBrk="1" hangingPunct="1">
              <a:lnSpc>
                <a:spcPct val="90000"/>
              </a:lnSpc>
              <a:buFont typeface="Arial" panose="020B0604020202020204" pitchFamily="34" charset="0"/>
              <a:buChar char="•"/>
            </a:pPr>
            <a:r>
              <a:rPr lang="zh-CN" altLang="en-US" sz="600" dirty="0"/>
              <a:t>其</a:t>
            </a:r>
            <a:r>
              <a:rPr lang="en-US" altLang="en-US" sz="600" dirty="0" err="1"/>
              <a:t>保持</a:t>
            </a:r>
            <a:r>
              <a:rPr lang="zh-CN" altLang="en-US" sz="600" dirty="0"/>
              <a:t>了</a:t>
            </a:r>
            <a:r>
              <a:rPr lang="en-US" altLang="en-US" sz="600" dirty="0" err="1"/>
              <a:t>角膜的</a:t>
            </a:r>
            <a:r>
              <a:rPr lang="zh-CN" altLang="en-US" sz="600" dirty="0"/>
              <a:t>扁</a:t>
            </a:r>
            <a:r>
              <a:rPr lang="en-US" altLang="en-US" sz="600" dirty="0" err="1"/>
              <a:t>长椭</a:t>
            </a:r>
            <a:r>
              <a:rPr lang="zh-CN" altLang="en-US" sz="600" dirty="0"/>
              <a:t>圆形</a:t>
            </a:r>
            <a:r>
              <a:rPr lang="en-US" altLang="en-US" sz="600" dirty="0" err="1"/>
              <a:t>形状，从而</a:t>
            </a:r>
            <a:r>
              <a:rPr lang="zh-CN" altLang="en-US" sz="600" dirty="0"/>
              <a:t>使</a:t>
            </a:r>
            <a:r>
              <a:rPr lang="en-US" altLang="en-US" sz="600" dirty="0" err="1"/>
              <a:t>球面像差</a:t>
            </a:r>
            <a:r>
              <a:rPr lang="zh-CN" altLang="en-US" sz="600" dirty="0"/>
              <a:t>最小化</a:t>
            </a:r>
            <a:endParaRPr lang="en-US" altLang="en-US" sz="600" dirty="0"/>
          </a:p>
          <a:p>
            <a:pPr marL="171450" indent="-171450" eaLnBrk="1" hangingPunct="1">
              <a:lnSpc>
                <a:spcPct val="90000"/>
              </a:lnSpc>
              <a:buFont typeface="Arial" panose="020B0604020202020204" pitchFamily="34" charset="0"/>
              <a:buChar char="•"/>
            </a:pPr>
            <a:r>
              <a:rPr lang="en-US" altLang="en-US" sz="600" dirty="0" err="1"/>
              <a:t>对比敏感度的最小损失</a:t>
            </a:r>
            <a:r>
              <a:rPr lang="zh-CN" altLang="en-US" sz="600" dirty="0"/>
              <a:t>，</a:t>
            </a:r>
            <a:r>
              <a:rPr lang="en-US" altLang="en-US" sz="600" dirty="0" err="1"/>
              <a:t>眩光或晕</a:t>
            </a:r>
            <a:r>
              <a:rPr lang="zh-CN" altLang="en-US" sz="600" dirty="0"/>
              <a:t>的感应最小</a:t>
            </a:r>
            <a:r>
              <a:rPr lang="en-US" altLang="en-US" sz="600" dirty="0"/>
              <a:t>。</a:t>
            </a:r>
          </a:p>
          <a:p>
            <a:pPr marL="171450" indent="-171450" eaLnBrk="1" hangingPunct="1">
              <a:lnSpc>
                <a:spcPct val="90000"/>
              </a:lnSpc>
              <a:buFont typeface="Arial" panose="020B0604020202020204" pitchFamily="34" charset="0"/>
              <a:buChar char="•"/>
            </a:pPr>
            <a:r>
              <a:rPr lang="en-US" altLang="en-US" sz="600" dirty="0" err="1"/>
              <a:t>如果需要</a:t>
            </a:r>
            <a:r>
              <a:rPr lang="zh-CN" altLang="en-US" sz="600" dirty="0"/>
              <a:t>，</a:t>
            </a:r>
            <a:r>
              <a:rPr lang="en-US" altLang="en-US" sz="600" dirty="0" err="1"/>
              <a:t>聚合</a:t>
            </a:r>
            <a:r>
              <a:rPr lang="zh-CN" altLang="en-US" sz="600" dirty="0"/>
              <a:t>性</a:t>
            </a:r>
            <a:r>
              <a:rPr lang="en-US" altLang="en-US" sz="600" dirty="0"/>
              <a:t>、</a:t>
            </a:r>
            <a:r>
              <a:rPr lang="en-US" altLang="en-US" sz="600" dirty="0" err="1"/>
              <a:t>生物相容性材料（PMMA</a:t>
            </a:r>
            <a:r>
              <a:rPr lang="en-US" altLang="en-US" sz="600" dirty="0"/>
              <a:t>）</a:t>
            </a:r>
            <a:r>
              <a:rPr lang="zh-CN" altLang="en-US" sz="600" dirty="0"/>
              <a:t>可以被去除和</a:t>
            </a:r>
            <a:r>
              <a:rPr lang="en-US" altLang="zh-CN" sz="600" dirty="0"/>
              <a:t>/</a:t>
            </a:r>
            <a:r>
              <a:rPr lang="zh-CN" altLang="en-US" sz="600" dirty="0"/>
              <a:t>或被不同厚度的植入物替代，且有不同的折射率。</a:t>
            </a:r>
            <a:endParaRPr lang="en-US" altLang="en-US" sz="600" dirty="0"/>
          </a:p>
          <a:p>
            <a:pPr marL="171450" indent="-171450" eaLnBrk="1" hangingPunct="1">
              <a:lnSpc>
                <a:spcPct val="90000"/>
              </a:lnSpc>
            </a:pPr>
            <a:r>
              <a:rPr lang="en-US" altLang="en-US" sz="600" dirty="0" err="1"/>
              <a:t>通过两个</a:t>
            </a:r>
            <a:r>
              <a:rPr lang="zh-CN" altLang="en-US" sz="600" dirty="0"/>
              <a:t>弧</a:t>
            </a:r>
            <a:r>
              <a:rPr lang="en-US" altLang="en-US" sz="600" dirty="0"/>
              <a:t>形</a:t>
            </a:r>
            <a:r>
              <a:rPr lang="zh-CN" altLang="en-US" sz="600" dirty="0"/>
              <a:t>植入</a:t>
            </a:r>
            <a:r>
              <a:rPr lang="en-US" altLang="en-US" sz="600" dirty="0"/>
              <a:t>段</a:t>
            </a:r>
            <a:r>
              <a:rPr lang="zh-CN" altLang="en-US" sz="600" dirty="0"/>
              <a:t>取代</a:t>
            </a:r>
            <a:r>
              <a:rPr lang="en-US" altLang="en-US" sz="600" dirty="0"/>
              <a:t>完整的360°装置，使植入技术变得更简单。 </a:t>
            </a:r>
          </a:p>
          <a:p>
            <a:pPr eaLnBrk="1" hangingPunct="1">
              <a:lnSpc>
                <a:spcPct val="90000"/>
              </a:lnSpc>
            </a:pPr>
            <a:r>
              <a:rPr lang="en-US" altLang="en-US" sz="600" dirty="0" err="1"/>
              <a:t>这种设计的一个优点是环形</a:t>
            </a:r>
            <a:r>
              <a:rPr lang="zh-CN" altLang="en-US" sz="600" dirty="0"/>
              <a:t>植入</a:t>
            </a:r>
            <a:r>
              <a:rPr lang="en-US" altLang="en-US" sz="600" dirty="0" err="1"/>
              <a:t>段可以</a:t>
            </a:r>
            <a:r>
              <a:rPr lang="zh-CN" altLang="en-US" sz="600" dirty="0"/>
              <a:t>被放置在</a:t>
            </a:r>
            <a:r>
              <a:rPr lang="en-US" altLang="en-US" sz="600" dirty="0"/>
              <a:t>离</a:t>
            </a:r>
            <a:r>
              <a:rPr lang="zh-CN" altLang="en-US" sz="600" dirty="0"/>
              <a:t>开</a:t>
            </a:r>
            <a:r>
              <a:rPr lang="en-US" altLang="en-US" sz="600" dirty="0" err="1"/>
              <a:t>角膜切口</a:t>
            </a:r>
            <a:r>
              <a:rPr lang="zh-CN" altLang="en-US" sz="600" dirty="0"/>
              <a:t>点的位置</a:t>
            </a:r>
            <a:r>
              <a:rPr lang="en-US" altLang="en-US" sz="600" dirty="0"/>
              <a:t>（</a:t>
            </a:r>
            <a:r>
              <a:rPr lang="zh-CN" altLang="en-US" sz="600" dirty="0"/>
              <a:t>无</a:t>
            </a:r>
            <a:r>
              <a:rPr lang="en-US" altLang="en-US" sz="600" dirty="0" err="1"/>
              <a:t>裂开的伤口</a:t>
            </a:r>
            <a:r>
              <a:rPr lang="en-US" altLang="en-US" sz="600" dirty="0"/>
              <a:t>？）</a:t>
            </a:r>
            <a:r>
              <a:rPr lang="en-US" altLang="en-US" sz="600" dirty="0" err="1"/>
              <a:t>从而切口相关并发症的风险</a:t>
            </a:r>
            <a:r>
              <a:rPr lang="zh-CN" altLang="en-US" sz="600" dirty="0"/>
              <a:t>最小化</a:t>
            </a:r>
            <a:r>
              <a:rPr lang="en-US" altLang="en-US" sz="600" dirty="0"/>
              <a:t>。</a:t>
            </a:r>
          </a:p>
          <a:p>
            <a:pPr eaLnBrk="1" hangingPunct="1">
              <a:lnSpc>
                <a:spcPct val="90000"/>
              </a:lnSpc>
            </a:pPr>
            <a:r>
              <a:rPr lang="en-US" altLang="en-US" sz="600" dirty="0" err="1"/>
              <a:t>随着</a:t>
            </a:r>
            <a:r>
              <a:rPr lang="en-US" altLang="en-US" sz="600" dirty="0">
                <a:sym typeface="+mn-ea"/>
              </a:rPr>
              <a:t> </a:t>
            </a:r>
            <a:r>
              <a:rPr lang="en-US" altLang="en-US" sz="600" dirty="0" err="1">
                <a:sym typeface="+mn-ea"/>
              </a:rPr>
              <a:t>INTRALASE®</a:t>
            </a:r>
            <a:r>
              <a:rPr lang="en-US" altLang="en-US" sz="600" dirty="0" err="1"/>
              <a:t>装置的出现，进一步的改进是可行的，这使得</a:t>
            </a:r>
            <a:r>
              <a:rPr lang="zh-CN" altLang="en-US" sz="600" dirty="0"/>
              <a:t>非接触</a:t>
            </a:r>
            <a:r>
              <a:rPr lang="en-US" altLang="en-US" sz="600" dirty="0" err="1"/>
              <a:t>通道的创建成为可能</a:t>
            </a:r>
            <a:r>
              <a:rPr lang="en-US" altLang="en-US" sz="600" dirty="0"/>
              <a:t>。</a:t>
            </a:r>
          </a:p>
          <a:p>
            <a:pPr eaLnBrk="1" hangingPunct="1">
              <a:lnSpc>
                <a:spcPct val="90000"/>
              </a:lnSpc>
            </a:pPr>
            <a:endParaRPr lang="en-US" altLang="en-US" sz="1000" dirty="0"/>
          </a:p>
          <a:p>
            <a:pPr eaLnBrk="1" hangingPunct="1">
              <a:lnSpc>
                <a:spcPct val="90000"/>
              </a:lnSpc>
            </a:pPr>
            <a:r>
              <a:rPr lang="en-US" altLang="en-US" sz="1000" dirty="0" err="1">
                <a:solidFill>
                  <a:srgbClr val="0073AE"/>
                </a:solidFill>
                <a:latin typeface="Times New Roman MT Std"/>
                <a:sym typeface="+mn-ea"/>
              </a:rPr>
              <a:t>基质内角膜植入</a:t>
            </a:r>
            <a:r>
              <a:rPr lang="zh-CN" altLang="en-US" sz="1000" dirty="0">
                <a:solidFill>
                  <a:srgbClr val="0073AE"/>
                </a:solidFill>
                <a:latin typeface="Times New Roman MT Std"/>
                <a:sym typeface="+mn-ea"/>
              </a:rPr>
              <a:t>环</a:t>
            </a:r>
            <a:r>
              <a:rPr lang="en-US" altLang="en-US" sz="1000" b="1" dirty="0">
                <a:sym typeface="+mn-ea"/>
              </a:rPr>
              <a:t>: </a:t>
            </a:r>
            <a:r>
              <a:rPr lang="zh-CN" altLang="en-US" sz="1000" b="1" dirty="0">
                <a:sym typeface="+mn-ea"/>
              </a:rPr>
              <a:t>并发症</a:t>
            </a:r>
            <a:endParaRPr lang="en-US" altLang="en-US" sz="1000" b="1" dirty="0"/>
          </a:p>
          <a:p>
            <a:pPr eaLnBrk="1" hangingPunct="1">
              <a:lnSpc>
                <a:spcPct val="90000"/>
              </a:lnSpc>
            </a:pPr>
            <a:r>
              <a:rPr lang="zh-CN" altLang="en-US" sz="1000" dirty="0"/>
              <a:t>基质内</a:t>
            </a:r>
            <a:r>
              <a:rPr lang="en-US" altLang="en-US" sz="1000" dirty="0" err="1"/>
              <a:t>环植入术后裂隙灯</a:t>
            </a:r>
            <a:r>
              <a:rPr lang="zh-CN" altLang="en-US" sz="1000" dirty="0"/>
              <a:t>的</a:t>
            </a:r>
            <a:r>
              <a:rPr lang="en-US" altLang="en-US" sz="1000" dirty="0" err="1"/>
              <a:t>观察</a:t>
            </a:r>
            <a:r>
              <a:rPr lang="zh-CN" altLang="en-US" sz="1000" dirty="0"/>
              <a:t>应</a:t>
            </a:r>
            <a:r>
              <a:rPr lang="en-US" altLang="en-US" sz="1000" dirty="0" err="1"/>
              <a:t>包括</a:t>
            </a:r>
            <a:r>
              <a:rPr lang="en-US" altLang="en-US" sz="1000" dirty="0"/>
              <a:t>：</a:t>
            </a:r>
          </a:p>
          <a:p>
            <a:pPr marL="171450" indent="-171450" eaLnBrk="1" hangingPunct="1">
              <a:lnSpc>
                <a:spcPct val="90000"/>
              </a:lnSpc>
              <a:buFont typeface="Arial" panose="020B0604020202020204" pitchFamily="34" charset="0"/>
              <a:buChar char="•"/>
            </a:pPr>
            <a:r>
              <a:rPr lang="en-US" altLang="en-US" sz="1000" dirty="0" err="1"/>
              <a:t>沿着或接近插入通道的</a:t>
            </a:r>
            <a:r>
              <a:rPr lang="zh-CN" altLang="en-US" sz="1000" dirty="0"/>
              <a:t>薄雾状混浊</a:t>
            </a:r>
            <a:endParaRPr lang="en-US" altLang="en-US" sz="1000" dirty="0"/>
          </a:p>
          <a:p>
            <a:pPr marL="171450" indent="-171450" eaLnBrk="1" hangingPunct="1">
              <a:lnSpc>
                <a:spcPct val="90000"/>
              </a:lnSpc>
              <a:buFont typeface="Arial" panose="020B0604020202020204" pitchFamily="34" charset="0"/>
              <a:buChar char="•"/>
            </a:pPr>
            <a:r>
              <a:rPr lang="en-US" altLang="en-US" sz="1000" dirty="0" err="1"/>
              <a:t>通道中</a:t>
            </a:r>
            <a:r>
              <a:rPr lang="zh-CN" altLang="en-US" sz="1000" dirty="0"/>
              <a:t>基质层</a:t>
            </a:r>
            <a:r>
              <a:rPr lang="en-US" altLang="en-US" sz="1000" dirty="0" err="1"/>
              <a:t>上的沉积物</a:t>
            </a:r>
            <a:endParaRPr lang="en-US" altLang="en-US" sz="1000" dirty="0"/>
          </a:p>
          <a:p>
            <a:pPr marL="171450" indent="-171450" eaLnBrk="1" hangingPunct="1">
              <a:lnSpc>
                <a:spcPct val="90000"/>
              </a:lnSpc>
              <a:buFont typeface="Arial" panose="020B0604020202020204" pitchFamily="34" charset="0"/>
              <a:buChar char="•"/>
            </a:pPr>
            <a:r>
              <a:rPr lang="en-US" altLang="en-US" sz="1000" dirty="0" err="1"/>
              <a:t>角膜铁</a:t>
            </a:r>
            <a:r>
              <a:rPr lang="zh-CN" altLang="en-US" sz="1000" dirty="0"/>
              <a:t>沉着的发展</a:t>
            </a:r>
            <a:endParaRPr lang="en-US" altLang="en-US" sz="1000" dirty="0"/>
          </a:p>
          <a:p>
            <a:pPr marL="171450" indent="-171450" eaLnBrk="1" hangingPunct="1">
              <a:lnSpc>
                <a:spcPct val="90000"/>
              </a:lnSpc>
              <a:buFont typeface="Arial" panose="020B0604020202020204" pitchFamily="34" charset="0"/>
              <a:buChar char="•"/>
            </a:pPr>
            <a:r>
              <a:rPr lang="zh-CN" altLang="en-US" sz="1000" dirty="0"/>
              <a:t>植入环</a:t>
            </a:r>
            <a:r>
              <a:rPr lang="en-US" altLang="en-US" sz="1000" dirty="0" err="1"/>
              <a:t>植入</a:t>
            </a:r>
            <a:r>
              <a:rPr lang="zh-CN" altLang="en-US" sz="1000" dirty="0"/>
              <a:t>不够深</a:t>
            </a:r>
            <a:endParaRPr lang="en-US" altLang="en-US" sz="1000" dirty="0"/>
          </a:p>
          <a:p>
            <a:pPr marL="171450" indent="-171450" eaLnBrk="1" hangingPunct="1">
              <a:lnSpc>
                <a:spcPct val="90000"/>
              </a:lnSpc>
              <a:buFont typeface="Arial" panose="020B0604020202020204" pitchFamily="34" charset="0"/>
              <a:buChar char="•"/>
            </a:pPr>
            <a:r>
              <a:rPr lang="zh-CN" altLang="en-US" sz="1000" dirty="0"/>
              <a:t>植入环末端的</a:t>
            </a:r>
            <a:r>
              <a:rPr lang="en-US" altLang="en-US" sz="1000" dirty="0"/>
              <a:t>挤</a:t>
            </a:r>
            <a:r>
              <a:rPr lang="zh-CN" altLang="en-US" sz="1000" dirty="0"/>
              <a:t>出</a:t>
            </a:r>
            <a:r>
              <a:rPr lang="en-US" altLang="en-US" sz="1000" dirty="0"/>
              <a:t>-</a:t>
            </a:r>
            <a:r>
              <a:rPr lang="en-US" altLang="en-US" sz="1000" dirty="0" err="1"/>
              <a:t>非常</a:t>
            </a:r>
            <a:r>
              <a:rPr lang="zh-CN" altLang="en-US" sz="1000" dirty="0"/>
              <a:t>刺激</a:t>
            </a:r>
            <a:r>
              <a:rPr lang="en-US" altLang="en-US" sz="1000" dirty="0"/>
              <a:t>。</a:t>
            </a:r>
          </a:p>
          <a:p>
            <a:pPr eaLnBrk="1" hangingPunct="1">
              <a:lnSpc>
                <a:spcPct val="90000"/>
              </a:lnSpc>
            </a:pPr>
            <a:r>
              <a:rPr lang="zh-CN" altLang="en-US" sz="1000" dirty="0"/>
              <a:t>并发症的</a:t>
            </a:r>
            <a:r>
              <a:rPr lang="en-US" altLang="en-US" sz="1000" dirty="0" err="1"/>
              <a:t>观察包括</a:t>
            </a:r>
            <a:r>
              <a:rPr lang="en-US" altLang="en-US" sz="1000" dirty="0"/>
              <a:t>：</a:t>
            </a:r>
          </a:p>
          <a:p>
            <a:pPr marL="171450" indent="-171450" eaLnBrk="1" hangingPunct="1">
              <a:lnSpc>
                <a:spcPct val="90000"/>
              </a:lnSpc>
              <a:buFont typeface="Arial" panose="020B0604020202020204" pitchFamily="34" charset="0"/>
              <a:buChar char="•"/>
            </a:pPr>
            <a:r>
              <a:rPr lang="en-US" altLang="en-US" sz="1000" dirty="0" err="1"/>
              <a:t>切口</a:t>
            </a:r>
            <a:r>
              <a:rPr lang="zh-CN" altLang="en-US" sz="1000" dirty="0"/>
              <a:t>区域的基质</a:t>
            </a:r>
            <a:r>
              <a:rPr lang="en-US" altLang="en-US" sz="1000" dirty="0" err="1"/>
              <a:t>缺损</a:t>
            </a:r>
            <a:endParaRPr lang="en-US" altLang="en-US" sz="1000" dirty="0"/>
          </a:p>
          <a:p>
            <a:pPr marL="171450" indent="-171450" eaLnBrk="1" hangingPunct="1">
              <a:lnSpc>
                <a:spcPct val="90000"/>
              </a:lnSpc>
              <a:buFont typeface="Arial" panose="020B0604020202020204" pitchFamily="34" charset="0"/>
              <a:buChar char="•"/>
            </a:pPr>
            <a:r>
              <a:rPr lang="en-US" altLang="en-US" sz="1000" dirty="0" err="1"/>
              <a:t>切口</a:t>
            </a:r>
            <a:r>
              <a:rPr lang="zh-CN" altLang="en-US" sz="1000" dirty="0"/>
              <a:t>的</a:t>
            </a:r>
            <a:r>
              <a:rPr lang="en-US" altLang="en-US" sz="1000" dirty="0" err="1"/>
              <a:t>延迟愈合</a:t>
            </a:r>
            <a:endParaRPr lang="en-US" altLang="en-US" sz="1000" dirty="0"/>
          </a:p>
          <a:p>
            <a:pPr marL="171450" indent="-171450" eaLnBrk="1" hangingPunct="1">
              <a:lnSpc>
                <a:spcPct val="90000"/>
              </a:lnSpc>
              <a:buFont typeface="Arial" panose="020B0604020202020204" pitchFamily="34" charset="0"/>
              <a:buChar char="•"/>
            </a:pPr>
            <a:r>
              <a:rPr lang="en-US" altLang="en-US" sz="1000" dirty="0" err="1"/>
              <a:t>切口</a:t>
            </a:r>
            <a:r>
              <a:rPr lang="zh-CN" altLang="en-US" sz="1000" dirty="0"/>
              <a:t>位置</a:t>
            </a:r>
            <a:r>
              <a:rPr lang="en-US" altLang="en-US" sz="1000" dirty="0" err="1"/>
              <a:t>附近的</a:t>
            </a:r>
            <a:r>
              <a:rPr lang="zh-CN" altLang="en-US" sz="1000" dirty="0"/>
              <a:t>微小</a:t>
            </a:r>
            <a:r>
              <a:rPr lang="en-US" altLang="en-US" sz="1000" dirty="0" err="1"/>
              <a:t>血管形成</a:t>
            </a:r>
            <a:endParaRPr lang="en-US" altLang="en-US" sz="1000" dirty="0"/>
          </a:p>
          <a:p>
            <a:pPr marL="171450" indent="-171450" eaLnBrk="1" hangingPunct="1">
              <a:lnSpc>
                <a:spcPct val="90000"/>
              </a:lnSpc>
              <a:buFont typeface="Arial" panose="020B0604020202020204" pitchFamily="34" charset="0"/>
              <a:buChar char="•"/>
            </a:pPr>
            <a:r>
              <a:rPr lang="en-US" altLang="en-US" sz="1000" dirty="0" err="1"/>
              <a:t>诱发散光</a:t>
            </a:r>
            <a:endParaRPr lang="en-US" altLang="en-US" sz="1000" dirty="0"/>
          </a:p>
          <a:p>
            <a:pPr marL="171450" indent="-171450" eaLnBrk="1" hangingPunct="1">
              <a:lnSpc>
                <a:spcPct val="90000"/>
              </a:lnSpc>
              <a:buFont typeface="Arial" panose="020B0604020202020204" pitchFamily="34" charset="0"/>
              <a:buChar char="•"/>
            </a:pPr>
            <a:r>
              <a:rPr lang="en-US" altLang="en-US" sz="1000" dirty="0" err="1"/>
              <a:t>角膜敏感度的短暂降低</a:t>
            </a:r>
            <a:endParaRPr lang="en-US" altLang="en-US" sz="1000" dirty="0"/>
          </a:p>
        </p:txBody>
      </p:sp>
    </p:spTree>
    <p:extLst>
      <p:ext uri="{BB962C8B-B14F-4D97-AF65-F5344CB8AC3E}">
        <p14:creationId xmlns:p14="http://schemas.microsoft.com/office/powerpoint/2010/main" val="12422420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Slide Image Placeholder 1"/>
          <p:cNvSpPr>
            <a:spLocks noGrp="1" noRot="1" noChangeAspect="1"/>
          </p:cNvSpPr>
          <p:nvPr>
            <p:ph type="sldImg"/>
          </p:nvPr>
        </p:nvSpPr>
        <p:spPr/>
      </p:sp>
      <p:sp>
        <p:nvSpPr>
          <p:cNvPr id="756738" name="Notes Placeholder 2"/>
          <p:cNvSpPr>
            <a:spLocks noGrp="1"/>
          </p:cNvSpPr>
          <p:nvPr>
            <p:ph type="body" idx="1"/>
          </p:nvPr>
        </p:nvSpPr>
        <p:spPr>
          <a:noFill/>
        </p:spPr>
        <p:txBody>
          <a:bodyPr/>
          <a:lstStyle/>
          <a:p>
            <a:pPr eaLnBrk="1" hangingPunct="1"/>
            <a:r>
              <a:rPr lang="en-US" altLang="en-US" dirty="0" err="1"/>
              <a:t>通过这部分</a:t>
            </a:r>
            <a:r>
              <a:rPr lang="zh-CN" altLang="en-US" dirty="0"/>
              <a:t>的介绍</a:t>
            </a:r>
            <a:r>
              <a:rPr lang="en-US" altLang="en-US" dirty="0"/>
              <a:t>，</a:t>
            </a:r>
            <a:r>
              <a:rPr lang="zh-CN" altLang="en-US" dirty="0"/>
              <a:t>适当的</a:t>
            </a:r>
            <a:r>
              <a:rPr lang="en-US" altLang="en-US" dirty="0" err="1"/>
              <a:t>提供一个</a:t>
            </a:r>
            <a:r>
              <a:rPr lang="en-US" altLang="en-US" dirty="0"/>
              <a:t>“</a:t>
            </a:r>
            <a:r>
              <a:rPr lang="zh-CN" altLang="en-US" dirty="0"/>
              <a:t>剧透</a:t>
            </a:r>
            <a:r>
              <a:rPr lang="en-US" altLang="en-US" dirty="0"/>
              <a:t>”：</a:t>
            </a:r>
            <a:r>
              <a:rPr lang="en-US" altLang="en-US" dirty="0" err="1"/>
              <a:t>跳转到这部分的</a:t>
            </a:r>
            <a:r>
              <a:rPr lang="zh-CN" altLang="en-US" dirty="0"/>
              <a:t>妙处</a:t>
            </a:r>
            <a:r>
              <a:rPr lang="en-US" altLang="en-US" dirty="0"/>
              <a:t>，</a:t>
            </a:r>
            <a:r>
              <a:rPr lang="en-US" altLang="en-US" dirty="0" err="1"/>
              <a:t>揭示了当今成功的CL从业者如何处理这些复杂的角膜</a:t>
            </a:r>
            <a:r>
              <a:rPr lang="en-US" altLang="en-US" dirty="0"/>
              <a:t>。</a:t>
            </a:r>
          </a:p>
          <a:p>
            <a:pPr eaLnBrk="1" hangingPunct="1"/>
            <a:endParaRPr lang="en-US" altLang="en-US" dirty="0"/>
          </a:p>
          <a:p>
            <a:pPr eaLnBrk="1" hangingPunct="1"/>
            <a:r>
              <a:rPr lang="en-US" altLang="en-US" dirty="0" err="1"/>
              <a:t>历史上</a:t>
            </a:r>
            <a:r>
              <a:rPr lang="en-US" altLang="en-US" dirty="0"/>
              <a:t>，</a:t>
            </a:r>
            <a:r>
              <a:rPr lang="zh-CN" altLang="en-US" dirty="0"/>
              <a:t>接触镜</a:t>
            </a:r>
            <a:r>
              <a:rPr lang="en-US" altLang="en-US" dirty="0" err="1"/>
              <a:t>的选择</a:t>
            </a:r>
            <a:r>
              <a:rPr lang="zh-CN" altLang="en-US" dirty="0"/>
              <a:t>总是角膜硬性接触镜</a:t>
            </a:r>
            <a:r>
              <a:rPr lang="en-US" altLang="en-US" dirty="0"/>
              <a:t>，</a:t>
            </a:r>
            <a:r>
              <a:rPr lang="zh-CN" altLang="en-US" dirty="0"/>
              <a:t>很大程度是出于</a:t>
            </a:r>
            <a:r>
              <a:rPr lang="en-US" altLang="en-US" dirty="0" err="1"/>
              <a:t>角膜健康的原因</a:t>
            </a:r>
            <a:r>
              <a:rPr lang="zh-CN" altLang="en-US" dirty="0"/>
              <a:t>，还能</a:t>
            </a:r>
            <a:r>
              <a:rPr lang="en-US" altLang="en-US" dirty="0" err="1"/>
              <a:t>帮助实现卓越的</a:t>
            </a:r>
            <a:r>
              <a:rPr lang="zh-CN" altLang="en-US" dirty="0"/>
              <a:t>视力</a:t>
            </a:r>
            <a:r>
              <a:rPr lang="en-US" altLang="en-US" dirty="0"/>
              <a:t>。</a:t>
            </a:r>
          </a:p>
          <a:p>
            <a:pPr eaLnBrk="1" hangingPunct="1"/>
            <a:endParaRPr lang="en-US" altLang="en-US" dirty="0"/>
          </a:p>
          <a:p>
            <a:pPr eaLnBrk="1" hangingPunct="1"/>
            <a:r>
              <a:rPr lang="en-US" altLang="en-US" dirty="0" err="1"/>
              <a:t>今天，我们看到了一个主要的新</a:t>
            </a:r>
            <a:r>
              <a:rPr lang="zh-CN" altLang="en-US" dirty="0"/>
              <a:t>成员</a:t>
            </a:r>
            <a:r>
              <a:rPr lang="en-US" altLang="en-US" dirty="0" err="1"/>
              <a:t>来到现场：现代巩膜</a:t>
            </a:r>
            <a:r>
              <a:rPr lang="zh-CN" altLang="en-US" dirty="0"/>
              <a:t>硬镜</a:t>
            </a:r>
            <a:r>
              <a:rPr lang="en-US" altLang="en-US" dirty="0"/>
              <a:t>。</a:t>
            </a:r>
            <a:r>
              <a:rPr lang="en-US" altLang="en-US" dirty="0" err="1"/>
              <a:t>这种镜片可以满足</a:t>
            </a:r>
            <a:r>
              <a:rPr lang="zh-CN" altLang="en-US" dirty="0"/>
              <a:t>绝大部分的</a:t>
            </a:r>
            <a:r>
              <a:rPr lang="en-US" altLang="en-US" dirty="0" err="1"/>
              <a:t>健康方面，视觉方面，另外</a:t>
            </a:r>
            <a:r>
              <a:rPr lang="zh-CN" altLang="en-US" dirty="0"/>
              <a:t>在视觉损伤角膜上进行接触镜配适的</a:t>
            </a:r>
            <a:r>
              <a:rPr lang="en-US" altLang="en-US" dirty="0" err="1"/>
              <a:t>舒适方面</a:t>
            </a:r>
            <a:r>
              <a:rPr lang="en-US" altLang="en-US" dirty="0"/>
              <a:t>，</a:t>
            </a:r>
            <a:r>
              <a:rPr lang="zh-CN" altLang="en-US" dirty="0"/>
              <a:t>这种舒适度</a:t>
            </a:r>
            <a:r>
              <a:rPr lang="en-US" altLang="en-US" dirty="0" err="1"/>
              <a:t>角膜</a:t>
            </a:r>
            <a:r>
              <a:rPr lang="zh-CN" altLang="en-US" dirty="0"/>
              <a:t>接触</a:t>
            </a:r>
            <a:r>
              <a:rPr lang="en-US" altLang="en-US" dirty="0"/>
              <a:t>镜</a:t>
            </a:r>
            <a:r>
              <a:rPr lang="zh-CN" altLang="en-US" dirty="0"/>
              <a:t>从来做不到</a:t>
            </a:r>
            <a:r>
              <a:rPr lang="en-US" altLang="en-US" dirty="0"/>
              <a:t>（</a:t>
            </a:r>
            <a:r>
              <a:rPr lang="en-US" altLang="en-US" dirty="0" err="1"/>
              <a:t>可能永远</a:t>
            </a:r>
            <a:r>
              <a:rPr lang="zh-CN" altLang="en-US" dirty="0"/>
              <a:t>不会</a:t>
            </a:r>
            <a:r>
              <a:rPr lang="en-US" altLang="en-US" dirty="0"/>
              <a:t>）。</a:t>
            </a:r>
          </a:p>
          <a:p>
            <a:pPr eaLnBrk="1" hangingPunct="1"/>
            <a:endParaRPr lang="en-US" altLang="en-US" dirty="0"/>
          </a:p>
          <a:p>
            <a:pPr eaLnBrk="1" hangingPunct="1"/>
            <a:r>
              <a:rPr lang="en-US" altLang="en-US" dirty="0" err="1"/>
              <a:t>在下面的讨论中，我们将讨论</a:t>
            </a:r>
            <a:r>
              <a:rPr lang="zh-CN" altLang="en-US" dirty="0"/>
              <a:t>在这种眼睛上配适</a:t>
            </a:r>
            <a:r>
              <a:rPr lang="en-US" altLang="en-US" dirty="0" err="1"/>
              <a:t>各种</a:t>
            </a:r>
            <a:r>
              <a:rPr lang="zh-CN" altLang="en-US" dirty="0"/>
              <a:t>接触镜</a:t>
            </a:r>
            <a:r>
              <a:rPr lang="en-US" altLang="en-US" dirty="0"/>
              <a:t>，</a:t>
            </a:r>
            <a:r>
              <a:rPr lang="en-US" altLang="en-US" dirty="0" err="1"/>
              <a:t>但在许多</a:t>
            </a:r>
            <a:r>
              <a:rPr lang="zh-CN" altLang="en-US" dirty="0"/>
              <a:t>案例中，</a:t>
            </a:r>
            <a:r>
              <a:rPr lang="en-US" altLang="en-US" dirty="0" err="1"/>
              <a:t>最终</a:t>
            </a:r>
            <a:r>
              <a:rPr lang="zh-CN" altLang="en-US" dirty="0"/>
              <a:t>最好的</a:t>
            </a:r>
            <a:r>
              <a:rPr lang="en-US" altLang="en-US" dirty="0" err="1"/>
              <a:t>结果</a:t>
            </a:r>
            <a:r>
              <a:rPr lang="zh-CN" altLang="en-US" dirty="0"/>
              <a:t>还是使用巩膜镜</a:t>
            </a:r>
            <a:r>
              <a:rPr lang="en-US" altLang="en-US" dirty="0"/>
              <a:t>。</a:t>
            </a:r>
          </a:p>
        </p:txBody>
      </p:sp>
      <p:sp>
        <p:nvSpPr>
          <p:cNvPr id="756739" name="Slide Number Placeholder 3"/>
          <p:cNvSpPr>
            <a:spLocks noGrp="1"/>
          </p:cNvSpPr>
          <p:nvPr>
            <p:ph type="sldNum" sz="quarter" idx="5"/>
          </p:nvPr>
        </p:nvSpPr>
        <p:spPr>
          <a:noFill/>
          <a:ln>
            <a:miter lim="800000"/>
          </a:ln>
        </p:spPr>
        <p:txBody>
          <a:bodyPr/>
          <a:lstStyle/>
          <a:p>
            <a:fld id="{8889D46E-735B-47C0-BC89-9DDCFDA87149}" type="slidenum">
              <a:rPr lang="en-US" altLang="en-US" smtClean="0"/>
              <a:t>81</a:t>
            </a:fld>
            <a:endParaRPr lang="en-US" altLang="en-US"/>
          </a:p>
        </p:txBody>
      </p:sp>
    </p:spTree>
    <p:extLst>
      <p:ext uri="{BB962C8B-B14F-4D97-AF65-F5344CB8AC3E}">
        <p14:creationId xmlns:p14="http://schemas.microsoft.com/office/powerpoint/2010/main" val="3863495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p:sp>
      <p:sp>
        <p:nvSpPr>
          <p:cNvPr id="66562" name="Rectangle 3"/>
          <p:cNvSpPr>
            <a:spLocks noGrp="1" noChangeArrowheads="1"/>
          </p:cNvSpPr>
          <p:nvPr>
            <p:ph type="body" idx="1"/>
          </p:nvPr>
        </p:nvSpPr>
        <p:spPr>
          <a:noFill/>
        </p:spPr>
        <p:txBody>
          <a:bodyPr/>
          <a:lstStyle/>
          <a:p>
            <a:pPr eaLnBrk="1" hangingPunct="1"/>
            <a:r>
              <a:rPr lang="zh-CN" altLang="en-US" dirty="0"/>
              <a:t>为了便于说明，角膜的大体解剖可如图所示分成五层。</a:t>
            </a:r>
            <a:r>
              <a:rPr lang="en-US" altLang="en-US" dirty="0"/>
              <a:t>From:  van Dijk, </a:t>
            </a:r>
            <a:r>
              <a:rPr lang="en-US" altLang="en-US" i="1" dirty="0"/>
              <a:t>et al</a:t>
            </a:r>
            <a:r>
              <a:rPr lang="en-US" altLang="en-US" dirty="0"/>
              <a:t>., 2014.  </a:t>
            </a:r>
            <a:r>
              <a:rPr lang="en-US" altLang="en-US" i="1" dirty="0"/>
              <a:t>Contact Lenses after Keratoplasty.  </a:t>
            </a:r>
            <a:r>
              <a:rPr lang="en-US" altLang="en-US" dirty="0"/>
              <a:t>CL Spectrum.  29: 36 – 42.</a:t>
            </a:r>
          </a:p>
        </p:txBody>
      </p:sp>
    </p:spTree>
    <p:extLst>
      <p:ext uri="{BB962C8B-B14F-4D97-AF65-F5344CB8AC3E}">
        <p14:creationId xmlns:p14="http://schemas.microsoft.com/office/powerpoint/2010/main" val="37110395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2"/>
          <p:cNvSpPr>
            <a:spLocks noGrp="1" noRot="1" noChangeAspect="1" noChangeArrowheads="1" noTextEdit="1"/>
          </p:cNvSpPr>
          <p:nvPr>
            <p:ph type="sldImg"/>
          </p:nvPr>
        </p:nvSpPr>
        <p:spPr/>
      </p:sp>
      <p:sp>
        <p:nvSpPr>
          <p:cNvPr id="758786" name="Rectangle 3"/>
          <p:cNvSpPr>
            <a:spLocks noGrp="1" noChangeArrowheads="1"/>
          </p:cNvSpPr>
          <p:nvPr>
            <p:ph type="body" idx="1"/>
          </p:nvPr>
        </p:nvSpPr>
        <p:spPr>
          <a:noFill/>
        </p:spPr>
        <p:txBody>
          <a:bodyPr/>
          <a:lstStyle/>
          <a:p>
            <a:pPr eaLnBrk="1" hangingPunct="1"/>
            <a:r>
              <a:rPr lang="en-US" altLang="en-US" dirty="0" err="1"/>
              <a:t>讨论的</a:t>
            </a:r>
            <a:r>
              <a:rPr lang="zh-CN" altLang="en-US" dirty="0"/>
              <a:t>这些患者</a:t>
            </a:r>
            <a:r>
              <a:rPr lang="en-US" altLang="en-US" dirty="0" err="1"/>
              <a:t>要么</a:t>
            </a:r>
            <a:r>
              <a:rPr lang="zh-CN" altLang="en-US" dirty="0"/>
              <a:t>将接触镜作为首选的视觉矫正方法</a:t>
            </a:r>
            <a:r>
              <a:rPr lang="en-US" altLang="en-US" dirty="0"/>
              <a:t>已</a:t>
            </a:r>
            <a:r>
              <a:rPr lang="zh-CN" altLang="en-US" dirty="0"/>
              <a:t>配戴多年</a:t>
            </a:r>
            <a:r>
              <a:rPr lang="en-US" altLang="en-US" dirty="0"/>
              <a:t>，</a:t>
            </a:r>
            <a:r>
              <a:rPr lang="en-US" altLang="en-US" dirty="0" err="1"/>
              <a:t>要么已经</a:t>
            </a:r>
            <a:r>
              <a:rPr lang="zh-CN" altLang="en-US" dirty="0"/>
              <a:t>寻找到</a:t>
            </a:r>
            <a:r>
              <a:rPr lang="en-US" altLang="en-US" dirty="0" err="1"/>
              <a:t>屈光手术</a:t>
            </a:r>
            <a:r>
              <a:rPr lang="zh-CN" altLang="en-US" dirty="0"/>
              <a:t>来竭力</a:t>
            </a:r>
            <a:r>
              <a:rPr lang="en-US" altLang="en-US" dirty="0" err="1"/>
              <a:t>摆脱</a:t>
            </a:r>
            <a:r>
              <a:rPr lang="zh-CN" altLang="en-US" dirty="0"/>
              <a:t>接触镜</a:t>
            </a:r>
            <a:r>
              <a:rPr lang="en-US" altLang="en-US" dirty="0"/>
              <a:t>。</a:t>
            </a:r>
          </a:p>
          <a:p>
            <a:pPr eaLnBrk="1" hangingPunct="1"/>
            <a:r>
              <a:rPr lang="en-US" altLang="en-US" dirty="0" err="1"/>
              <a:t>当讨论</a:t>
            </a:r>
            <a:r>
              <a:rPr lang="zh-CN" altLang="en-US" dirty="0"/>
              <a:t>到</a:t>
            </a:r>
            <a:r>
              <a:rPr lang="en-US" altLang="en-US" dirty="0" err="1"/>
              <a:t>潜在的角膜移植手术时，许多患者惊讶地</a:t>
            </a:r>
            <a:r>
              <a:rPr lang="zh-CN" altLang="en-US" dirty="0"/>
              <a:t>听到</a:t>
            </a:r>
            <a:r>
              <a:rPr lang="en-US" altLang="en-US" dirty="0"/>
              <a:t>，</a:t>
            </a:r>
            <a:r>
              <a:rPr lang="zh-CN" altLang="en-US" dirty="0"/>
              <a:t>在</a:t>
            </a:r>
            <a:r>
              <a:rPr lang="en-US" altLang="en-US" dirty="0" err="1"/>
              <a:t>移植物已经“痊愈”后，他们很可能会回到</a:t>
            </a:r>
            <a:r>
              <a:rPr lang="zh-CN" altLang="en-US" dirty="0"/>
              <a:t>接触镜</a:t>
            </a:r>
            <a:r>
              <a:rPr lang="en-US" altLang="en-US" dirty="0"/>
              <a:t>。</a:t>
            </a:r>
          </a:p>
          <a:p>
            <a:pPr eaLnBrk="1" hangingPunct="1"/>
            <a:r>
              <a:rPr lang="en-US" altLang="en-US" dirty="0" err="1"/>
              <a:t>现在，继发于手术结果或继发</a:t>
            </a:r>
            <a:r>
              <a:rPr lang="zh-CN" altLang="en-US" dirty="0"/>
              <a:t>性膨隆的发展</a:t>
            </a:r>
            <a:r>
              <a:rPr lang="en-US" altLang="en-US" dirty="0"/>
              <a:t>，</a:t>
            </a:r>
            <a:r>
              <a:rPr lang="en-US" altLang="en-US" dirty="0" err="1"/>
              <a:t>这些患者被迫</a:t>
            </a:r>
            <a:r>
              <a:rPr lang="zh-CN" altLang="en-US" dirty="0"/>
              <a:t>选择接触镜</a:t>
            </a:r>
            <a:r>
              <a:rPr lang="en-US" altLang="en-US" dirty="0"/>
              <a:t>，</a:t>
            </a:r>
            <a:r>
              <a:rPr lang="en-US" altLang="en-US" dirty="0" err="1"/>
              <a:t>作为改善视力和可能减少屈光参差和</a:t>
            </a:r>
            <a:r>
              <a:rPr lang="en-US" altLang="en-US" dirty="0"/>
              <a:t>/或</a:t>
            </a:r>
            <a:r>
              <a:rPr lang="zh-CN" altLang="en-US" dirty="0"/>
              <a:t>两眼像不等</a:t>
            </a:r>
            <a:r>
              <a:rPr lang="en-US" altLang="en-US" dirty="0" err="1"/>
              <a:t>的措施</a:t>
            </a:r>
            <a:r>
              <a:rPr lang="en-US" altLang="en-US" dirty="0"/>
              <a:t>。</a:t>
            </a:r>
          </a:p>
          <a:p>
            <a:pPr eaLnBrk="1" hangingPunct="1"/>
            <a:r>
              <a:rPr lang="zh-CN" altLang="en-US" dirty="0"/>
              <a:t>接触镜</a:t>
            </a:r>
            <a:r>
              <a:rPr lang="en-US" altLang="en-US" dirty="0" err="1"/>
              <a:t>从业者必须履行</a:t>
            </a:r>
            <a:r>
              <a:rPr lang="zh-CN" altLang="en-US" dirty="0"/>
              <a:t>一个重要的职责，作为</a:t>
            </a:r>
            <a:r>
              <a:rPr lang="en-US" altLang="en-US" dirty="0"/>
              <a:t>“</a:t>
            </a:r>
            <a:r>
              <a:rPr lang="en-US" altLang="en-US" dirty="0" err="1"/>
              <a:t>社会工作者</a:t>
            </a:r>
            <a:r>
              <a:rPr lang="en-US" altLang="en-US" dirty="0"/>
              <a:t>”，</a:t>
            </a:r>
            <a:r>
              <a:rPr lang="en-US" altLang="en-US" dirty="0" err="1"/>
              <a:t>以帮助这些</a:t>
            </a:r>
            <a:r>
              <a:rPr lang="zh-CN" altLang="en-US" dirty="0"/>
              <a:t>通常有</a:t>
            </a:r>
            <a:r>
              <a:rPr lang="en-US" altLang="en-US" dirty="0" err="1"/>
              <a:t>抑郁和偶尔有自杀倾向的病人了解他们能够得到多少帮助，以及他们的</a:t>
            </a:r>
            <a:r>
              <a:rPr lang="zh-CN" altLang="en-US" dirty="0"/>
              <a:t>接触镜</a:t>
            </a:r>
            <a:r>
              <a:rPr lang="en-US" altLang="en-US" dirty="0" err="1"/>
              <a:t>从业者如何勤奋地为他们工作</a:t>
            </a:r>
            <a:r>
              <a:rPr lang="en-US" altLang="en-US" dirty="0"/>
              <a:t>。</a:t>
            </a:r>
          </a:p>
        </p:txBody>
      </p:sp>
    </p:spTree>
    <p:extLst>
      <p:ext uri="{BB962C8B-B14F-4D97-AF65-F5344CB8AC3E}">
        <p14:creationId xmlns:p14="http://schemas.microsoft.com/office/powerpoint/2010/main" val="14687747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6FAA9A2-F697-4733-89E1-651757335C6E}" type="slidenum">
              <a:rPr lang="en-US" altLang="en-US" smtClean="0"/>
              <a:t>83</a:t>
            </a:fld>
            <a:endParaRPr lang="en-US" altLang="en-US"/>
          </a:p>
        </p:txBody>
      </p:sp>
    </p:spTree>
    <p:extLst>
      <p:ext uri="{BB962C8B-B14F-4D97-AF65-F5344CB8AC3E}">
        <p14:creationId xmlns:p14="http://schemas.microsoft.com/office/powerpoint/2010/main" val="22733295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2"/>
          <p:cNvSpPr>
            <a:spLocks noGrp="1" noRot="1" noChangeAspect="1" noChangeArrowheads="1" noTextEdit="1"/>
          </p:cNvSpPr>
          <p:nvPr>
            <p:ph type="sldImg"/>
          </p:nvPr>
        </p:nvSpPr>
        <p:spPr/>
      </p:sp>
      <p:sp>
        <p:nvSpPr>
          <p:cNvPr id="761858" name="Rectangle 3"/>
          <p:cNvSpPr>
            <a:spLocks noGrp="1" noChangeArrowheads="1"/>
          </p:cNvSpPr>
          <p:nvPr>
            <p:ph type="body" idx="1"/>
          </p:nvPr>
        </p:nvSpPr>
        <p:spPr>
          <a:noFill/>
        </p:spPr>
        <p:txBody>
          <a:bodyPr/>
          <a:lstStyle/>
          <a:p>
            <a:pPr eaLnBrk="1" hangingPunct="1"/>
            <a:r>
              <a:rPr lang="zh-CN" altLang="en-US" b="1" dirty="0"/>
              <a:t>接触镜配适</a:t>
            </a:r>
            <a:r>
              <a:rPr lang="en-US" altLang="en-US" b="1" dirty="0" err="1"/>
              <a:t>之前的考虑</a:t>
            </a:r>
            <a:endParaRPr lang="en-US" altLang="en-US" b="1" dirty="0"/>
          </a:p>
          <a:p>
            <a:pPr eaLnBrk="1" hangingPunct="1"/>
            <a:r>
              <a:rPr lang="en-US" altLang="en-US" dirty="0" err="1"/>
              <a:t>在可能的情况下，</a:t>
            </a:r>
            <a:r>
              <a:rPr lang="en-US" altLang="en-US" dirty="0" err="1">
                <a:sym typeface="+mn-ea"/>
              </a:rPr>
              <a:t>应通过使用具有高氧透过率</a:t>
            </a:r>
            <a:r>
              <a:rPr lang="en-US" altLang="en-US" dirty="0">
                <a:sym typeface="+mn-ea"/>
              </a:rPr>
              <a:t>(</a:t>
            </a:r>
            <a:r>
              <a:rPr lang="en-US" altLang="en-US" dirty="0" err="1">
                <a:sym typeface="+mn-ea"/>
              </a:rPr>
              <a:t>Dk</a:t>
            </a:r>
            <a:r>
              <a:rPr lang="en-US" altLang="en-US" dirty="0">
                <a:sym typeface="+mn-ea"/>
              </a:rPr>
              <a:t>/t)的</a:t>
            </a:r>
            <a:r>
              <a:rPr lang="zh-CN" altLang="en-US" dirty="0">
                <a:sym typeface="+mn-ea"/>
              </a:rPr>
              <a:t>接触镜</a:t>
            </a:r>
            <a:r>
              <a:rPr lang="en-US" altLang="en-US" dirty="0">
                <a:sym typeface="+mn-ea"/>
              </a:rPr>
              <a:t>来</a:t>
            </a:r>
            <a:r>
              <a:rPr lang="zh-CN" altLang="en-US" dirty="0">
                <a:sym typeface="+mn-ea"/>
              </a:rPr>
              <a:t>为</a:t>
            </a:r>
            <a:r>
              <a:rPr lang="en-US" altLang="en-US" dirty="0" err="1"/>
              <a:t>术后角膜</a:t>
            </a:r>
            <a:r>
              <a:rPr lang="zh-CN" altLang="en-US" dirty="0"/>
              <a:t>提供最大化的</a:t>
            </a:r>
            <a:r>
              <a:rPr lang="en-US" altLang="en-US" dirty="0"/>
              <a:t>氧。</a:t>
            </a:r>
          </a:p>
          <a:p>
            <a:pPr eaLnBrk="1" hangingPunct="1"/>
            <a:r>
              <a:rPr lang="en-US" altLang="en-US" dirty="0" err="1"/>
              <a:t>在大多数情况下，常规水凝胶透镜不被推荐，因为它们比GP或SiHy</a:t>
            </a:r>
            <a:r>
              <a:rPr lang="en-US" altLang="en-US" dirty="0"/>
              <a:t> </a:t>
            </a:r>
            <a:r>
              <a:rPr lang="en-US" altLang="en-US" dirty="0" err="1"/>
              <a:t>CL的氧透过率低</a:t>
            </a:r>
            <a:r>
              <a:rPr lang="en-US" altLang="en-US" dirty="0"/>
              <a:t>。</a:t>
            </a:r>
          </a:p>
          <a:p>
            <a:pPr eaLnBrk="1" hangingPunct="1"/>
            <a:r>
              <a:rPr lang="zh-CN" altLang="en-US" dirty="0"/>
              <a:t>大多数情况下，</a:t>
            </a:r>
            <a:r>
              <a:rPr lang="en-US" altLang="en-US" dirty="0" err="1"/>
              <a:t>屈光手术后使用</a:t>
            </a:r>
            <a:r>
              <a:rPr lang="zh-CN" altLang="en-US" dirty="0"/>
              <a:t>接触镜</a:t>
            </a:r>
            <a:r>
              <a:rPr lang="en-US" altLang="en-US" dirty="0" err="1"/>
              <a:t>的，由于角膜的不规则性</a:t>
            </a:r>
            <a:r>
              <a:rPr lang="en-US" altLang="en-US" dirty="0" err="1">
                <a:sym typeface="+mn-ea"/>
              </a:rPr>
              <a:t>改变</a:t>
            </a:r>
            <a:r>
              <a:rPr lang="en-US" altLang="en-US" dirty="0" err="1"/>
              <a:t>，很难实现最佳</a:t>
            </a:r>
            <a:r>
              <a:rPr lang="zh-CN" altLang="en-US" dirty="0"/>
              <a:t>配适状态</a:t>
            </a:r>
            <a:r>
              <a:rPr lang="en-US" altLang="en-US" dirty="0"/>
              <a:t>。</a:t>
            </a:r>
          </a:p>
          <a:p>
            <a:pPr eaLnBrk="1" hangingPunct="1"/>
            <a:r>
              <a:rPr lang="en-US" altLang="en-US" dirty="0" err="1"/>
              <a:t>尽管如此，在所有情况下</a:t>
            </a:r>
            <a:r>
              <a:rPr lang="en-US" altLang="en-US" dirty="0"/>
              <a:t>，</a:t>
            </a:r>
            <a:r>
              <a:rPr lang="zh-CN" altLang="en-US" dirty="0"/>
              <a:t>有必要在满足基本的软性或隐性接触镜配适的要求下</a:t>
            </a:r>
            <a:r>
              <a:rPr lang="en-US" altLang="en-US" dirty="0" err="1"/>
              <a:t>获得</a:t>
            </a:r>
            <a:r>
              <a:rPr lang="zh-CN" altLang="en-US" dirty="0"/>
              <a:t>最有可能的配适状态。</a:t>
            </a:r>
            <a:endParaRPr lang="en-US" altLang="en-US" dirty="0"/>
          </a:p>
          <a:p>
            <a:pPr eaLnBrk="1" hangingPunct="1"/>
            <a:r>
              <a:rPr lang="en-US" altLang="en-US" dirty="0" err="1"/>
              <a:t>手术后的第一次</a:t>
            </a:r>
            <a:r>
              <a:rPr lang="zh-CN" altLang="en-US" dirty="0"/>
              <a:t>配适</a:t>
            </a:r>
            <a:r>
              <a:rPr lang="en-US" altLang="en-US" dirty="0" err="1"/>
              <a:t>需要根据伤口愈合</a:t>
            </a:r>
            <a:r>
              <a:rPr lang="zh-CN" altLang="en-US" dirty="0"/>
              <a:t>来定时间，</a:t>
            </a:r>
            <a:r>
              <a:rPr lang="en-US" altLang="en-US" dirty="0" err="1"/>
              <a:t>在尝试任何</a:t>
            </a:r>
            <a:r>
              <a:rPr lang="zh-CN" altLang="en-US" dirty="0"/>
              <a:t>配适</a:t>
            </a:r>
            <a:r>
              <a:rPr lang="en-US" altLang="en-US" dirty="0" err="1"/>
              <a:t>之前</a:t>
            </a:r>
            <a:r>
              <a:rPr lang="en-US" altLang="en-US" dirty="0"/>
              <a:t>，</a:t>
            </a:r>
            <a:r>
              <a:rPr lang="zh-CN" altLang="en-US" dirty="0"/>
              <a:t>都</a:t>
            </a:r>
            <a:r>
              <a:rPr lang="en-US" altLang="en-US" dirty="0" err="1"/>
              <a:t>需要</a:t>
            </a:r>
            <a:r>
              <a:rPr lang="zh-CN" altLang="en-US" dirty="0"/>
              <a:t>手术</a:t>
            </a:r>
            <a:r>
              <a:rPr lang="en-US" altLang="en-US" dirty="0" err="1"/>
              <a:t>医生的建议</a:t>
            </a:r>
            <a:r>
              <a:rPr lang="en-US" altLang="en-US" dirty="0"/>
              <a:t>。</a:t>
            </a:r>
          </a:p>
          <a:p>
            <a:pPr eaLnBrk="1" hangingPunct="1"/>
            <a:r>
              <a:rPr lang="en-US" altLang="en-US" dirty="0" err="1"/>
              <a:t>缝线</a:t>
            </a:r>
            <a:r>
              <a:rPr lang="zh-CN" altLang="en-US" dirty="0"/>
              <a:t>拆除</a:t>
            </a:r>
            <a:r>
              <a:rPr lang="en-US" altLang="en-US" dirty="0"/>
              <a:t>、</a:t>
            </a:r>
            <a:r>
              <a:rPr lang="en-US" altLang="en-US" dirty="0" err="1"/>
              <a:t>上皮</a:t>
            </a:r>
            <a:r>
              <a:rPr lang="zh-CN" altLang="en-US" dirty="0"/>
              <a:t>长成</a:t>
            </a:r>
            <a:r>
              <a:rPr lang="en-US" altLang="en-US" dirty="0"/>
              <a:t>、</a:t>
            </a:r>
            <a:r>
              <a:rPr lang="en-US" altLang="en-US" dirty="0" err="1"/>
              <a:t>术后角膜散光、移植物透明度等都是</a:t>
            </a:r>
            <a:r>
              <a:rPr lang="zh-CN" altLang="en-US" dirty="0"/>
              <a:t>在计划配适接触镜时应该考虑的因素。</a:t>
            </a:r>
            <a:endParaRPr lang="en-US" altLang="en-US" dirty="0"/>
          </a:p>
        </p:txBody>
      </p:sp>
    </p:spTree>
    <p:extLst>
      <p:ext uri="{BB962C8B-B14F-4D97-AF65-F5344CB8AC3E}">
        <p14:creationId xmlns:p14="http://schemas.microsoft.com/office/powerpoint/2010/main" val="15659740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2"/>
          <p:cNvSpPr>
            <a:spLocks noGrp="1" noRot="1" noChangeAspect="1" noChangeArrowheads="1" noTextEdit="1"/>
          </p:cNvSpPr>
          <p:nvPr>
            <p:ph type="sldImg"/>
          </p:nvPr>
        </p:nvSpPr>
        <p:spPr/>
      </p:sp>
      <p:sp>
        <p:nvSpPr>
          <p:cNvPr id="763906" name="Rectangle 3"/>
          <p:cNvSpPr>
            <a:spLocks noGrp="1" noChangeArrowheads="1"/>
          </p:cNvSpPr>
          <p:nvPr>
            <p:ph type="body" idx="1"/>
          </p:nvPr>
        </p:nvSpPr>
        <p:spPr>
          <a:noFill/>
        </p:spPr>
        <p:txBody>
          <a:bodyPr/>
          <a:lstStyle/>
          <a:p>
            <a:pPr eaLnBrk="1" hangingPunct="1"/>
            <a:r>
              <a:rPr lang="en-US" altLang="en-US" dirty="0" err="1"/>
              <a:t>在过去的十年中</a:t>
            </a:r>
            <a:r>
              <a:rPr lang="en-US" altLang="en-US" dirty="0"/>
              <a:t>，</a:t>
            </a:r>
            <a:r>
              <a:rPr lang="zh-CN" altLang="en-US" dirty="0"/>
              <a:t>为轻微到严重的畸形角膜选择接触镜配适，在侧重点和可用性上发生了改变。</a:t>
            </a:r>
            <a:endParaRPr lang="en-US" altLang="en-US" dirty="0"/>
          </a:p>
          <a:p>
            <a:pPr eaLnBrk="1" hangingPunct="1"/>
            <a:r>
              <a:rPr lang="en-US" altLang="en-US" dirty="0" err="1"/>
              <a:t>甚至在</a:t>
            </a:r>
            <a:r>
              <a:rPr lang="zh-CN" altLang="en-US" dirty="0"/>
              <a:t>最近的</a:t>
            </a:r>
            <a:r>
              <a:rPr lang="en-US" altLang="en-US" dirty="0"/>
              <a:t>10-15年前，大多数</a:t>
            </a:r>
            <a:r>
              <a:rPr lang="zh-CN" altLang="en-US" dirty="0"/>
              <a:t>配适</a:t>
            </a:r>
            <a:r>
              <a:rPr lang="en-US" altLang="en-US" dirty="0" err="1"/>
              <a:t>者都会首先选择</a:t>
            </a:r>
            <a:r>
              <a:rPr lang="zh-CN" altLang="en-US" dirty="0"/>
              <a:t>硬性接触镜</a:t>
            </a:r>
            <a:r>
              <a:rPr lang="en-US" altLang="en-US" dirty="0"/>
              <a:t>，</a:t>
            </a:r>
            <a:r>
              <a:rPr lang="en-US" altLang="en-US" dirty="0" err="1"/>
              <a:t>然后可能因为舒适问题而选择软性环</a:t>
            </a:r>
            <a:r>
              <a:rPr lang="zh-CN" altLang="en-US" dirty="0"/>
              <a:t>曲</a:t>
            </a:r>
            <a:r>
              <a:rPr lang="en-US" altLang="en-US" dirty="0" err="1"/>
              <a:t>镜片。当时，各种各样的定制设计的</a:t>
            </a:r>
            <a:r>
              <a:rPr lang="zh-CN" altLang="en-US" dirty="0"/>
              <a:t>硅水凝胶环曲面接触镜还</a:t>
            </a:r>
            <a:r>
              <a:rPr lang="en-US" altLang="en-US" dirty="0" err="1"/>
              <a:t>不存在</a:t>
            </a:r>
            <a:r>
              <a:rPr lang="zh-CN" altLang="en-US" dirty="0"/>
              <a:t>，而</a:t>
            </a:r>
            <a:r>
              <a:rPr lang="en-US" altLang="en-US" dirty="0" err="1"/>
              <a:t>今天</a:t>
            </a:r>
            <a:r>
              <a:rPr lang="zh-CN" altLang="en-US" dirty="0"/>
              <a:t>有我们支配的</a:t>
            </a:r>
            <a:r>
              <a:rPr lang="en-US" altLang="en-US" dirty="0" err="1"/>
              <a:t>高透氧巩膜</a:t>
            </a:r>
            <a:r>
              <a:rPr lang="zh-CN" altLang="en-US" dirty="0"/>
              <a:t>硬镜</a:t>
            </a:r>
            <a:r>
              <a:rPr lang="en-US" altLang="en-US" dirty="0" err="1"/>
              <a:t>也没有</a:t>
            </a:r>
            <a:r>
              <a:rPr lang="zh-CN" altLang="en-US" dirty="0"/>
              <a:t>那么广的</a:t>
            </a:r>
            <a:r>
              <a:rPr lang="en-US" altLang="en-US" dirty="0" err="1"/>
              <a:t>范围</a:t>
            </a:r>
            <a:r>
              <a:rPr lang="en-US" altLang="en-US" dirty="0"/>
              <a:t>。</a:t>
            </a:r>
          </a:p>
          <a:p>
            <a:pPr eaLnBrk="1" hangingPunct="1"/>
            <a:r>
              <a:rPr lang="en-US" altLang="en-US" dirty="0" err="1"/>
              <a:t>由于</a:t>
            </a:r>
            <a:r>
              <a:rPr lang="zh-CN" altLang="en-US" dirty="0"/>
              <a:t>他们</a:t>
            </a:r>
            <a:r>
              <a:rPr lang="en-US" altLang="en-US" dirty="0" err="1"/>
              <a:t>的舒适性（其尺寸和整体几何</a:t>
            </a:r>
            <a:r>
              <a:rPr lang="zh-CN" altLang="en-US" dirty="0"/>
              <a:t>结构</a:t>
            </a:r>
            <a:r>
              <a:rPr lang="en-US" altLang="en-US" dirty="0"/>
              <a:t>的</a:t>
            </a:r>
            <a:r>
              <a:rPr lang="zh-CN" altLang="en-US" dirty="0"/>
              <a:t>功能</a:t>
            </a:r>
            <a:r>
              <a:rPr lang="en-US" altLang="en-US" dirty="0"/>
              <a:t>）</a:t>
            </a:r>
            <a:r>
              <a:rPr lang="zh-CN" altLang="en-US" dirty="0"/>
              <a:t>，趋向于</a:t>
            </a:r>
            <a:r>
              <a:rPr lang="en-US" altLang="en-US" dirty="0" err="1"/>
              <a:t>提供</a:t>
            </a:r>
            <a:r>
              <a:rPr lang="zh-CN" altLang="en-US" dirty="0"/>
              <a:t>优质的</a:t>
            </a:r>
            <a:r>
              <a:rPr lang="en-US" altLang="en-US" dirty="0" err="1"/>
              <a:t>视力，使得巩膜</a:t>
            </a:r>
            <a:r>
              <a:rPr lang="zh-CN" altLang="en-US" dirty="0"/>
              <a:t>硬</a:t>
            </a:r>
            <a:r>
              <a:rPr lang="en-US" altLang="en-US" dirty="0" err="1"/>
              <a:t>镜在术后角膜</a:t>
            </a:r>
            <a:r>
              <a:rPr lang="zh-CN" altLang="en-US" dirty="0"/>
              <a:t>的辅助中发挥作用，以达到最佳视力</a:t>
            </a:r>
            <a:r>
              <a:rPr lang="en-US" altLang="en-US" dirty="0"/>
              <a:t>。</a:t>
            </a:r>
          </a:p>
          <a:p>
            <a:pPr eaLnBrk="1" hangingPunct="1"/>
            <a:r>
              <a:rPr lang="zh-CN" altLang="en-US" dirty="0"/>
              <a:t>其他</a:t>
            </a:r>
            <a:r>
              <a:rPr lang="en-US" altLang="en-US" dirty="0" err="1"/>
              <a:t>每个</a:t>
            </a:r>
            <a:r>
              <a:rPr lang="zh-CN" altLang="en-US" dirty="0"/>
              <a:t>潜在的选择</a:t>
            </a:r>
            <a:r>
              <a:rPr lang="en-US" altLang="en-US" dirty="0"/>
              <a:t>在</a:t>
            </a:r>
            <a:r>
              <a:rPr lang="zh-CN" altLang="en-US" dirty="0"/>
              <a:t>配适装备</a:t>
            </a:r>
            <a:r>
              <a:rPr lang="en-US" altLang="en-US" dirty="0" err="1"/>
              <a:t>中都有</a:t>
            </a:r>
            <a:r>
              <a:rPr lang="zh-CN" altLang="en-US" dirty="0"/>
              <a:t>自己</a:t>
            </a:r>
            <a:r>
              <a:rPr lang="en-US" altLang="en-US" dirty="0" err="1"/>
              <a:t>的位置</a:t>
            </a:r>
            <a:r>
              <a:rPr lang="en-US" altLang="en-US" dirty="0"/>
              <a:t>，</a:t>
            </a:r>
            <a:r>
              <a:rPr lang="zh-CN" altLang="en-US" dirty="0"/>
              <a:t>或多或少地根据配适者的偏好来被使用。</a:t>
            </a:r>
            <a:endParaRPr lang="en-US" altLang="en-US" dirty="0"/>
          </a:p>
        </p:txBody>
      </p:sp>
    </p:spTree>
    <p:extLst>
      <p:ext uri="{BB962C8B-B14F-4D97-AF65-F5344CB8AC3E}">
        <p14:creationId xmlns:p14="http://schemas.microsoft.com/office/powerpoint/2010/main" val="28577900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2"/>
          <p:cNvSpPr>
            <a:spLocks noGrp="1" noRot="1" noChangeAspect="1" noChangeArrowheads="1" noTextEdit="1"/>
          </p:cNvSpPr>
          <p:nvPr>
            <p:ph type="sldImg"/>
          </p:nvPr>
        </p:nvSpPr>
        <p:spPr/>
      </p:sp>
      <p:sp>
        <p:nvSpPr>
          <p:cNvPr id="765954" name="Rectangle 3"/>
          <p:cNvSpPr>
            <a:spLocks noGrp="1" noChangeArrowheads="1"/>
          </p:cNvSpPr>
          <p:nvPr>
            <p:ph type="body" idx="1"/>
          </p:nvPr>
        </p:nvSpPr>
        <p:spPr>
          <a:noFill/>
        </p:spPr>
        <p:txBody>
          <a:bodyPr/>
          <a:lstStyle/>
          <a:p>
            <a:pPr eaLnBrk="1" hangingPunct="1"/>
            <a:r>
              <a:rPr lang="en-US" altLang="en-US" dirty="0" err="1"/>
              <a:t>Bufidis</a:t>
            </a:r>
            <a:r>
              <a:rPr lang="en-US" altLang="en-US" dirty="0"/>
              <a:t> </a:t>
            </a:r>
            <a:r>
              <a:rPr lang="zh-CN" altLang="en-US" dirty="0"/>
              <a:t>在</a:t>
            </a:r>
            <a:r>
              <a:rPr lang="en-US" altLang="en-US" dirty="0"/>
              <a:t>2005</a:t>
            </a:r>
            <a:r>
              <a:rPr lang="zh-CN" altLang="en-US" dirty="0"/>
              <a:t>写到</a:t>
            </a:r>
            <a:r>
              <a:rPr lang="en-US" altLang="en-US" dirty="0"/>
              <a:t>.  </a:t>
            </a:r>
            <a:r>
              <a:rPr lang="en-US" altLang="en-US" dirty="0" err="1"/>
              <a:t>今天</a:t>
            </a:r>
            <a:r>
              <a:rPr lang="en-US" altLang="en-US" dirty="0"/>
              <a:t>，</a:t>
            </a:r>
            <a:r>
              <a:rPr lang="zh-CN" altLang="en-US" dirty="0"/>
              <a:t>最大的优势在于角膜硬性镜片将提供更高级别的角膜安全和巩膜硬镜的舒适度。</a:t>
            </a:r>
            <a:endParaRPr lang="en-US" altLang="zh-CN" dirty="0"/>
          </a:p>
          <a:p>
            <a:pPr eaLnBrk="1" hangingPunct="1"/>
            <a:endParaRPr lang="en-US" altLang="en-US" dirty="0"/>
          </a:p>
          <a:p>
            <a:pPr eaLnBrk="1" hangingPunct="1"/>
            <a:r>
              <a:rPr lang="zh-CN" altLang="en-US" dirty="0"/>
              <a:t>今天</a:t>
            </a:r>
            <a:r>
              <a:rPr lang="en-US" altLang="en-US" dirty="0" err="1"/>
              <a:t>Bufidis所提到的</a:t>
            </a:r>
            <a:r>
              <a:rPr lang="zh-CN" altLang="en-US" dirty="0"/>
              <a:t>软性接触镜</a:t>
            </a:r>
            <a:r>
              <a:rPr lang="en-US" altLang="en-US" dirty="0" err="1"/>
              <a:t>最有可能是由硅水凝胶材料制造的。这些将</a:t>
            </a:r>
            <a:r>
              <a:rPr lang="zh-CN" altLang="en-US" dirty="0"/>
              <a:t>得到</a:t>
            </a:r>
            <a:r>
              <a:rPr lang="en-US" altLang="en-US" dirty="0" err="1"/>
              <a:t>更好的生理</a:t>
            </a:r>
            <a:r>
              <a:rPr lang="zh-CN" altLang="en-US" dirty="0"/>
              <a:t>效果</a:t>
            </a:r>
            <a:r>
              <a:rPr lang="en-US" altLang="en-US" dirty="0"/>
              <a:t>。</a:t>
            </a:r>
          </a:p>
        </p:txBody>
      </p:sp>
    </p:spTree>
    <p:extLst>
      <p:ext uri="{BB962C8B-B14F-4D97-AF65-F5344CB8AC3E}">
        <p14:creationId xmlns:p14="http://schemas.microsoft.com/office/powerpoint/2010/main" val="3963966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2"/>
          <p:cNvSpPr>
            <a:spLocks noGrp="1" noRot="1" noChangeAspect="1" noChangeArrowheads="1" noTextEdit="1"/>
          </p:cNvSpPr>
          <p:nvPr>
            <p:ph type="sldImg"/>
          </p:nvPr>
        </p:nvSpPr>
        <p:spPr/>
      </p:sp>
      <p:sp>
        <p:nvSpPr>
          <p:cNvPr id="768002" name="Rectangle 3"/>
          <p:cNvSpPr>
            <a:spLocks noGrp="1" noChangeArrowheads="1"/>
          </p:cNvSpPr>
          <p:nvPr>
            <p:ph type="body" idx="1"/>
          </p:nvPr>
        </p:nvSpPr>
        <p:spPr>
          <a:noFill/>
        </p:spPr>
        <p:txBody>
          <a:bodyPr/>
          <a:lstStyle/>
          <a:p>
            <a:pPr eaLnBrk="1" hangingPunct="1"/>
            <a:r>
              <a:rPr lang="zh-CN" altLang="en-US" b="1" dirty="0"/>
              <a:t>在角膜</a:t>
            </a:r>
            <a:r>
              <a:rPr lang="en-US" altLang="en-US" b="1" dirty="0" err="1"/>
              <a:t>治疗或屈光手术</a:t>
            </a:r>
            <a:r>
              <a:rPr lang="zh-CN" altLang="en-US" b="1" dirty="0"/>
              <a:t>之后：</a:t>
            </a:r>
            <a:endParaRPr lang="en-US" altLang="en-US" b="1" dirty="0"/>
          </a:p>
          <a:p>
            <a:pPr eaLnBrk="1" hangingPunct="1"/>
            <a:r>
              <a:rPr lang="en-US" altLang="en-US" dirty="0" err="1"/>
              <a:t>虽然异常</a:t>
            </a:r>
            <a:r>
              <a:rPr lang="zh-CN" altLang="en-US" dirty="0"/>
              <a:t>的</a:t>
            </a:r>
            <a:r>
              <a:rPr lang="en-US" altLang="en-US" dirty="0" err="1"/>
              <a:t>角膜地形图是屈光手术失败后</a:t>
            </a:r>
            <a:r>
              <a:rPr lang="zh-CN" altLang="en-US" dirty="0"/>
              <a:t>配适接触镜</a:t>
            </a:r>
            <a:r>
              <a:rPr lang="en-US" altLang="en-US" dirty="0" err="1"/>
              <a:t>的主要原因，但异常</a:t>
            </a:r>
            <a:r>
              <a:rPr lang="zh-CN" altLang="en-US" dirty="0"/>
              <a:t>的</a:t>
            </a:r>
            <a:r>
              <a:rPr lang="en-US" altLang="en-US" dirty="0" err="1"/>
              <a:t>角膜形状也是</a:t>
            </a:r>
            <a:r>
              <a:rPr lang="zh-CN" altLang="en-US" dirty="0"/>
              <a:t>努力</a:t>
            </a:r>
            <a:r>
              <a:rPr lang="en-US" altLang="en-US" dirty="0" err="1"/>
              <a:t>成功</a:t>
            </a:r>
            <a:r>
              <a:rPr lang="zh-CN" altLang="en-US" dirty="0"/>
              <a:t>验配接触镜</a:t>
            </a:r>
            <a:r>
              <a:rPr lang="en-US" altLang="en-US" dirty="0" err="1"/>
              <a:t>时遇到的主要困难</a:t>
            </a:r>
            <a:r>
              <a:rPr lang="en-US" altLang="en-US" dirty="0"/>
              <a:t>。</a:t>
            </a:r>
          </a:p>
          <a:p>
            <a:pPr eaLnBrk="1" hangingPunct="1"/>
            <a:r>
              <a:rPr lang="en-US" altLang="en-US" dirty="0" err="1"/>
              <a:t>屈光手术后可能出现的</a:t>
            </a:r>
            <a:r>
              <a:rPr lang="zh-CN" altLang="en-US" dirty="0"/>
              <a:t>异常</a:t>
            </a:r>
            <a:r>
              <a:rPr lang="en-US" altLang="en-US" dirty="0" err="1"/>
              <a:t>地形</a:t>
            </a:r>
            <a:r>
              <a:rPr lang="zh-CN" altLang="en-US" dirty="0"/>
              <a:t>图</a:t>
            </a:r>
            <a:r>
              <a:rPr lang="en-US" altLang="en-US" dirty="0" err="1"/>
              <a:t>的类型包括</a:t>
            </a:r>
            <a:r>
              <a:rPr lang="en-US" altLang="en-US" dirty="0"/>
              <a:t>：</a:t>
            </a:r>
          </a:p>
          <a:p>
            <a:pPr marL="171450" indent="-171450" eaLnBrk="1" hangingPunct="1">
              <a:buFont typeface="Arial" panose="020B0604020202020204" pitchFamily="34" charset="0"/>
              <a:buChar char="•"/>
            </a:pPr>
            <a:r>
              <a:rPr lang="zh-CN" altLang="en-US" dirty="0"/>
              <a:t>移植物的突起</a:t>
            </a:r>
            <a:r>
              <a:rPr lang="en-US" altLang="en-US" dirty="0"/>
              <a:t>——</a:t>
            </a:r>
            <a:r>
              <a:rPr lang="zh-CN" altLang="en-US" dirty="0"/>
              <a:t>环装或扇形</a:t>
            </a:r>
            <a:endParaRPr lang="en-US" altLang="en-US" dirty="0"/>
          </a:p>
          <a:p>
            <a:pPr marL="171450" indent="-171450" eaLnBrk="1" hangingPunct="1">
              <a:buFont typeface="Arial" panose="020B0604020202020204" pitchFamily="34" charset="0"/>
              <a:buChar char="•"/>
            </a:pPr>
            <a:r>
              <a:rPr lang="en-US" altLang="en-US" dirty="0" err="1"/>
              <a:t>缝线引起</a:t>
            </a:r>
            <a:r>
              <a:rPr lang="zh-CN" altLang="en-US" dirty="0"/>
              <a:t>的</a:t>
            </a:r>
            <a:r>
              <a:rPr lang="en-US" altLang="en-US" dirty="0" err="1"/>
              <a:t>高度散光</a:t>
            </a:r>
            <a:r>
              <a:rPr lang="zh-CN" altLang="en-US" dirty="0"/>
              <a:t>和其他</a:t>
            </a:r>
            <a:r>
              <a:rPr lang="en-US" altLang="en-US" dirty="0" err="1"/>
              <a:t>不规则</a:t>
            </a:r>
            <a:endParaRPr lang="en-US" altLang="en-US" dirty="0"/>
          </a:p>
          <a:p>
            <a:pPr marL="171450" indent="-171450" eaLnBrk="1" hangingPunct="1">
              <a:buFont typeface="Arial" panose="020B0604020202020204" pitchFamily="34" charset="0"/>
              <a:buChar char="•"/>
            </a:pPr>
            <a:r>
              <a:rPr lang="en-US" altLang="en-US" dirty="0" err="1"/>
              <a:t>偏心消融</a:t>
            </a:r>
            <a:r>
              <a:rPr lang="zh-CN" altLang="en-US" dirty="0"/>
              <a:t>在跨过瞳孔上的角膜上</a:t>
            </a:r>
            <a:r>
              <a:rPr lang="en-US" altLang="en-US" dirty="0" err="1"/>
              <a:t>造成屈光力的显著变化</a:t>
            </a:r>
            <a:endParaRPr lang="en-US" altLang="en-US" dirty="0"/>
          </a:p>
          <a:p>
            <a:pPr marL="171450" indent="-171450" eaLnBrk="1" hangingPunct="1">
              <a:buFont typeface="Arial" panose="020B0604020202020204" pitchFamily="34" charset="0"/>
              <a:buChar char="•"/>
            </a:pPr>
            <a:r>
              <a:rPr lang="en-US" altLang="en-US" dirty="0" err="1"/>
              <a:t>中央或</a:t>
            </a:r>
            <a:r>
              <a:rPr lang="zh-CN" altLang="en-US" dirty="0"/>
              <a:t>旁</a:t>
            </a:r>
            <a:r>
              <a:rPr lang="en-US" altLang="en-US" dirty="0" err="1"/>
              <a:t>中心岛屿</a:t>
            </a:r>
            <a:endParaRPr lang="en-US" altLang="en-US" dirty="0"/>
          </a:p>
          <a:p>
            <a:pPr marL="171450" indent="-171450" eaLnBrk="1" hangingPunct="1">
              <a:buFont typeface="Arial" panose="020B0604020202020204" pitchFamily="34" charset="0"/>
              <a:buChar char="•"/>
            </a:pPr>
            <a:r>
              <a:rPr lang="zh-CN" altLang="en-US" dirty="0"/>
              <a:t>下方</a:t>
            </a:r>
            <a:r>
              <a:rPr lang="en-US" altLang="en-US" dirty="0" err="1"/>
              <a:t>陡峭</a:t>
            </a:r>
            <a:endParaRPr lang="en-US" altLang="en-US" dirty="0"/>
          </a:p>
          <a:p>
            <a:pPr marL="171450" indent="-171450" eaLnBrk="1" hangingPunct="1">
              <a:buFont typeface="Arial" panose="020B0604020202020204" pitchFamily="34" charset="0"/>
              <a:buChar char="•"/>
            </a:pPr>
            <a:r>
              <a:rPr lang="en-US" altLang="en-US" dirty="0" err="1"/>
              <a:t>如果</a:t>
            </a:r>
            <a:r>
              <a:rPr lang="zh-CN" altLang="en-US" dirty="0"/>
              <a:t>显微角膜刀引起</a:t>
            </a:r>
            <a:r>
              <a:rPr lang="en-US" altLang="en-US" dirty="0" err="1"/>
              <a:t>完全的</a:t>
            </a:r>
            <a:r>
              <a:rPr lang="zh-CN" altLang="en-US" dirty="0"/>
              <a:t>角膜</a:t>
            </a:r>
            <a:r>
              <a:rPr lang="en-US" altLang="en-US" dirty="0" err="1"/>
              <a:t>瓣脱位，不规则的地形</a:t>
            </a:r>
            <a:r>
              <a:rPr lang="zh-CN" altLang="en-US" dirty="0"/>
              <a:t>图</a:t>
            </a:r>
            <a:r>
              <a:rPr lang="en-US" altLang="en-US" dirty="0"/>
              <a:t>。</a:t>
            </a:r>
          </a:p>
        </p:txBody>
      </p:sp>
    </p:spTree>
    <p:extLst>
      <p:ext uri="{BB962C8B-B14F-4D97-AF65-F5344CB8AC3E}">
        <p14:creationId xmlns:p14="http://schemas.microsoft.com/office/powerpoint/2010/main" val="32619051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Slide Image Placeholder 1"/>
          <p:cNvSpPr>
            <a:spLocks noGrp="1" noRot="1" noChangeAspect="1"/>
          </p:cNvSpPr>
          <p:nvPr>
            <p:ph type="sldImg"/>
          </p:nvPr>
        </p:nvSpPr>
        <p:spPr/>
      </p:sp>
      <p:sp>
        <p:nvSpPr>
          <p:cNvPr id="770050" name="Notes Placeholder 2"/>
          <p:cNvSpPr>
            <a:spLocks noGrp="1"/>
          </p:cNvSpPr>
          <p:nvPr>
            <p:ph type="body" idx="1"/>
          </p:nvPr>
        </p:nvSpPr>
        <p:spPr>
          <a:noFill/>
        </p:spPr>
        <p:txBody>
          <a:bodyPr/>
          <a:lstStyle/>
          <a:p>
            <a:pPr eaLnBrk="1" hangingPunct="1"/>
            <a:r>
              <a:rPr lang="en-US" altLang="en-US" dirty="0" err="1">
                <a:sym typeface="+mn-ea"/>
              </a:rPr>
              <a:t>穿透性角膜移植术（PK</a:t>
            </a:r>
            <a:r>
              <a:rPr lang="en-US" altLang="en-US" dirty="0">
                <a:sym typeface="+mn-ea"/>
              </a:rPr>
              <a:t>）</a:t>
            </a:r>
            <a:r>
              <a:rPr lang="zh-CN" altLang="en-US" dirty="0">
                <a:sym typeface="+mn-ea"/>
              </a:rPr>
              <a:t>后接触</a:t>
            </a:r>
            <a:r>
              <a:rPr lang="en-US" altLang="en-US" dirty="0">
                <a:sym typeface="+mn-ea"/>
              </a:rPr>
              <a:t>镜</a:t>
            </a:r>
            <a:r>
              <a:rPr lang="zh-CN" altLang="en-US" dirty="0">
                <a:sym typeface="+mn-ea"/>
              </a:rPr>
              <a:t>配适</a:t>
            </a:r>
            <a:endParaRPr lang="en-US" altLang="en-US" b="1" dirty="0"/>
          </a:p>
          <a:p>
            <a:pPr eaLnBrk="1" hangingPunct="1"/>
            <a:r>
              <a:rPr lang="en-US" altLang="en-US" dirty="0"/>
              <a:t>PK</a:t>
            </a:r>
            <a:r>
              <a:rPr lang="zh-CN" altLang="en-US" dirty="0"/>
              <a:t>术</a:t>
            </a:r>
            <a:r>
              <a:rPr lang="en-US" altLang="en-US" dirty="0"/>
              <a:t>后</a:t>
            </a:r>
            <a:r>
              <a:rPr lang="zh-CN" altLang="en-US" dirty="0"/>
              <a:t>接触镜配适</a:t>
            </a:r>
            <a:r>
              <a:rPr lang="en-US" altLang="en-US" dirty="0" err="1"/>
              <a:t>的适应症包括</a:t>
            </a:r>
            <a:r>
              <a:rPr lang="en-US" altLang="en-US" dirty="0"/>
              <a:t>：</a:t>
            </a:r>
          </a:p>
          <a:p>
            <a:pPr marL="171450" indent="-171450" eaLnBrk="1" hangingPunct="1">
              <a:buFont typeface="Arial" panose="020B0604020202020204" pitchFamily="34" charset="0"/>
              <a:buChar char="•"/>
            </a:pPr>
            <a:r>
              <a:rPr lang="zh-CN" dirty="0"/>
              <a:t>屈光参差。当只有一只眼睛</a:t>
            </a:r>
            <a:r>
              <a:rPr lang="zh-CN" altLang="en-US" dirty="0"/>
              <a:t>做过手术，未手术眼仍有类似的屈光不正或眼部条件时，更容易引起屈光参差。</a:t>
            </a:r>
            <a:endParaRPr lang="zh-CN" dirty="0"/>
          </a:p>
          <a:p>
            <a:pPr marL="171450" indent="-171450" eaLnBrk="1" hangingPunct="1">
              <a:buFont typeface="Arial" panose="020B0604020202020204" pitchFamily="34" charset="0"/>
              <a:buChar char="•"/>
            </a:pPr>
            <a:r>
              <a:rPr lang="zh-CN" dirty="0"/>
              <a:t>规则和不规则散光。两种类型的散光可由先前存在的任一类型的散光引起，或仅仅由于围绕PK整</a:t>
            </a:r>
            <a:r>
              <a:rPr lang="zh-CN" altLang="en-US" dirty="0"/>
              <a:t>圈</a:t>
            </a:r>
            <a:r>
              <a:rPr lang="zh-CN" dirty="0"/>
              <a:t>的缝</a:t>
            </a:r>
            <a:r>
              <a:rPr lang="zh-CN" altLang="en-US" dirty="0"/>
              <a:t>线不一致或张力不均匀导致的。</a:t>
            </a:r>
            <a:endParaRPr lang="zh-CN" dirty="0"/>
          </a:p>
          <a:p>
            <a:pPr marL="171450" indent="-171450" eaLnBrk="1" hangingPunct="1">
              <a:buFont typeface="Arial" panose="020B0604020202020204" pitchFamily="34" charset="0"/>
              <a:buChar char="•"/>
            </a:pPr>
            <a:r>
              <a:rPr lang="zh-CN" dirty="0"/>
              <a:t>移植后几年</a:t>
            </a:r>
            <a:r>
              <a:rPr lang="zh-CN" altLang="en-US" dirty="0"/>
              <a:t>，</a:t>
            </a:r>
            <a:r>
              <a:rPr lang="zh-CN" dirty="0"/>
              <a:t>先前</a:t>
            </a:r>
            <a:r>
              <a:rPr lang="zh-CN" altLang="en-US" dirty="0"/>
              <a:t>静止的膨隆</a:t>
            </a:r>
            <a:r>
              <a:rPr lang="zh-CN" dirty="0"/>
              <a:t>积极进展。</a:t>
            </a:r>
          </a:p>
        </p:txBody>
      </p:sp>
      <p:sp>
        <p:nvSpPr>
          <p:cNvPr id="770051" name="Slide Number Placeholder 3"/>
          <p:cNvSpPr>
            <a:spLocks noGrp="1"/>
          </p:cNvSpPr>
          <p:nvPr>
            <p:ph type="sldNum" sz="quarter" idx="5"/>
          </p:nvPr>
        </p:nvSpPr>
        <p:spPr>
          <a:noFill/>
          <a:ln>
            <a:miter lim="800000"/>
          </a:ln>
        </p:spPr>
        <p:txBody>
          <a:bodyPr/>
          <a:lstStyle/>
          <a:p>
            <a:fld id="{F3AB84D1-4EDA-4E32-AC8A-E67C9748792E}" type="slidenum">
              <a:rPr lang="en-US" altLang="en-US" smtClean="0">
                <a:solidFill>
                  <a:srgbClr val="000000"/>
                </a:solidFill>
              </a:rPr>
              <a:t>88</a:t>
            </a:fld>
            <a:endParaRPr lang="en-US" altLang="en-US">
              <a:solidFill>
                <a:srgbClr val="000000"/>
              </a:solidFill>
            </a:endParaRPr>
          </a:p>
        </p:txBody>
      </p:sp>
    </p:spTree>
    <p:extLst>
      <p:ext uri="{BB962C8B-B14F-4D97-AF65-F5344CB8AC3E}">
        <p14:creationId xmlns:p14="http://schemas.microsoft.com/office/powerpoint/2010/main" val="2535550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2"/>
          <p:cNvSpPr>
            <a:spLocks noGrp="1" noRot="1" noChangeAspect="1" noChangeArrowheads="1" noTextEdit="1"/>
          </p:cNvSpPr>
          <p:nvPr>
            <p:ph type="sldImg"/>
          </p:nvPr>
        </p:nvSpPr>
        <p:spPr/>
      </p:sp>
      <p:sp>
        <p:nvSpPr>
          <p:cNvPr id="772098" name="Rectangle 3"/>
          <p:cNvSpPr>
            <a:spLocks noGrp="1" noChangeArrowheads="1"/>
          </p:cNvSpPr>
          <p:nvPr>
            <p:ph type="body" idx="1"/>
          </p:nvPr>
        </p:nvSpPr>
        <p:spPr>
          <a:noFill/>
        </p:spPr>
        <p:txBody>
          <a:bodyPr/>
          <a:lstStyle/>
          <a:p>
            <a:pPr eaLnBrk="1" hangingPunct="1"/>
            <a:r>
              <a:rPr lang="en-US" altLang="en-US" sz="1000" b="1" dirty="0" err="1"/>
              <a:t>穿透性角膜移植术</a:t>
            </a:r>
            <a:endParaRPr lang="en-US" altLang="en-US" sz="1000" b="1" dirty="0"/>
          </a:p>
          <a:p>
            <a:pPr eaLnBrk="1" hangingPunct="1"/>
            <a:r>
              <a:rPr lang="en-US" altLang="en-US" sz="1000" dirty="0" err="1"/>
              <a:t>理想情况下，PK</a:t>
            </a:r>
            <a:r>
              <a:rPr lang="zh-CN" altLang="en-US" sz="1000" dirty="0"/>
              <a:t>术后需要配适接触镜的患者，在配适之前应该与患者讨论一些细节。</a:t>
            </a:r>
            <a:endParaRPr lang="en-US" altLang="en-US" sz="1000" dirty="0"/>
          </a:p>
          <a:p>
            <a:pPr eaLnBrk="1" hangingPunct="1"/>
            <a:r>
              <a:rPr lang="en-US" altLang="en-US" sz="1000" dirty="0" err="1"/>
              <a:t>还需要</a:t>
            </a:r>
            <a:r>
              <a:rPr lang="zh-CN" altLang="en-US" sz="1000" dirty="0"/>
              <a:t>让患者</a:t>
            </a:r>
            <a:r>
              <a:rPr lang="en-US" altLang="en-US" sz="1000" dirty="0" err="1"/>
              <a:t>意识到，这将需要一些时间</a:t>
            </a:r>
            <a:r>
              <a:rPr lang="zh-CN" altLang="en-US" sz="1000" dirty="0"/>
              <a:t>来让</a:t>
            </a:r>
            <a:r>
              <a:rPr lang="en-US" altLang="en-US" sz="1000" dirty="0" err="1"/>
              <a:t>移植物</a:t>
            </a:r>
            <a:r>
              <a:rPr lang="zh-CN" altLang="en-US" sz="1000" dirty="0"/>
              <a:t>稳定</a:t>
            </a:r>
            <a:r>
              <a:rPr lang="en-US" altLang="en-US" sz="1000" dirty="0"/>
              <a:t>，</a:t>
            </a:r>
            <a:r>
              <a:rPr lang="en-US" altLang="en-US" sz="1000" dirty="0">
                <a:sym typeface="+mn-ea"/>
              </a:rPr>
              <a:t>在</a:t>
            </a:r>
            <a:r>
              <a:rPr lang="zh-CN" altLang="en-US" sz="1000" dirty="0">
                <a:sym typeface="+mn-ea"/>
              </a:rPr>
              <a:t>稳定期间可能要求</a:t>
            </a:r>
            <a:r>
              <a:rPr lang="en-US" altLang="en-US" sz="1000" dirty="0" err="1"/>
              <a:t>改变</a:t>
            </a:r>
            <a:r>
              <a:rPr lang="zh-CN" altLang="en-US" sz="1000" dirty="0"/>
              <a:t>接触镜的配适</a:t>
            </a:r>
            <a:r>
              <a:rPr lang="en-US" altLang="en-US" sz="1000" dirty="0"/>
              <a:t>。</a:t>
            </a:r>
          </a:p>
          <a:p>
            <a:pPr eaLnBrk="1" hangingPunct="1"/>
            <a:r>
              <a:rPr lang="en-US" altLang="en-US" sz="1000" dirty="0" err="1"/>
              <a:t>任何以前的</a:t>
            </a:r>
            <a:r>
              <a:rPr lang="zh-CN" altLang="en-US" sz="1000" dirty="0"/>
              <a:t>接触镜经历</a:t>
            </a:r>
            <a:r>
              <a:rPr lang="en-US" altLang="en-US" sz="1000" dirty="0" err="1"/>
              <a:t>都应该被考虑，特别是如果它只是</a:t>
            </a:r>
            <a:r>
              <a:rPr lang="zh-CN" altLang="en-US" sz="1000" dirty="0"/>
              <a:t>稍微</a:t>
            </a:r>
            <a:r>
              <a:rPr lang="en-US" altLang="en-US" sz="1000" dirty="0" err="1"/>
              <a:t>成功或</a:t>
            </a:r>
            <a:r>
              <a:rPr lang="zh-CN" altLang="en-US" sz="1000" dirty="0"/>
              <a:t>不成功</a:t>
            </a:r>
            <a:r>
              <a:rPr lang="en-US" altLang="en-US" sz="1000" dirty="0"/>
              <a:t>。 </a:t>
            </a:r>
          </a:p>
          <a:p>
            <a:pPr eaLnBrk="1" hangingPunct="1"/>
            <a:r>
              <a:rPr lang="en-US" altLang="en-US" sz="1000" dirty="0" err="1"/>
              <a:t>患者的心理是</a:t>
            </a:r>
            <a:r>
              <a:rPr lang="zh-CN" altLang="en-US" sz="1000" dirty="0"/>
              <a:t>接触镜配适</a:t>
            </a:r>
            <a:r>
              <a:rPr lang="en-US" altLang="en-US" sz="1000" dirty="0" err="1"/>
              <a:t>的关键因素</a:t>
            </a:r>
            <a:r>
              <a:rPr lang="en-US" altLang="en-US" sz="1000" dirty="0"/>
              <a:t>。 </a:t>
            </a:r>
          </a:p>
          <a:p>
            <a:pPr eaLnBrk="1" hangingPunct="1"/>
            <a:r>
              <a:rPr lang="en-US" altLang="en-US" sz="1000" dirty="0" err="1">
                <a:sym typeface="+mn-ea"/>
              </a:rPr>
              <a:t>如果要实现</a:t>
            </a:r>
            <a:r>
              <a:rPr lang="zh-CN" altLang="en-US" sz="1000" dirty="0">
                <a:sym typeface="+mn-ea"/>
              </a:rPr>
              <a:t>接触镜配适</a:t>
            </a:r>
            <a:r>
              <a:rPr lang="en-US" altLang="en-US" sz="1000" dirty="0" err="1">
                <a:sym typeface="+mn-ea"/>
              </a:rPr>
              <a:t>成功</a:t>
            </a:r>
            <a:r>
              <a:rPr lang="zh-CN" altLang="en-US" sz="1000" dirty="0">
                <a:sym typeface="+mn-ea"/>
              </a:rPr>
              <a:t>，患者的积极</a:t>
            </a:r>
            <a:r>
              <a:rPr lang="zh-CN" altLang="en-US" sz="1000" dirty="0"/>
              <a:t>态度很</a:t>
            </a:r>
            <a:r>
              <a:rPr lang="en-US" altLang="en-US" sz="1000" dirty="0" err="1"/>
              <a:t>重要</a:t>
            </a:r>
            <a:r>
              <a:rPr lang="en-US" altLang="en-US" sz="1000" dirty="0"/>
              <a:t>。</a:t>
            </a:r>
          </a:p>
          <a:p>
            <a:pPr eaLnBrk="1" hangingPunct="1"/>
            <a:r>
              <a:rPr lang="en-US" altLang="en-US" sz="1000" dirty="0" err="1"/>
              <a:t>在任何</a:t>
            </a:r>
            <a:r>
              <a:rPr lang="zh-CN" altLang="en-US" sz="1000" dirty="0"/>
              <a:t>接触镜配适</a:t>
            </a:r>
            <a:r>
              <a:rPr lang="en-US" altLang="en-US" sz="1000" dirty="0" err="1"/>
              <a:t>之前</a:t>
            </a:r>
            <a:r>
              <a:rPr lang="en-US" altLang="en-US" sz="1000" dirty="0"/>
              <a:t>，</a:t>
            </a:r>
            <a:r>
              <a:rPr lang="zh-CN" altLang="en-US" sz="1000" dirty="0"/>
              <a:t>仔细评估</a:t>
            </a:r>
            <a:r>
              <a:rPr lang="en-US" altLang="en-US" sz="1000" dirty="0" err="1"/>
              <a:t>宿主和供体</a:t>
            </a:r>
            <a:r>
              <a:rPr lang="zh-CN" altLang="en-US" sz="1000" dirty="0"/>
              <a:t>的</a:t>
            </a:r>
            <a:r>
              <a:rPr lang="en-US" altLang="en-US" sz="1000" dirty="0" err="1"/>
              <a:t>角膜</a:t>
            </a:r>
            <a:r>
              <a:rPr lang="zh-CN" altLang="en-US" sz="1000" dirty="0"/>
              <a:t>是必须的</a:t>
            </a:r>
            <a:r>
              <a:rPr lang="en-US" altLang="en-US" sz="1000" dirty="0"/>
              <a:t>。 </a:t>
            </a:r>
          </a:p>
          <a:p>
            <a:pPr eaLnBrk="1" hangingPunct="1"/>
            <a:r>
              <a:rPr lang="zh-CN" altLang="en-US" sz="1000" dirty="0"/>
              <a:t>记录</a:t>
            </a:r>
            <a:r>
              <a:rPr lang="en-US" altLang="en-US" sz="1000" dirty="0" err="1"/>
              <a:t>移植</a:t>
            </a:r>
            <a:r>
              <a:rPr lang="zh-CN" altLang="en-US" sz="1000" dirty="0"/>
              <a:t>物边界</a:t>
            </a:r>
            <a:r>
              <a:rPr lang="en-US" altLang="en-US" sz="1000" dirty="0" err="1"/>
              <a:t>附近</a:t>
            </a:r>
            <a:r>
              <a:rPr lang="zh-CN" altLang="en-US" sz="1000" dirty="0"/>
              <a:t>任何</a:t>
            </a:r>
            <a:r>
              <a:rPr lang="en-US" altLang="en-US" sz="1000" dirty="0" err="1"/>
              <a:t>血管</a:t>
            </a:r>
            <a:r>
              <a:rPr lang="zh-CN" altLang="en-US" sz="1000" dirty="0"/>
              <a:t>的出现</a:t>
            </a:r>
            <a:r>
              <a:rPr lang="en-US" altLang="en-US" sz="1000" dirty="0"/>
              <a:t>、</a:t>
            </a:r>
            <a:r>
              <a:rPr lang="en-US" altLang="en-US" sz="1000" dirty="0" err="1"/>
              <a:t>内皮</a:t>
            </a:r>
            <a:r>
              <a:rPr lang="zh-CN" altLang="en-US" sz="1000" dirty="0"/>
              <a:t>细胞层</a:t>
            </a:r>
            <a:r>
              <a:rPr lang="en-US" altLang="en-US" sz="1000" dirty="0"/>
              <a:t>的</a:t>
            </a:r>
            <a:r>
              <a:rPr lang="zh-CN" altLang="en-US" sz="1000" dirty="0"/>
              <a:t>健康表现和移植物的类型是特别重要的。</a:t>
            </a:r>
            <a:r>
              <a:rPr lang="en-US" altLang="en-US" sz="1000" dirty="0"/>
              <a:t> </a:t>
            </a:r>
          </a:p>
          <a:p>
            <a:pPr eaLnBrk="1" hangingPunct="1"/>
            <a:endParaRPr lang="en-US" altLang="en-US" sz="1000" dirty="0"/>
          </a:p>
          <a:p>
            <a:pPr eaLnBrk="1" hangingPunct="1"/>
            <a:r>
              <a:rPr lang="zh-CN" altLang="en-US" sz="1000" dirty="0"/>
              <a:t>当然</a:t>
            </a:r>
            <a:r>
              <a:rPr lang="en-US" altLang="en-US" sz="1000" dirty="0"/>
              <a:t>每</a:t>
            </a:r>
            <a:r>
              <a:rPr lang="zh-CN" altLang="en-US" sz="1000" dirty="0"/>
              <a:t>只</a:t>
            </a:r>
            <a:r>
              <a:rPr lang="en-US" altLang="en-US" sz="1000" dirty="0"/>
              <a:t>眼</a:t>
            </a:r>
            <a:r>
              <a:rPr lang="zh-CN" altLang="en-US" sz="1000" dirty="0"/>
              <a:t>都</a:t>
            </a:r>
            <a:r>
              <a:rPr lang="en-US" altLang="en-US" sz="1000" dirty="0" err="1"/>
              <a:t>是不同的，当角膜是</a:t>
            </a:r>
            <a:r>
              <a:rPr lang="zh-CN" altLang="en-US" sz="1000" dirty="0"/>
              <a:t>膨隆的</a:t>
            </a:r>
            <a:r>
              <a:rPr lang="en-US" altLang="en-US" sz="1000" dirty="0"/>
              <a:t>，</a:t>
            </a:r>
            <a:r>
              <a:rPr lang="en-US" altLang="en-US" sz="1000" dirty="0" err="1"/>
              <a:t>或移植</a:t>
            </a:r>
            <a:r>
              <a:rPr lang="zh-CN" altLang="en-US" sz="1000" dirty="0"/>
              <a:t>物是凸起的</a:t>
            </a:r>
            <a:r>
              <a:rPr lang="en-US" altLang="en-US" sz="1000" dirty="0"/>
              <a:t>，</a:t>
            </a:r>
            <a:r>
              <a:rPr lang="zh-CN" altLang="en-US" sz="1000" dirty="0"/>
              <a:t>接触镜的配适</a:t>
            </a:r>
            <a:r>
              <a:rPr lang="en-US" altLang="en-US" sz="1000" dirty="0" err="1"/>
              <a:t>很可能</a:t>
            </a:r>
            <a:r>
              <a:rPr lang="zh-CN" altLang="en-US" sz="1000" dirty="0"/>
              <a:t>想要避免因为角膜镜的摩擦而产生的潜在问题，方向是配适</a:t>
            </a:r>
            <a:r>
              <a:rPr lang="en-US" altLang="en-US" sz="1000" dirty="0" err="1"/>
              <a:t>巩膜</a:t>
            </a:r>
            <a:r>
              <a:rPr lang="zh-CN" altLang="en-US" sz="1000" dirty="0"/>
              <a:t>镜</a:t>
            </a:r>
            <a:r>
              <a:rPr lang="en-US" altLang="en-US" sz="1000" dirty="0"/>
              <a:t>。</a:t>
            </a:r>
          </a:p>
          <a:p>
            <a:pPr eaLnBrk="1" hangingPunct="1"/>
            <a:endParaRPr lang="en-US" altLang="en-US" sz="1000" dirty="0"/>
          </a:p>
          <a:p>
            <a:pPr eaLnBrk="1" hangingPunct="1"/>
            <a:r>
              <a:rPr lang="en-US" altLang="en-US" sz="1000" dirty="0" err="1"/>
              <a:t>然后</a:t>
            </a:r>
            <a:r>
              <a:rPr lang="en-US" altLang="en-US" sz="1000" dirty="0"/>
              <a:t>，</a:t>
            </a:r>
            <a:r>
              <a:rPr lang="zh-CN" altLang="en-US" sz="1000" dirty="0"/>
              <a:t>合适的接触镜才会起作用</a:t>
            </a:r>
            <a:r>
              <a:rPr lang="en-US" altLang="en-US" sz="1000" dirty="0"/>
              <a:t>。</a:t>
            </a:r>
          </a:p>
        </p:txBody>
      </p:sp>
    </p:spTree>
    <p:extLst>
      <p:ext uri="{BB962C8B-B14F-4D97-AF65-F5344CB8AC3E}">
        <p14:creationId xmlns:p14="http://schemas.microsoft.com/office/powerpoint/2010/main" val="23633585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2"/>
          <p:cNvSpPr>
            <a:spLocks noGrp="1" noRot="1" noChangeAspect="1" noChangeArrowheads="1" noTextEdit="1"/>
          </p:cNvSpPr>
          <p:nvPr>
            <p:ph type="sldImg"/>
          </p:nvPr>
        </p:nvSpPr>
        <p:spPr/>
      </p:sp>
      <p:sp>
        <p:nvSpPr>
          <p:cNvPr id="774146" name="Rectangle 3"/>
          <p:cNvSpPr>
            <a:spLocks noGrp="1" noChangeArrowheads="1"/>
          </p:cNvSpPr>
          <p:nvPr>
            <p:ph type="body" idx="1"/>
          </p:nvPr>
        </p:nvSpPr>
        <p:spPr>
          <a:noFill/>
        </p:spPr>
        <p:txBody>
          <a:bodyPr/>
          <a:lstStyle/>
          <a:p>
            <a:pPr eaLnBrk="1" hangingPunct="1">
              <a:lnSpc>
                <a:spcPct val="90000"/>
              </a:lnSpc>
            </a:pPr>
            <a:r>
              <a:rPr lang="zh-CN" altLang="en-US" sz="1000" dirty="0"/>
              <a:t>与移植手术医生协商的情况下进行接触镜的配适。</a:t>
            </a:r>
          </a:p>
          <a:p>
            <a:pPr eaLnBrk="1" hangingPunct="1">
              <a:lnSpc>
                <a:spcPct val="90000"/>
              </a:lnSpc>
            </a:pPr>
            <a:r>
              <a:rPr lang="zh-CN" altLang="en-US" sz="1000" dirty="0"/>
              <a:t>允许足够的时间让眼睛愈合和移植物长好，之后才进行接触镜配适很重要。</a:t>
            </a:r>
            <a:endParaRPr lang="en-US" altLang="zh-CN" sz="1000" dirty="0"/>
          </a:p>
          <a:p>
            <a:pPr eaLnBrk="1" hangingPunct="1">
              <a:lnSpc>
                <a:spcPct val="90000"/>
              </a:lnSpc>
            </a:pPr>
            <a:r>
              <a:rPr lang="zh-CN" altLang="en-US" sz="1000" dirty="0"/>
              <a:t>移植缝线必须“埋”在角膜里，任何断端不应该突起，这样的情况他们可能擦伤眼前节的其他部分。</a:t>
            </a:r>
            <a:endParaRPr lang="en-US" altLang="zh-CN" sz="1000" dirty="0"/>
          </a:p>
          <a:p>
            <a:pPr eaLnBrk="1" hangingPunct="1">
              <a:lnSpc>
                <a:spcPct val="90000"/>
              </a:lnSpc>
            </a:pPr>
            <a:r>
              <a:rPr lang="zh-CN" altLang="en-US" sz="1000" dirty="0"/>
              <a:t>荧光素检查可以显示移植物和供者组织中没有染色和良好的位置。</a:t>
            </a:r>
            <a:endParaRPr lang="en-US" altLang="zh-CN" sz="1000" dirty="0"/>
          </a:p>
          <a:p>
            <a:pPr eaLnBrk="1" hangingPunct="1">
              <a:lnSpc>
                <a:spcPct val="90000"/>
              </a:lnSpc>
            </a:pPr>
            <a:r>
              <a:rPr lang="zh-CN" altLang="en-US" sz="1000" b="1" dirty="0"/>
              <a:t>缝线仍然在位时，接触镜配适通常是禁止的。</a:t>
            </a:r>
            <a:endParaRPr lang="en-US" altLang="zh-CN" sz="1000" b="1" dirty="0"/>
          </a:p>
          <a:p>
            <a:pPr eaLnBrk="1" hangingPunct="1">
              <a:lnSpc>
                <a:spcPct val="90000"/>
              </a:lnSpc>
            </a:pPr>
            <a:r>
              <a:rPr lang="zh-CN" altLang="en-US" sz="1000" dirty="0"/>
              <a:t>如果需要在拆除缝线前配适接触镜，咨询手术医生后，接触镜配适医生必须确定眼睛没有炎症，移植物是清晰的。此外，此类病例必须频繁地随访，以确定移植物的持续满意状态。</a:t>
            </a:r>
            <a:endParaRPr lang="en-US" altLang="zh-CN" sz="1000" dirty="0"/>
          </a:p>
          <a:p>
            <a:pPr eaLnBrk="1" hangingPunct="1">
              <a:lnSpc>
                <a:spcPct val="90000"/>
              </a:lnSpc>
            </a:pPr>
            <a:r>
              <a:rPr lang="zh-CN" altLang="en-US" sz="1000" dirty="0"/>
              <a:t>由于手术后角膜敏感度可能降低，建议准戴镜者特别注意眼睛的物理环境。不能依赖他们的主观感觉。</a:t>
            </a:r>
            <a:endParaRPr lang="en-US" altLang="zh-CN" sz="1000" dirty="0"/>
          </a:p>
          <a:p>
            <a:pPr eaLnBrk="1" hangingPunct="1">
              <a:lnSpc>
                <a:spcPct val="90000"/>
              </a:lnSpc>
            </a:pPr>
            <a:r>
              <a:rPr lang="zh-CN" altLang="en-US" sz="1000" dirty="0"/>
              <a:t>必须指导他们特别小心，如非必要不要触摸他们，也不要让异物接触或进入，由于通常保护他们的反馈机制要么被抑制，要么不存在。</a:t>
            </a:r>
            <a:endParaRPr lang="en-US" altLang="zh-CN" sz="1000" dirty="0"/>
          </a:p>
          <a:p>
            <a:pPr marL="0" marR="0" lvl="0" indent="0" algn="l" defTabSz="914400" rtl="0" eaLnBrk="1" fontAlgn="base" latinLnBrk="0" hangingPunct="1">
              <a:lnSpc>
                <a:spcPct val="90000"/>
              </a:lnSpc>
              <a:spcBef>
                <a:spcPct val="30000"/>
              </a:spcBef>
              <a:spcAft>
                <a:spcPct val="0"/>
              </a:spcAft>
              <a:buClrTx/>
              <a:buSzTx/>
              <a:buFontTx/>
              <a:buNone/>
              <a:tabLst/>
              <a:defRPr/>
            </a:pPr>
            <a:r>
              <a:rPr lang="zh-CN" altLang="en-US" sz="1000" dirty="0"/>
              <a:t>如果在角膜有足够时间愈合前配适接触镜，还应采取措施，以减少可能发生的上皮破损的风险。</a:t>
            </a:r>
            <a:endParaRPr lang="en-US" altLang="zh-CN" sz="1000" dirty="0"/>
          </a:p>
          <a:p>
            <a:pPr marL="0" marR="0" lvl="0" indent="0" algn="l" defTabSz="914400" rtl="0" eaLnBrk="1" fontAlgn="base" latinLnBrk="0" hangingPunct="1">
              <a:lnSpc>
                <a:spcPct val="90000"/>
              </a:lnSpc>
              <a:spcBef>
                <a:spcPct val="30000"/>
              </a:spcBef>
              <a:spcAft>
                <a:spcPct val="0"/>
              </a:spcAft>
              <a:buClrTx/>
              <a:buSzTx/>
              <a:buFontTx/>
              <a:buNone/>
              <a:tabLst/>
              <a:defRPr/>
            </a:pPr>
            <a:r>
              <a:rPr lang="zh-CN" altLang="en-US" sz="1000" dirty="0"/>
              <a:t>术后太快配适可能导致一支舞排斥反应或其他严重的后果。</a:t>
            </a:r>
            <a:endParaRPr lang="en-US" altLang="zh-CN" sz="1000" dirty="0"/>
          </a:p>
          <a:p>
            <a:pPr eaLnBrk="1" hangingPunct="1">
              <a:lnSpc>
                <a:spcPct val="90000"/>
              </a:lnSpc>
            </a:pPr>
            <a:r>
              <a:rPr lang="zh-CN" altLang="en-US" sz="1000" dirty="0"/>
              <a:t>在大多数情况下，接触镜的配适只能在术后几个月后才能尝试。</a:t>
            </a:r>
            <a:endParaRPr lang="en-US" altLang="zh-CN" sz="1000" dirty="0"/>
          </a:p>
          <a:p>
            <a:pPr eaLnBrk="1" hangingPunct="1">
              <a:lnSpc>
                <a:spcPct val="90000"/>
              </a:lnSpc>
            </a:pPr>
            <a:r>
              <a:rPr lang="zh-CN" altLang="en-US" sz="1000" dirty="0"/>
              <a:t>通常，硬性接触镜是首选的镜片，尤其是如果存在低到中度的角膜散光。</a:t>
            </a:r>
            <a:endParaRPr lang="en-US" altLang="zh-CN" sz="1000" dirty="0"/>
          </a:p>
          <a:p>
            <a:pPr eaLnBrk="1" hangingPunct="1">
              <a:lnSpc>
                <a:spcPct val="90000"/>
              </a:lnSpc>
            </a:pPr>
            <a:r>
              <a:rPr lang="zh-CN" altLang="en-US" sz="1000" dirty="0"/>
              <a:t>硬性接触镜提供了平滑的前屈光表面，虽然是人工的，但在许多</a:t>
            </a:r>
            <a:r>
              <a:rPr lang="en-US" altLang="zh-CN" sz="1000" dirty="0"/>
              <a:t>/</a:t>
            </a:r>
            <a:r>
              <a:rPr lang="zh-CN" altLang="en-US" sz="1000" dirty="0"/>
              <a:t>大多数情况下提供了高水平的视力。</a:t>
            </a:r>
            <a:endParaRPr lang="en-US" altLang="en-US" sz="1000" dirty="0"/>
          </a:p>
        </p:txBody>
      </p:sp>
    </p:spTree>
    <p:extLst>
      <p:ext uri="{BB962C8B-B14F-4D97-AF65-F5344CB8AC3E}">
        <p14:creationId xmlns:p14="http://schemas.microsoft.com/office/powerpoint/2010/main" val="40018981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2"/>
          <p:cNvSpPr>
            <a:spLocks noGrp="1" noRot="1" noChangeAspect="1" noChangeArrowheads="1" noTextEdit="1"/>
          </p:cNvSpPr>
          <p:nvPr>
            <p:ph type="sldImg"/>
          </p:nvPr>
        </p:nvSpPr>
        <p:spPr/>
      </p:sp>
      <p:sp>
        <p:nvSpPr>
          <p:cNvPr id="776194" name="Rectangle 3"/>
          <p:cNvSpPr>
            <a:spLocks noGrp="1" noChangeArrowheads="1"/>
          </p:cNvSpPr>
          <p:nvPr>
            <p:ph type="body" idx="1"/>
          </p:nvPr>
        </p:nvSpPr>
        <p:spPr>
          <a:noFill/>
        </p:spPr>
        <p:txBody>
          <a:bodyPr/>
          <a:lstStyle/>
          <a:p>
            <a:pPr eaLnBrk="1" hangingPunct="1"/>
            <a:r>
              <a:rPr lang="zh-CN" altLang="en-US" dirty="0"/>
              <a:t>为了保持移植物的健康，建议接触镜仅在白天使用。</a:t>
            </a:r>
            <a:endParaRPr lang="en-US" altLang="zh-CN" dirty="0"/>
          </a:p>
          <a:p>
            <a:pPr eaLnBrk="1" hangingPunct="1"/>
            <a:r>
              <a:rPr lang="zh-CN" altLang="en-US" dirty="0"/>
              <a:t>弹性配戴带来了并发症的风险增加，因为角膜在</a:t>
            </a:r>
            <a:r>
              <a:rPr lang="en-US" altLang="zh-CN" dirty="0"/>
              <a:t>PK</a:t>
            </a:r>
            <a:r>
              <a:rPr lang="zh-CN" altLang="en-US" dirty="0"/>
              <a:t>术后已经承受了巨大的压力。</a:t>
            </a:r>
            <a:endParaRPr lang="en-US" altLang="en-US" dirty="0"/>
          </a:p>
          <a:p>
            <a:pPr eaLnBrk="1" hangingPunct="1"/>
            <a:endParaRPr lang="en-US" altLang="en-US" dirty="0"/>
          </a:p>
          <a:p>
            <a:pPr eaLnBrk="1" hangingPunct="1"/>
            <a:r>
              <a:rPr lang="zh-CN" altLang="en-US" dirty="0"/>
              <a:t>此外，移植物的上皮、移植物与宿主的交界面，周边的宿主角膜的健康情况必须是不是地用荧光素进行评估，以确保没有损伤出现在硬性接触镜角膜上。</a:t>
            </a:r>
            <a:endParaRPr lang="en-US" altLang="en-US" dirty="0"/>
          </a:p>
        </p:txBody>
      </p:sp>
    </p:spTree>
    <p:extLst>
      <p:ext uri="{BB962C8B-B14F-4D97-AF65-F5344CB8AC3E}">
        <p14:creationId xmlns:p14="http://schemas.microsoft.com/office/powerpoint/2010/main" val="2654908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p:sp>
      <p:sp>
        <p:nvSpPr>
          <p:cNvPr id="68610" name="Rectangle 3"/>
          <p:cNvSpPr>
            <a:spLocks noGrp="1" noChangeArrowheads="1"/>
          </p:cNvSpPr>
          <p:nvPr>
            <p:ph type="body" idx="1"/>
          </p:nvPr>
        </p:nvSpPr>
        <p:spPr>
          <a:noFill/>
        </p:spPr>
        <p:txBody>
          <a:bodyPr/>
          <a:lstStyle/>
          <a:p>
            <a:pPr eaLnBrk="1" hangingPunct="1"/>
            <a:r>
              <a:rPr lang="zh-CN" altLang="en-US" dirty="0"/>
              <a:t>人类</a:t>
            </a:r>
            <a:r>
              <a:rPr lang="en-US" altLang="zh-CN" dirty="0"/>
              <a:t>PK</a:t>
            </a:r>
            <a:r>
              <a:rPr lang="zh-CN" altLang="en-US" dirty="0"/>
              <a:t>，以及术语“角膜移植术”，最早由</a:t>
            </a:r>
            <a:r>
              <a:rPr lang="en-US" altLang="zh-CN" dirty="0"/>
              <a:t>Reisinger</a:t>
            </a:r>
            <a:r>
              <a:rPr lang="zh-CN" altLang="en-US" dirty="0"/>
              <a:t>于</a:t>
            </a:r>
            <a:r>
              <a:rPr lang="en-US" altLang="zh-CN" dirty="0"/>
              <a:t>1824</a:t>
            </a:r>
            <a:r>
              <a:rPr lang="zh-CN" altLang="en-US" dirty="0"/>
              <a:t>年提出，但是直到</a:t>
            </a:r>
            <a:r>
              <a:rPr lang="en-US" altLang="zh-CN" dirty="0"/>
              <a:t>1906</a:t>
            </a:r>
            <a:r>
              <a:rPr lang="zh-CN" altLang="en-US" dirty="0"/>
              <a:t>年</a:t>
            </a:r>
            <a:r>
              <a:rPr lang="en-US" altLang="zh-CN" dirty="0" err="1"/>
              <a:t>Zirm</a:t>
            </a:r>
            <a:r>
              <a:rPr lang="zh-CN" altLang="en-US" dirty="0"/>
              <a:t>（奥地利）才在人类中成功地进行了第一次</a:t>
            </a:r>
            <a:r>
              <a:rPr lang="en-US" altLang="zh-CN" dirty="0"/>
              <a:t>PK</a:t>
            </a:r>
            <a:r>
              <a:rPr lang="zh-CN" altLang="en-US" dirty="0"/>
              <a:t>手术。</a:t>
            </a:r>
            <a:endParaRPr lang="en-US" altLang="zh-CN" dirty="0"/>
          </a:p>
          <a:p>
            <a:pPr eaLnBrk="1" hangingPunct="1"/>
            <a:r>
              <a:rPr lang="zh-CN" altLang="en-US" dirty="0"/>
              <a:t>眼库的相关概念是由</a:t>
            </a:r>
            <a:r>
              <a:rPr lang="en-US" altLang="zh-CN" dirty="0" err="1"/>
              <a:t>Filatov</a:t>
            </a:r>
            <a:r>
              <a:rPr lang="zh-CN" altLang="en-US" dirty="0"/>
              <a:t>（俄罗斯，</a:t>
            </a:r>
            <a:r>
              <a:rPr lang="en-US" altLang="zh-CN" dirty="0"/>
              <a:t>1875-1956</a:t>
            </a:r>
            <a:r>
              <a:rPr lang="zh-CN" altLang="en-US" dirty="0"/>
              <a:t>年）大约在</a:t>
            </a:r>
            <a:r>
              <a:rPr lang="en-US" altLang="zh-CN" dirty="0"/>
              <a:t>1931-1933</a:t>
            </a:r>
            <a:r>
              <a:rPr lang="zh-CN" altLang="en-US" dirty="0"/>
              <a:t>提出。</a:t>
            </a:r>
            <a:endParaRPr lang="en-US" altLang="zh-CN" dirty="0"/>
          </a:p>
          <a:p>
            <a:pPr eaLnBrk="1" hangingPunct="1"/>
            <a:r>
              <a:rPr lang="en-US" altLang="zh-CN" dirty="0"/>
              <a:t>20</a:t>
            </a:r>
            <a:r>
              <a:rPr lang="zh-CN" altLang="en-US" dirty="0"/>
              <a:t>世纪</a:t>
            </a:r>
            <a:r>
              <a:rPr lang="en-US" altLang="zh-CN" dirty="0"/>
              <a:t>40</a:t>
            </a:r>
            <a:r>
              <a:rPr lang="zh-CN" altLang="en-US" dirty="0"/>
              <a:t>年代抗生素的使用以及类固醇的引入，促进了角膜手术尤其是</a:t>
            </a:r>
            <a:r>
              <a:rPr lang="en-US" altLang="zh-CN" dirty="0"/>
              <a:t>PK</a:t>
            </a:r>
            <a:r>
              <a:rPr lang="zh-CN" altLang="en-US" dirty="0"/>
              <a:t>的快速发展。</a:t>
            </a:r>
            <a:endParaRPr lang="en-US" altLang="zh-CN" dirty="0"/>
          </a:p>
          <a:p>
            <a:pPr eaLnBrk="1" hangingPunct="1"/>
            <a:r>
              <a:rPr lang="zh-CN" altLang="en-US" dirty="0"/>
              <a:t>在</a:t>
            </a:r>
            <a:r>
              <a:rPr lang="en-US" altLang="zh-CN" dirty="0"/>
              <a:t>20</a:t>
            </a:r>
            <a:r>
              <a:rPr lang="zh-CN" altLang="en-US" dirty="0"/>
              <a:t>世纪</a:t>
            </a:r>
            <a:r>
              <a:rPr lang="en-US" altLang="zh-CN" dirty="0"/>
              <a:t>50</a:t>
            </a:r>
            <a:r>
              <a:rPr lang="zh-CN" altLang="en-US" dirty="0"/>
              <a:t>年代末细针的出现改进了缝合技术，使局定性的手术步骤成为可能。</a:t>
            </a:r>
            <a:endParaRPr lang="en-US" altLang="zh-CN" dirty="0"/>
          </a:p>
          <a:p>
            <a:pPr eaLnBrk="1" hangingPunct="1"/>
            <a:r>
              <a:rPr lang="en-US" altLang="zh-CN" dirty="0" err="1"/>
              <a:t>Maumenee</a:t>
            </a:r>
            <a:r>
              <a:rPr lang="zh-CN" altLang="en-US" dirty="0"/>
              <a:t>（</a:t>
            </a:r>
            <a:r>
              <a:rPr lang="en-US" altLang="zh-CN" dirty="0"/>
              <a:t>1960</a:t>
            </a:r>
            <a:r>
              <a:rPr lang="zh-CN" altLang="en-US" dirty="0"/>
              <a:t>）认识到移植排斥的问题，随后</a:t>
            </a:r>
            <a:r>
              <a:rPr lang="en-US" altLang="en-US" dirty="0" err="1"/>
              <a:t>Khodadoust</a:t>
            </a:r>
            <a:r>
              <a:rPr lang="zh-CN" altLang="en-US" dirty="0"/>
              <a:t>进行了研究。</a:t>
            </a:r>
            <a:r>
              <a:rPr lang="en-US" altLang="en-US" dirty="0"/>
              <a:t> </a:t>
            </a:r>
          </a:p>
          <a:p>
            <a:pPr eaLnBrk="1" hangingPunct="1"/>
            <a:r>
              <a:rPr lang="zh-CN" altLang="en-US" dirty="0"/>
              <a:t>显微外科工具是由</a:t>
            </a:r>
            <a:r>
              <a:rPr lang="en-US" altLang="zh-CN" dirty="0"/>
              <a:t>Castroviejo &amp;amp; </a:t>
            </a:r>
            <a:r>
              <a:rPr lang="en-US" altLang="zh-CN" dirty="0" err="1"/>
              <a:t>Vannas</a:t>
            </a:r>
            <a:r>
              <a:rPr lang="zh-CN" altLang="en-US" dirty="0"/>
              <a:t>等人创造的，而</a:t>
            </a:r>
            <a:r>
              <a:rPr lang="en-US" altLang="zh-CN" dirty="0"/>
              <a:t>Troutman</a:t>
            </a:r>
            <a:r>
              <a:rPr lang="zh-CN" altLang="en-US" dirty="0"/>
              <a:t>设计了特殊的手术显微镜和角膜曲率计，以及各种外科技术和方式（</a:t>
            </a:r>
            <a:r>
              <a:rPr lang="en-US" altLang="zh-CN" dirty="0"/>
              <a:t>20</a:t>
            </a:r>
            <a:r>
              <a:rPr lang="zh-CN" altLang="en-US" dirty="0"/>
              <a:t>世纪</a:t>
            </a:r>
            <a:r>
              <a:rPr lang="en-US" altLang="zh-CN" dirty="0"/>
              <a:t>50</a:t>
            </a:r>
            <a:r>
              <a:rPr lang="zh-CN" altLang="en-US" dirty="0"/>
              <a:t>年代中期）。</a:t>
            </a:r>
            <a:endParaRPr lang="en-US" altLang="zh-CN" dirty="0"/>
          </a:p>
          <a:p>
            <a:pPr eaLnBrk="1" hangingPunct="1"/>
            <a:r>
              <a:rPr lang="en-US" altLang="en-US" dirty="0"/>
              <a:t>Maurice </a:t>
            </a:r>
            <a:r>
              <a:rPr lang="zh-CN" altLang="en-US" dirty="0"/>
              <a:t>开发了角膜内皮镜（约</a:t>
            </a:r>
            <a:r>
              <a:rPr lang="en-US" altLang="zh-CN" dirty="0"/>
              <a:t>1968</a:t>
            </a:r>
            <a:r>
              <a:rPr lang="zh-CN" altLang="en-US" dirty="0"/>
              <a:t>），用于眼库和手术后观察角膜内皮细胞。</a:t>
            </a: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defRPr/>
            </a:pPr>
            <a:r>
              <a:rPr lang="zh-CN" altLang="en-US" dirty="0"/>
              <a:t>供体角膜组织的保存应归功于</a:t>
            </a:r>
            <a:r>
              <a:rPr lang="en-US" altLang="en-US" dirty="0" err="1"/>
              <a:t>McCarey</a:t>
            </a:r>
            <a:r>
              <a:rPr lang="en-US" altLang="en-US" dirty="0"/>
              <a:t> &amp; Kaufman (MK </a:t>
            </a:r>
            <a:r>
              <a:rPr lang="zh-CN" altLang="en-US" dirty="0"/>
              <a:t>培养基</a:t>
            </a:r>
            <a:r>
              <a:rPr lang="en-US" altLang="en-US" dirty="0"/>
              <a:t>, </a:t>
            </a:r>
            <a:r>
              <a:rPr lang="zh-CN" altLang="en-US" dirty="0"/>
              <a:t>大约</a:t>
            </a:r>
            <a:r>
              <a:rPr lang="en-US" altLang="en-US" dirty="0"/>
              <a:t> 1974) </a:t>
            </a:r>
          </a:p>
          <a:p>
            <a:pPr eaLnBrk="1" hangingPunct="1"/>
            <a:endParaRPr lang="en-US" altLang="en-US" dirty="0"/>
          </a:p>
          <a:p>
            <a:pPr eaLnBrk="1" hangingPunct="1"/>
            <a:endParaRPr lang="en-US" altLang="en-US" dirty="0"/>
          </a:p>
          <a:p>
            <a:pPr eaLnBrk="1" hangingPunct="1"/>
            <a:r>
              <a:rPr lang="en-US" altLang="en-US" dirty="0"/>
              <a:t>(</a:t>
            </a:r>
            <a:r>
              <a:rPr lang="zh-CN" altLang="en-US" dirty="0"/>
              <a:t>参考</a:t>
            </a:r>
            <a:r>
              <a:rPr lang="en-US" altLang="en-US" dirty="0"/>
              <a:t>: www.dog.org/2000/e-abstract_2000/620.html)</a:t>
            </a:r>
          </a:p>
          <a:p>
            <a:pPr eaLnBrk="1" hangingPunct="1"/>
            <a:endParaRPr lang="en-US" altLang="en-US" dirty="0"/>
          </a:p>
        </p:txBody>
      </p:sp>
    </p:spTree>
    <p:extLst>
      <p:ext uri="{BB962C8B-B14F-4D97-AF65-F5344CB8AC3E}">
        <p14:creationId xmlns:p14="http://schemas.microsoft.com/office/powerpoint/2010/main" val="6275915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6FAA9A2-F697-4733-89E1-651757335C6E}" type="slidenum">
              <a:rPr lang="en-US" altLang="en-US" smtClean="0"/>
              <a:t>92</a:t>
            </a:fld>
            <a:endParaRPr lang="en-US" altLang="en-US"/>
          </a:p>
        </p:txBody>
      </p:sp>
    </p:spTree>
    <p:extLst>
      <p:ext uri="{BB962C8B-B14F-4D97-AF65-F5344CB8AC3E}">
        <p14:creationId xmlns:p14="http://schemas.microsoft.com/office/powerpoint/2010/main" val="27956994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Rectangle 2"/>
          <p:cNvSpPr>
            <a:spLocks noGrp="1" noRot="1" noChangeAspect="1" noChangeArrowheads="1" noTextEdit="1"/>
          </p:cNvSpPr>
          <p:nvPr>
            <p:ph type="sldImg"/>
          </p:nvPr>
        </p:nvSpPr>
        <p:spPr/>
      </p:sp>
      <p:sp>
        <p:nvSpPr>
          <p:cNvPr id="779266" name="Rectangle 3"/>
          <p:cNvSpPr>
            <a:spLocks noGrp="1" noChangeArrowheads="1"/>
          </p:cNvSpPr>
          <p:nvPr>
            <p:ph type="body" idx="1"/>
          </p:nvPr>
        </p:nvSpPr>
        <p:spPr>
          <a:noFill/>
        </p:spPr>
        <p:txBody>
          <a:bodyPr/>
          <a:lstStyle/>
          <a:p>
            <a:pPr eaLnBrk="1" hangingPunct="1"/>
            <a:r>
              <a:rPr lang="zh-CN" altLang="en-US" b="1" dirty="0"/>
              <a:t>正常移植物地形图的接触镜选择</a:t>
            </a:r>
            <a:endParaRPr lang="en-US" altLang="zh-CN" b="1" dirty="0"/>
          </a:p>
          <a:p>
            <a:pPr eaLnBrk="1" hangingPunct="1"/>
            <a:endParaRPr lang="en-US" altLang="en-US" b="1" dirty="0"/>
          </a:p>
          <a:p>
            <a:pPr eaLnBrk="1" hangingPunct="1"/>
            <a:r>
              <a:rPr lang="en-US" altLang="zh-CN" dirty="0"/>
              <a:t>PK</a:t>
            </a:r>
            <a:r>
              <a:rPr lang="zh-CN" altLang="en-US" dirty="0"/>
              <a:t>术后相对正常的角膜地形图是罕见的</a:t>
            </a:r>
            <a:r>
              <a:rPr lang="en-US" altLang="en-US" dirty="0"/>
              <a:t>.</a:t>
            </a:r>
          </a:p>
          <a:p>
            <a:pPr eaLnBrk="1" hangingPunct="1"/>
            <a:r>
              <a:rPr lang="zh-CN" altLang="en-US" dirty="0"/>
              <a:t>在供体和宿主角膜组织对齐的非常好，且角膜地形图显示为规则散光的案例，视光师可以考虑使用常规设计的硬镜</a:t>
            </a:r>
            <a:r>
              <a:rPr lang="en-US" altLang="en-US" dirty="0"/>
              <a:t>.</a:t>
            </a:r>
            <a:endParaRPr lang="en-AU" altLang="en-US" dirty="0"/>
          </a:p>
          <a:p>
            <a:pPr eaLnBrk="1" hangingPunct="1"/>
            <a:endParaRPr lang="en-US" altLang="en-US" dirty="0"/>
          </a:p>
        </p:txBody>
      </p:sp>
    </p:spTree>
    <p:extLst>
      <p:ext uri="{BB962C8B-B14F-4D97-AF65-F5344CB8AC3E}">
        <p14:creationId xmlns:p14="http://schemas.microsoft.com/office/powerpoint/2010/main" val="41242406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2"/>
          <p:cNvSpPr>
            <a:spLocks noGrp="1" noRot="1" noChangeAspect="1" noChangeArrowheads="1" noTextEdit="1"/>
          </p:cNvSpPr>
          <p:nvPr>
            <p:ph type="sldImg"/>
          </p:nvPr>
        </p:nvSpPr>
        <p:spPr/>
      </p:sp>
      <p:sp>
        <p:nvSpPr>
          <p:cNvPr id="781314" name="Rectangle 3"/>
          <p:cNvSpPr>
            <a:spLocks noGrp="1" noChangeArrowheads="1"/>
          </p:cNvSpPr>
          <p:nvPr>
            <p:ph type="body" idx="1"/>
          </p:nvPr>
        </p:nvSpPr>
        <p:spPr>
          <a:noFill/>
        </p:spPr>
        <p:txBody>
          <a:bodyPr/>
          <a:lstStyle/>
          <a:p>
            <a:pPr eaLnBrk="1" hangingPunct="1"/>
            <a:r>
              <a:rPr lang="zh-CN" altLang="en-US" b="1" dirty="0"/>
              <a:t>配适分析</a:t>
            </a:r>
            <a:endParaRPr lang="en-US" altLang="en-US" b="1" dirty="0"/>
          </a:p>
          <a:p>
            <a:pPr eaLnBrk="1" hangingPunct="1"/>
            <a:r>
              <a:rPr lang="zh-CN" altLang="en-US" dirty="0"/>
              <a:t>眼睑黏附</a:t>
            </a:r>
          </a:p>
          <a:p>
            <a:pPr eaLnBrk="1" hangingPunct="1"/>
            <a:r>
              <a:rPr lang="zh-CN" altLang="en-US" dirty="0"/>
              <a:t>移植物上方的挤压相当重</a:t>
            </a:r>
          </a:p>
          <a:p>
            <a:pPr eaLnBrk="1" hangingPunct="1"/>
            <a:r>
              <a:rPr lang="zh-CN" altLang="en-US" dirty="0"/>
              <a:t>边缘有一点抬高</a:t>
            </a:r>
            <a:r>
              <a:rPr lang="en-US" altLang="zh-CN" dirty="0"/>
              <a:t>——</a:t>
            </a:r>
            <a:r>
              <a:rPr lang="zh-CN" altLang="en-US" dirty="0"/>
              <a:t>这可能是由于高的宿主</a:t>
            </a:r>
            <a:r>
              <a:rPr lang="en-US" altLang="zh-CN" dirty="0"/>
              <a:t>-</a:t>
            </a:r>
            <a:r>
              <a:rPr lang="zh-CN" altLang="en-US" dirty="0"/>
              <a:t>移植物交界面引起的。</a:t>
            </a:r>
            <a:endParaRPr lang="en-US" altLang="en-US" dirty="0"/>
          </a:p>
        </p:txBody>
      </p:sp>
    </p:spTree>
    <p:extLst>
      <p:ext uri="{BB962C8B-B14F-4D97-AF65-F5344CB8AC3E}">
        <p14:creationId xmlns:p14="http://schemas.microsoft.com/office/powerpoint/2010/main" val="31683638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2"/>
          <p:cNvSpPr>
            <a:spLocks noGrp="1" noRot="1" noChangeAspect="1" noChangeArrowheads="1" noTextEdit="1"/>
          </p:cNvSpPr>
          <p:nvPr>
            <p:ph type="sldImg"/>
          </p:nvPr>
        </p:nvSpPr>
        <p:spPr/>
      </p:sp>
      <p:sp>
        <p:nvSpPr>
          <p:cNvPr id="783362" name="Rectangle 3"/>
          <p:cNvSpPr>
            <a:spLocks noGrp="1" noChangeArrowheads="1"/>
          </p:cNvSpPr>
          <p:nvPr>
            <p:ph type="body" idx="1"/>
          </p:nvPr>
        </p:nvSpPr>
        <p:spPr>
          <a:noFill/>
        </p:spPr>
        <p:txBody>
          <a:bodyPr/>
          <a:lstStyle/>
          <a:p>
            <a:pPr eaLnBrk="1" hangingPunct="1">
              <a:lnSpc>
                <a:spcPct val="90000"/>
              </a:lnSpc>
            </a:pPr>
            <a:r>
              <a:rPr lang="zh-CN" altLang="en-US" b="1" dirty="0"/>
              <a:t>平坦移植物地形图的接触镜选择</a:t>
            </a:r>
            <a:endParaRPr lang="en-US" altLang="zh-CN" b="1" dirty="0"/>
          </a:p>
          <a:p>
            <a:pPr eaLnBrk="1" hangingPunct="1">
              <a:lnSpc>
                <a:spcPct val="90000"/>
              </a:lnSpc>
            </a:pPr>
            <a:r>
              <a:rPr lang="zh-CN" altLang="en-US" dirty="0"/>
              <a:t>平坦或凹陷的移植物通常是由于移植物和受体床的大小相同引起的。</a:t>
            </a:r>
            <a:endParaRPr lang="en-US" altLang="en-US" dirty="0"/>
          </a:p>
          <a:p>
            <a:pPr eaLnBrk="1" hangingPunct="1">
              <a:lnSpc>
                <a:spcPct val="90000"/>
              </a:lnSpc>
            </a:pPr>
            <a:endParaRPr lang="en-US" altLang="en-US" dirty="0"/>
          </a:p>
          <a:p>
            <a:pPr eaLnBrk="1" hangingPunct="1">
              <a:lnSpc>
                <a:spcPct val="90000"/>
              </a:lnSpc>
            </a:pPr>
            <a:r>
              <a:rPr lang="zh-CN" altLang="en-US" dirty="0"/>
              <a:t>硬镜将在移植物区域拱起，如果存在过量的积液，可能导致气泡的形成（形成气泡所必需的临界积液深度仍然未知，但当这个问题提出时，多方面的从业人员已给出</a:t>
            </a:r>
            <a:r>
              <a:rPr lang="en-US" altLang="zh-CN" dirty="0"/>
              <a:t>75</a:t>
            </a:r>
            <a:r>
              <a:rPr lang="zh-CN" altLang="en-US" dirty="0"/>
              <a:t>至</a:t>
            </a:r>
            <a:r>
              <a:rPr lang="en-US" altLang="zh-CN" dirty="0"/>
              <a:t>250μm</a:t>
            </a:r>
            <a:r>
              <a:rPr lang="zh-CN" altLang="en-US" dirty="0"/>
              <a:t>之间的估量</a:t>
            </a:r>
            <a:r>
              <a:rPr lang="en-US" altLang="zh-CN" dirty="0"/>
              <a:t>)</a:t>
            </a:r>
            <a:r>
              <a:rPr lang="zh-CN" altLang="en-US" dirty="0"/>
              <a:t>。</a:t>
            </a:r>
            <a:endParaRPr lang="en-US" altLang="zh-CN" dirty="0"/>
          </a:p>
          <a:p>
            <a:pPr eaLnBrk="1" hangingPunct="1">
              <a:lnSpc>
                <a:spcPct val="90000"/>
              </a:lnSpc>
            </a:pPr>
            <a:endParaRPr lang="en-US" altLang="en-US" dirty="0"/>
          </a:p>
          <a:p>
            <a:pPr eaLnBrk="1" hangingPunct="1">
              <a:lnSpc>
                <a:spcPct val="90000"/>
              </a:lnSpc>
            </a:pPr>
            <a:r>
              <a:rPr lang="zh-CN" altLang="en-US" dirty="0"/>
              <a:t>然而，情况比简单的‘深度’方法可能更复杂。</a:t>
            </a:r>
            <a:endParaRPr lang="en-US" altLang="zh-CN" dirty="0"/>
          </a:p>
          <a:p>
            <a:pPr eaLnBrk="1" hangingPunct="1">
              <a:lnSpc>
                <a:spcPct val="90000"/>
              </a:lnSpc>
            </a:pPr>
            <a:r>
              <a:rPr lang="zh-CN" altLang="en-US" dirty="0"/>
              <a:t>在这种情况下，可能需要开窗术来使镜片后泪液层中被捕获的气泡得以逃出（</a:t>
            </a:r>
            <a:r>
              <a:rPr lang="en-US" altLang="zh-CN" dirty="0"/>
              <a:t>PLTF</a:t>
            </a:r>
            <a:r>
              <a:rPr lang="zh-CN" altLang="en-US" dirty="0"/>
              <a:t>）。</a:t>
            </a:r>
            <a:endParaRPr lang="en-US" altLang="zh-CN" dirty="0"/>
          </a:p>
          <a:p>
            <a:pPr eaLnBrk="1" hangingPunct="1">
              <a:lnSpc>
                <a:spcPct val="90000"/>
              </a:lnSpc>
            </a:pPr>
            <a:r>
              <a:rPr lang="zh-CN" altLang="en-US" dirty="0"/>
              <a:t>镜片在周边角膜上的挤压力是获得配适成功的关键因素。</a:t>
            </a:r>
            <a:endParaRPr lang="en-US" altLang="en-US" dirty="0"/>
          </a:p>
          <a:p>
            <a:pPr eaLnBrk="1" hangingPunct="1">
              <a:lnSpc>
                <a:spcPct val="90000"/>
              </a:lnSpc>
            </a:pPr>
            <a:r>
              <a:rPr lang="zh-CN" altLang="en-US" dirty="0"/>
              <a:t>理想情况下，沿着角膜水平子午线应有足够的挤压以提供镜片的稳定性。</a:t>
            </a:r>
            <a:endParaRPr lang="en-US" altLang="en-US" dirty="0"/>
          </a:p>
          <a:p>
            <a:pPr eaLnBrk="1" hangingPunct="1">
              <a:lnSpc>
                <a:spcPct val="90000"/>
              </a:lnSpc>
            </a:pPr>
            <a:endParaRPr lang="en-US" altLang="zh-CN" dirty="0"/>
          </a:p>
          <a:p>
            <a:pPr eaLnBrk="1" hangingPunct="1">
              <a:lnSpc>
                <a:spcPct val="90000"/>
              </a:lnSpc>
            </a:pPr>
            <a:r>
              <a:rPr lang="zh-CN" altLang="en-US" dirty="0"/>
              <a:t>如果常规设计镜片不理想，应该考虑反转几何设计的硬镜。</a:t>
            </a:r>
            <a:endParaRPr lang="en-US" altLang="en-US" dirty="0"/>
          </a:p>
        </p:txBody>
      </p:sp>
    </p:spTree>
    <p:extLst>
      <p:ext uri="{BB962C8B-B14F-4D97-AF65-F5344CB8AC3E}">
        <p14:creationId xmlns:p14="http://schemas.microsoft.com/office/powerpoint/2010/main" val="19379718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2"/>
          <p:cNvSpPr>
            <a:spLocks noGrp="1" noRot="1" noChangeAspect="1" noChangeArrowheads="1" noTextEdit="1"/>
          </p:cNvSpPr>
          <p:nvPr>
            <p:ph type="sldImg"/>
          </p:nvPr>
        </p:nvSpPr>
        <p:spPr/>
      </p:sp>
      <p:sp>
        <p:nvSpPr>
          <p:cNvPr id="785410" name="Rectangle 3"/>
          <p:cNvSpPr>
            <a:spLocks noGrp="1" noChangeArrowheads="1"/>
          </p:cNvSpPr>
          <p:nvPr>
            <p:ph type="body" idx="1"/>
          </p:nvPr>
        </p:nvSpPr>
        <p:spPr>
          <a:noFill/>
        </p:spPr>
        <p:txBody>
          <a:bodyPr/>
          <a:lstStyle/>
          <a:p>
            <a:pPr eaLnBrk="1" hangingPunct="1">
              <a:lnSpc>
                <a:spcPct val="90000"/>
              </a:lnSpc>
            </a:pPr>
            <a:r>
              <a:rPr lang="zh-CN" altLang="en-US" b="1" dirty="0"/>
              <a:t>移植物突起地形图的接触镜选择</a:t>
            </a:r>
            <a:endParaRPr lang="en-US" altLang="zh-CN" b="1" dirty="0"/>
          </a:p>
          <a:p>
            <a:pPr eaLnBrk="1" hangingPunct="1">
              <a:lnSpc>
                <a:spcPct val="90000"/>
              </a:lnSpc>
            </a:pPr>
            <a:endParaRPr lang="en-US" altLang="zh-CN" b="1" dirty="0"/>
          </a:p>
          <a:p>
            <a:pPr eaLnBrk="1" hangingPunct="1"/>
            <a:r>
              <a:rPr lang="zh-CN" altLang="en-US" dirty="0"/>
              <a:t>移植物较宿主角膜稍微突起是移植物接触镜配适中困难的一种。</a:t>
            </a:r>
            <a:endParaRPr lang="en-US" altLang="zh-CN" dirty="0"/>
          </a:p>
          <a:p>
            <a:pPr eaLnBrk="1" hangingPunct="1"/>
            <a:r>
              <a:rPr lang="zh-CN" altLang="en-US" dirty="0"/>
              <a:t>移植物突起更可能发生在圆锥角膜的</a:t>
            </a:r>
            <a:r>
              <a:rPr lang="en-US" altLang="zh-CN" dirty="0"/>
              <a:t>PK</a:t>
            </a:r>
            <a:r>
              <a:rPr lang="zh-CN" altLang="en-US" dirty="0"/>
              <a:t>术后。</a:t>
            </a:r>
          </a:p>
          <a:p>
            <a:pPr eaLnBrk="1" hangingPunct="1"/>
            <a:r>
              <a:rPr lang="zh-CN" altLang="en-US" dirty="0"/>
              <a:t>在这种情况下，环钻边缘处的宿主角膜的厚度小于来自正常角膜的供体移植物。</a:t>
            </a:r>
            <a:endParaRPr lang="en-US" altLang="zh-CN" dirty="0"/>
          </a:p>
          <a:p>
            <a:pPr eaLnBrk="1" hangingPunct="1"/>
            <a:endParaRPr lang="en-US" altLang="en-US" dirty="0"/>
          </a:p>
          <a:p>
            <a:pPr eaLnBrk="1" hangingPunct="1"/>
            <a:r>
              <a:rPr lang="zh-CN" altLang="en-US" dirty="0"/>
              <a:t>在这些情况下，配适角膜接触镜的问题可能是磨损。</a:t>
            </a:r>
            <a:endParaRPr lang="en-US" altLang="zh-CN" dirty="0"/>
          </a:p>
          <a:p>
            <a:pPr eaLnBrk="1" hangingPunct="1"/>
            <a:r>
              <a:rPr lang="zh-CN" altLang="en-US" dirty="0"/>
              <a:t>角膜接触镜不能避免在某个点与突起的移植物接触，这种接触与摩擦，继续配适一天将侵蚀角膜上皮。</a:t>
            </a:r>
            <a:endParaRPr lang="en-US" altLang="zh-CN" dirty="0"/>
          </a:p>
          <a:p>
            <a:pPr eaLnBrk="1" hangingPunct="1"/>
            <a:r>
              <a:rPr lang="zh-CN" altLang="en-US" dirty="0"/>
              <a:t>同时，将发现接触镜的边缘抬离角膜表面较远，引起一定程度的不适。</a:t>
            </a:r>
            <a:endParaRPr lang="en-US" altLang="en-US" dirty="0"/>
          </a:p>
          <a:p>
            <a:pPr eaLnBrk="1" hangingPunct="1"/>
            <a:endParaRPr lang="en-US" altLang="en-US" dirty="0"/>
          </a:p>
          <a:p>
            <a:pPr eaLnBrk="1" hangingPunct="1"/>
            <a:r>
              <a:rPr lang="zh-CN" altLang="en-US" dirty="0"/>
              <a:t>对于这些病例最好的解决方案是巩膜镜：它拱在整个宿主</a:t>
            </a:r>
            <a:r>
              <a:rPr lang="en-US" altLang="zh-CN" dirty="0"/>
              <a:t>-</a:t>
            </a:r>
            <a:r>
              <a:rPr lang="zh-CN" altLang="en-US" dirty="0"/>
              <a:t>移植物系统上，舒适地安放在结膜上。</a:t>
            </a:r>
            <a:endParaRPr lang="en-US" altLang="en-US" dirty="0"/>
          </a:p>
        </p:txBody>
      </p:sp>
    </p:spTree>
    <p:extLst>
      <p:ext uri="{BB962C8B-B14F-4D97-AF65-F5344CB8AC3E}">
        <p14:creationId xmlns:p14="http://schemas.microsoft.com/office/powerpoint/2010/main" val="11468607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Rectangle 2"/>
          <p:cNvSpPr>
            <a:spLocks noGrp="1" noRot="1" noChangeAspect="1" noChangeArrowheads="1" noTextEdit="1"/>
          </p:cNvSpPr>
          <p:nvPr>
            <p:ph type="sldImg"/>
          </p:nvPr>
        </p:nvSpPr>
        <p:spPr/>
      </p:sp>
      <p:sp>
        <p:nvSpPr>
          <p:cNvPr id="787458" name="Rectangle 3"/>
          <p:cNvSpPr>
            <a:spLocks noGrp="1" noChangeArrowheads="1"/>
          </p:cNvSpPr>
          <p:nvPr>
            <p:ph type="body" idx="1"/>
          </p:nvPr>
        </p:nvSpPr>
        <p:spPr>
          <a:noFill/>
        </p:spPr>
        <p:txBody>
          <a:bodyPr/>
          <a:lstStyle/>
          <a:p>
            <a:pPr eaLnBrk="1" hangingPunct="1"/>
            <a:r>
              <a:rPr lang="zh-CN" altLang="en-US" dirty="0"/>
              <a:t>在宿主</a:t>
            </a:r>
            <a:r>
              <a:rPr lang="en-US" altLang="zh-CN" dirty="0"/>
              <a:t>-</a:t>
            </a:r>
            <a:r>
              <a:rPr lang="zh-CN" altLang="en-US" dirty="0"/>
              <a:t>移植物交界处抬高的台阶常常引起中等直径的硬性接触镜在眨眼时被眼睑提拉移位而滑离移植物。</a:t>
            </a:r>
            <a:endParaRPr lang="en-US" altLang="zh-CN" dirty="0"/>
          </a:p>
          <a:p>
            <a:pPr eaLnBrk="1" hangingPunct="1"/>
            <a:r>
              <a:rPr lang="zh-CN" altLang="en-US" dirty="0"/>
              <a:t>当发生这种情况时，通常需要大直径镜片。</a:t>
            </a:r>
            <a:r>
              <a:rPr lang="en-US" altLang="en-US" dirty="0"/>
              <a:t>.</a:t>
            </a:r>
          </a:p>
          <a:p>
            <a:pPr eaLnBrk="1" hangingPunct="1"/>
            <a:r>
              <a:rPr lang="zh-CN" altLang="en-US" dirty="0"/>
              <a:t>大直径硬镜会引起一些问题，包括：</a:t>
            </a:r>
            <a:endParaRPr lang="en-US" altLang="en-US" dirty="0"/>
          </a:p>
          <a:p>
            <a:pPr marL="171450" indent="-171450" eaLnBrk="1" hangingPunct="1">
              <a:buFont typeface="Arial" panose="020B0604020202020204" pitchFamily="34" charset="0"/>
              <a:buChar char="•"/>
            </a:pPr>
            <a:r>
              <a:rPr lang="zh-CN" altLang="en-US" dirty="0"/>
              <a:t>操作困难</a:t>
            </a:r>
          </a:p>
          <a:p>
            <a:pPr marL="171450" indent="-171450" eaLnBrk="1" hangingPunct="1">
              <a:buFont typeface="Arial" panose="020B0604020202020204" pitchFamily="34" charset="0"/>
              <a:buChar char="•"/>
            </a:pPr>
            <a:r>
              <a:rPr lang="zh-CN" altLang="en-US" dirty="0"/>
              <a:t>镜片运动缺乏</a:t>
            </a:r>
          </a:p>
          <a:p>
            <a:pPr marL="171450" indent="-171450" eaLnBrk="1" hangingPunct="1">
              <a:buFont typeface="Arial" panose="020B0604020202020204" pitchFamily="34" charset="0"/>
              <a:buChar char="•"/>
            </a:pPr>
            <a:r>
              <a:rPr lang="zh-CN" altLang="en-US" dirty="0"/>
              <a:t>在移植物交界处有气泡（在该区域的镜片下有过度积液）。</a:t>
            </a:r>
            <a:endParaRPr lang="en-US" altLang="en-US" dirty="0"/>
          </a:p>
        </p:txBody>
      </p:sp>
    </p:spTree>
    <p:extLst>
      <p:ext uri="{BB962C8B-B14F-4D97-AF65-F5344CB8AC3E}">
        <p14:creationId xmlns:p14="http://schemas.microsoft.com/office/powerpoint/2010/main" val="69372664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Rectangle 2"/>
          <p:cNvSpPr>
            <a:spLocks noGrp="1" noRot="1" noChangeAspect="1" noChangeArrowheads="1" noTextEdit="1"/>
          </p:cNvSpPr>
          <p:nvPr>
            <p:ph type="sldImg"/>
          </p:nvPr>
        </p:nvSpPr>
        <p:spPr/>
      </p:sp>
      <p:sp>
        <p:nvSpPr>
          <p:cNvPr id="789506" name="Rectangle 3"/>
          <p:cNvSpPr>
            <a:spLocks noGrp="1" noChangeArrowheads="1"/>
          </p:cNvSpPr>
          <p:nvPr>
            <p:ph type="body" idx="1"/>
          </p:nvPr>
        </p:nvSpPr>
        <p:spPr>
          <a:noFill/>
        </p:spPr>
        <p:txBody>
          <a:bodyPr/>
          <a:lstStyle/>
          <a:p>
            <a:pPr eaLnBrk="1" hangingPunct="1"/>
            <a:r>
              <a:rPr lang="zh-CN" altLang="en-US" dirty="0"/>
              <a:t>镜片的光学区与移植物的整个表面齐平。</a:t>
            </a:r>
            <a:endParaRPr lang="en-US" altLang="zh-CN" dirty="0"/>
          </a:p>
          <a:p>
            <a:pPr eaLnBrk="1" hangingPunct="1"/>
            <a:r>
              <a:rPr lang="zh-CN" altLang="en-US" dirty="0"/>
              <a:t>镜片的边缘在移植物周围的宿主角膜上方几十微米。</a:t>
            </a:r>
            <a:endParaRPr lang="en-US" altLang="en-US" dirty="0"/>
          </a:p>
          <a:p>
            <a:pPr eaLnBrk="1" hangingPunct="1"/>
            <a:r>
              <a:rPr lang="zh-CN" altLang="en-US" dirty="0"/>
              <a:t>镜片偏中心，可能会在眨眼时从眼睛中突然掉出。</a:t>
            </a:r>
          </a:p>
          <a:p>
            <a:pPr eaLnBrk="1" hangingPunct="1"/>
            <a:r>
              <a:rPr lang="zh-CN" altLang="en-US" dirty="0"/>
              <a:t>在每次配戴后护理观察时，需要摘除接触镜，观察角膜染色。</a:t>
            </a:r>
            <a:endParaRPr lang="en-US" altLang="zh-CN" dirty="0"/>
          </a:p>
          <a:p>
            <a:pPr eaLnBrk="1" hangingPunct="1"/>
            <a:r>
              <a:rPr lang="zh-CN" altLang="en-US" dirty="0"/>
              <a:t>害怕的是接触镜在角膜上摩擦所产生的持续物理损伤可能会引起排斥反应。</a:t>
            </a:r>
            <a:endParaRPr lang="en-US" altLang="en-US" dirty="0"/>
          </a:p>
        </p:txBody>
      </p:sp>
    </p:spTree>
    <p:extLst>
      <p:ext uri="{BB962C8B-B14F-4D97-AF65-F5344CB8AC3E}">
        <p14:creationId xmlns:p14="http://schemas.microsoft.com/office/powerpoint/2010/main" val="359348079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2"/>
          <p:cNvSpPr>
            <a:spLocks noGrp="1" noRot="1" noChangeAspect="1" noChangeArrowheads="1" noTextEdit="1"/>
          </p:cNvSpPr>
          <p:nvPr>
            <p:ph type="sldImg"/>
          </p:nvPr>
        </p:nvSpPr>
        <p:spPr/>
      </p:sp>
      <p:sp>
        <p:nvSpPr>
          <p:cNvPr id="791554" name="Rectangle 3"/>
          <p:cNvSpPr>
            <a:spLocks noGrp="1" noChangeArrowheads="1"/>
          </p:cNvSpPr>
          <p:nvPr>
            <p:ph type="body" idx="1"/>
          </p:nvPr>
        </p:nvSpPr>
        <p:spPr>
          <a:noFill/>
        </p:spPr>
        <p:txBody>
          <a:bodyPr/>
          <a:lstStyle/>
          <a:p>
            <a:pPr eaLnBrk="1" hangingPunct="1"/>
            <a:r>
              <a:rPr lang="en-US" altLang="zh-CN" b="1" dirty="0"/>
              <a:t>PK</a:t>
            </a:r>
            <a:r>
              <a:rPr lang="zh-CN" altLang="en-US" b="1" dirty="0"/>
              <a:t>术后接触镜配适的试戴片选择</a:t>
            </a:r>
            <a:endParaRPr lang="en-US" altLang="en-US" b="1" dirty="0"/>
          </a:p>
          <a:p>
            <a:pPr eaLnBrk="1" hangingPunct="1"/>
            <a:r>
              <a:rPr lang="zh-CN" altLang="en-US" dirty="0"/>
              <a:t>对每个</a:t>
            </a:r>
            <a:r>
              <a:rPr lang="en-US" altLang="zh-CN" dirty="0"/>
              <a:t>PK</a:t>
            </a:r>
            <a:r>
              <a:rPr lang="zh-CN" altLang="en-US" dirty="0"/>
              <a:t>术后患者试戴片配适都是必要的。</a:t>
            </a:r>
            <a:endParaRPr lang="en-US" altLang="en-US" dirty="0"/>
          </a:p>
          <a:p>
            <a:pPr eaLnBrk="1" hangingPunct="1"/>
            <a:r>
              <a:rPr lang="zh-CN" altLang="en-US" dirty="0"/>
              <a:t>由于角膜地形图的不规则性，评估硬性接触镜试戴片的静态和动态配适特点对于镜片设计来说是至关重要的。</a:t>
            </a:r>
            <a:endParaRPr lang="en-US" altLang="en-US" dirty="0"/>
          </a:p>
        </p:txBody>
      </p:sp>
    </p:spTree>
    <p:extLst>
      <p:ext uri="{BB962C8B-B14F-4D97-AF65-F5344CB8AC3E}">
        <p14:creationId xmlns:p14="http://schemas.microsoft.com/office/powerpoint/2010/main" val="5935856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Rectangle 2"/>
          <p:cNvSpPr>
            <a:spLocks noGrp="1" noRot="1" noChangeAspect="1" noChangeArrowheads="1" noTextEdit="1"/>
          </p:cNvSpPr>
          <p:nvPr>
            <p:ph type="sldImg"/>
          </p:nvPr>
        </p:nvSpPr>
        <p:spPr/>
      </p:sp>
      <p:sp>
        <p:nvSpPr>
          <p:cNvPr id="793602" name="Rectangle 3"/>
          <p:cNvSpPr>
            <a:spLocks noGrp="1" noChangeArrowheads="1"/>
          </p:cNvSpPr>
          <p:nvPr>
            <p:ph type="body" idx="1"/>
          </p:nvPr>
        </p:nvSpPr>
        <p:spPr>
          <a:noFill/>
        </p:spPr>
        <p:txBody>
          <a:bodyPr/>
          <a:lstStyle/>
          <a:p>
            <a:pPr eaLnBrk="1" hangingPunct="1"/>
            <a:r>
              <a:rPr lang="en-US" altLang="zh-CN" b="1" dirty="0"/>
              <a:t>PK</a:t>
            </a:r>
            <a:r>
              <a:rPr lang="zh-CN" altLang="en-US" b="1" dirty="0"/>
              <a:t>术后硬镜配适评估</a:t>
            </a:r>
            <a:endParaRPr lang="en-US" altLang="zh-CN" b="1" dirty="0"/>
          </a:p>
          <a:p>
            <a:pPr eaLnBrk="1" hangingPunct="1"/>
            <a:r>
              <a:rPr lang="zh-CN" altLang="en-US" dirty="0"/>
              <a:t>荧光素图能揭示过多间隙和受压的区域，形成接触镜选择的基础，任何后继的设计改变的目标都是为了获得可接受的接触镜配适。</a:t>
            </a:r>
            <a:endParaRPr lang="en-US" altLang="en-US" dirty="0"/>
          </a:p>
          <a:p>
            <a:pPr eaLnBrk="1" hangingPunct="1"/>
            <a:r>
              <a:rPr lang="zh-CN" altLang="en-US" dirty="0"/>
              <a:t>由于</a:t>
            </a:r>
            <a:r>
              <a:rPr lang="en-US" altLang="zh-CN" dirty="0"/>
              <a:t>PK</a:t>
            </a:r>
            <a:r>
              <a:rPr lang="zh-CN" altLang="en-US" dirty="0"/>
              <a:t>术后角膜不规则的地形图，极少能获得最佳的硬镜配适</a:t>
            </a:r>
            <a:r>
              <a:rPr lang="en-US" altLang="en-US" dirty="0"/>
              <a:t>. </a:t>
            </a:r>
          </a:p>
          <a:p>
            <a:pPr eaLnBrk="1" hangingPunct="1"/>
            <a:r>
              <a:rPr lang="zh-CN" altLang="en-US" dirty="0"/>
              <a:t>为了尽量减少上皮细胞损伤的风险，如果可能的话，必须防止角膜上出现镜片挤压区域。</a:t>
            </a:r>
            <a:endParaRPr lang="en-US" altLang="zh-CN" dirty="0"/>
          </a:p>
          <a:p>
            <a:pPr eaLnBrk="1" hangingPunct="1"/>
            <a:r>
              <a:rPr lang="zh-CN" altLang="en-US" dirty="0"/>
              <a:t>不幸的是，一些挤压可能是不可避免的。</a:t>
            </a:r>
            <a:r>
              <a:rPr lang="en-US" altLang="en-US" dirty="0"/>
              <a:t>.</a:t>
            </a:r>
          </a:p>
          <a:p>
            <a:pPr eaLnBrk="1" hangingPunct="1"/>
            <a:r>
              <a:rPr lang="zh-CN" altLang="en-US" dirty="0"/>
              <a:t>有助于提高镜片配适成功的因素包括</a:t>
            </a:r>
            <a:r>
              <a:rPr lang="en-US" altLang="en-US" dirty="0"/>
              <a:t>:</a:t>
            </a:r>
          </a:p>
          <a:p>
            <a:pPr marL="171450" indent="-171450" eaLnBrk="1" hangingPunct="1">
              <a:buFont typeface="Arial" panose="020B0604020202020204" pitchFamily="34" charset="0"/>
              <a:buChar char="•"/>
            </a:pPr>
            <a:r>
              <a:rPr lang="zh-CN" altLang="en-US" dirty="0"/>
              <a:t>使用高氧透过率的硬镜材料</a:t>
            </a:r>
          </a:p>
          <a:p>
            <a:pPr marL="171450" indent="-171450" eaLnBrk="1" hangingPunct="1">
              <a:buFont typeface="Arial" panose="020B0604020202020204" pitchFamily="34" charset="0"/>
              <a:buChar char="•"/>
            </a:pPr>
            <a:r>
              <a:rPr lang="zh-CN" altLang="en-US" dirty="0"/>
              <a:t>镜片开窗术</a:t>
            </a:r>
          </a:p>
          <a:p>
            <a:pPr marL="171450" indent="-171450" eaLnBrk="1" hangingPunct="1">
              <a:buFont typeface="Arial" panose="020B0604020202020204" pitchFamily="34" charset="0"/>
              <a:buChar char="•"/>
            </a:pPr>
            <a:r>
              <a:rPr lang="zh-CN" altLang="en-US" dirty="0"/>
              <a:t>如果使用大直径的</a:t>
            </a:r>
            <a:r>
              <a:rPr lang="zh-CN" altLang="en-US"/>
              <a:t>镜片，周边的弯曲度平坦一些。</a:t>
            </a:r>
            <a:endParaRPr lang="en-AU" altLang="en-US" dirty="0"/>
          </a:p>
          <a:p>
            <a:pPr eaLnBrk="1" hangingPunct="1"/>
            <a:endParaRPr lang="en-US" altLang="en-US" dirty="0"/>
          </a:p>
        </p:txBody>
      </p:sp>
    </p:spTree>
    <p:extLst>
      <p:ext uri="{BB962C8B-B14F-4D97-AF65-F5344CB8AC3E}">
        <p14:creationId xmlns:p14="http://schemas.microsoft.com/office/powerpoint/2010/main" val="15676760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Rectangle 2"/>
          <p:cNvSpPr>
            <a:spLocks noGrp="1" noRot="1" noChangeAspect="1" noChangeArrowheads="1" noTextEdit="1"/>
          </p:cNvSpPr>
          <p:nvPr>
            <p:ph type="sldImg"/>
          </p:nvPr>
        </p:nvSpPr>
        <p:spPr/>
      </p:sp>
      <p:sp>
        <p:nvSpPr>
          <p:cNvPr id="797698" name="Rectangle 3"/>
          <p:cNvSpPr>
            <a:spLocks noGrp="1" noChangeArrowheads="1"/>
          </p:cNvSpPr>
          <p:nvPr>
            <p:ph type="body" idx="1"/>
          </p:nvPr>
        </p:nvSpPr>
        <p:spPr>
          <a:noFill/>
        </p:spPr>
        <p:txBody>
          <a:bodyPr/>
          <a:lstStyle/>
          <a:p>
            <a:pPr eaLnBrk="1" hangingPunct="1"/>
            <a:r>
              <a:rPr lang="zh-CN" altLang="en-US" dirty="0"/>
              <a:t>所有这些都能导致植片排斥反应。</a:t>
            </a:r>
          </a:p>
          <a:p>
            <a:pPr eaLnBrk="1" hangingPunct="1"/>
            <a:r>
              <a:rPr lang="zh-CN" altLang="en-US" dirty="0"/>
              <a:t>定期检查每一个移植术后配戴接触镜者的这些是至关重要的。</a:t>
            </a:r>
            <a:endParaRPr lang="en-US" altLang="en-US" dirty="0"/>
          </a:p>
        </p:txBody>
      </p:sp>
    </p:spTree>
    <p:extLst>
      <p:ext uri="{BB962C8B-B14F-4D97-AF65-F5344CB8AC3E}">
        <p14:creationId xmlns:p14="http://schemas.microsoft.com/office/powerpoint/2010/main" val="194654098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txBox="1"/>
          <p:nvPr/>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t>IACLE Sponsors</a:t>
            </a:r>
            <a:endParaRPr lang="en-CA" dirty="0"/>
          </a:p>
        </p:txBody>
      </p:sp>
      <p:pic>
        <p:nvPicPr>
          <p:cNvPr id="3" name="Picture 7"/>
          <p:cNvPicPr>
            <a:picLocks noChangeAspect="1"/>
          </p:cNvPicPr>
          <p:nvPr/>
        </p:nvPicPr>
        <p:blipFill>
          <a:blip r:embed="rId2" cstate="print"/>
          <a:srcRect/>
          <a:stretch>
            <a:fillRect/>
          </a:stretch>
        </p:blipFill>
        <p:spPr bwMode="auto">
          <a:xfrm>
            <a:off x="6457950" y="3505200"/>
            <a:ext cx="1695450" cy="581025"/>
          </a:xfrm>
          <a:prstGeom prst="rect">
            <a:avLst/>
          </a:prstGeom>
          <a:noFill/>
          <a:ln w="9525">
            <a:noFill/>
            <a:miter lim="800000"/>
            <a:headEnd/>
            <a:tailEnd/>
          </a:ln>
        </p:spPr>
      </p:pic>
      <p:pic>
        <p:nvPicPr>
          <p:cNvPr id="4" name="Picture 8"/>
          <p:cNvPicPr>
            <a:picLocks noChangeAspect="1"/>
          </p:cNvPicPr>
          <p:nvPr/>
        </p:nvPicPr>
        <p:blipFill>
          <a:blip r:embed="rId3" cstate="print"/>
          <a:srcRect/>
          <a:stretch>
            <a:fillRect/>
          </a:stretch>
        </p:blipFill>
        <p:spPr bwMode="auto">
          <a:xfrm>
            <a:off x="3962400" y="3505200"/>
            <a:ext cx="1943100" cy="581025"/>
          </a:xfrm>
          <a:prstGeom prst="rect">
            <a:avLst/>
          </a:prstGeom>
          <a:noFill/>
          <a:ln w="9525">
            <a:noFill/>
            <a:miter lim="800000"/>
            <a:headEnd/>
            <a:tailEnd/>
          </a:ln>
        </p:spPr>
      </p:pic>
      <p:pic>
        <p:nvPicPr>
          <p:cNvPr id="5" name="Picture 9"/>
          <p:cNvPicPr>
            <a:picLocks noChangeAspect="1"/>
          </p:cNvPicPr>
          <p:nvPr/>
        </p:nvPicPr>
        <p:blipFill>
          <a:blip r:embed="rId4" cstate="print"/>
          <a:srcRect/>
          <a:stretch>
            <a:fillRect/>
          </a:stretch>
        </p:blipFill>
        <p:spPr bwMode="auto">
          <a:xfrm>
            <a:off x="6457950" y="2590800"/>
            <a:ext cx="2000250" cy="581025"/>
          </a:xfrm>
          <a:prstGeom prst="rect">
            <a:avLst/>
          </a:prstGeom>
          <a:noFill/>
          <a:ln w="9525">
            <a:noFill/>
            <a:miter lim="800000"/>
            <a:headEnd/>
            <a:tailEnd/>
          </a:ln>
        </p:spPr>
      </p:pic>
      <p:pic>
        <p:nvPicPr>
          <p:cNvPr id="6" name="Picture 10"/>
          <p:cNvPicPr>
            <a:picLocks noChangeAspect="1"/>
          </p:cNvPicPr>
          <p:nvPr/>
        </p:nvPicPr>
        <p:blipFill>
          <a:blip r:embed="rId5" cstate="print"/>
          <a:srcRect/>
          <a:stretch>
            <a:fillRect/>
          </a:stretch>
        </p:blipFill>
        <p:spPr bwMode="auto">
          <a:xfrm>
            <a:off x="5334000" y="2619375"/>
            <a:ext cx="685800" cy="581025"/>
          </a:xfrm>
          <a:prstGeom prst="rect">
            <a:avLst/>
          </a:prstGeom>
          <a:noFill/>
          <a:ln w="9525">
            <a:noFill/>
            <a:miter lim="800000"/>
            <a:headEnd/>
            <a:tailEnd/>
          </a:ln>
        </p:spPr>
      </p:pic>
      <p:pic>
        <p:nvPicPr>
          <p:cNvPr id="7" name="Picture 11"/>
          <p:cNvPicPr>
            <a:picLocks noChangeAspect="1"/>
          </p:cNvPicPr>
          <p:nvPr/>
        </p:nvPicPr>
        <p:blipFill>
          <a:blip r:embed="rId6" cstate="print"/>
          <a:srcRect/>
          <a:stretch>
            <a:fillRect/>
          </a:stretch>
        </p:blipFill>
        <p:spPr bwMode="auto">
          <a:xfrm>
            <a:off x="3609975" y="2667000"/>
            <a:ext cx="1143000" cy="581025"/>
          </a:xfrm>
          <a:prstGeom prst="rect">
            <a:avLst/>
          </a:prstGeom>
          <a:noFill/>
          <a:ln w="9525">
            <a:noFill/>
            <a:miter lim="800000"/>
            <a:headEnd/>
            <a:tailEnd/>
          </a:ln>
        </p:spPr>
      </p:pic>
      <p:sp>
        <p:nvSpPr>
          <p:cNvPr id="8" name="Title 1"/>
          <p:cNvSpPr txBox="1"/>
          <p:nvPr/>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9" name="Picture 13"/>
          <p:cNvPicPr>
            <a:picLocks noChangeAspect="1"/>
          </p:cNvPicPr>
          <p:nvPr/>
        </p:nvPicPr>
        <p:blipFill>
          <a:blip r:embed="rId7" cstate="print"/>
          <a:srcRect/>
          <a:stretch>
            <a:fillRect/>
          </a:stretch>
        </p:blipFill>
        <p:spPr bwMode="auto">
          <a:xfrm>
            <a:off x="4905375" y="4905375"/>
            <a:ext cx="2105025" cy="581025"/>
          </a:xfrm>
          <a:prstGeom prst="rect">
            <a:avLst/>
          </a:prstGeom>
          <a:noFill/>
          <a:ln w="9525">
            <a:noFill/>
            <a:miter lim="800000"/>
            <a:headEnd/>
            <a:tailEnd/>
          </a:ln>
        </p:spPr>
      </p:pic>
      <p:pic>
        <p:nvPicPr>
          <p:cNvPr id="10" name="Picture 14"/>
          <p:cNvPicPr>
            <a:picLocks noChangeAspect="1"/>
          </p:cNvPicPr>
          <p:nvPr/>
        </p:nvPicPr>
        <p:blipFill>
          <a:blip r:embed="rId8" cstate="print"/>
          <a:srcRect/>
          <a:stretch>
            <a:fillRect/>
          </a:stretch>
        </p:blipFill>
        <p:spPr bwMode="auto">
          <a:xfrm>
            <a:off x="333375" y="2476500"/>
            <a:ext cx="2486025" cy="1866900"/>
          </a:xfrm>
          <a:prstGeom prst="rect">
            <a:avLst/>
          </a:prstGeom>
          <a:noFill/>
          <a:ln w="9525">
            <a:noFill/>
            <a:miter lim="800000"/>
            <a:headEnd/>
            <a:tailEnd/>
          </a:ln>
        </p:spPr>
      </p:pic>
      <p:pic>
        <p:nvPicPr>
          <p:cNvPr id="11" name="Picture 15"/>
          <p:cNvPicPr>
            <a:picLocks noChangeAspect="1"/>
          </p:cNvPicPr>
          <p:nvPr/>
        </p:nvPicPr>
        <p:blipFill>
          <a:blip r:embed="rId9" cstate="print"/>
          <a:srcRect/>
          <a:stretch>
            <a:fillRect/>
          </a:stretch>
        </p:blipFill>
        <p:spPr bwMode="auto">
          <a:xfrm>
            <a:off x="333375" y="4572000"/>
            <a:ext cx="2486025" cy="1219200"/>
          </a:xfrm>
          <a:prstGeom prst="rect">
            <a:avLst/>
          </a:prstGeom>
          <a:noFill/>
          <a:ln w="9525">
            <a:noFill/>
            <a:miter lim="800000"/>
            <a:headEnd/>
            <a:tailEnd/>
          </a:ln>
        </p:spPr>
      </p:pic>
      <p:sp>
        <p:nvSpPr>
          <p:cNvPr id="12" name="TextBox 11"/>
          <p:cNvSpPr txBox="1">
            <a:spLocks noChangeArrowheads="1"/>
          </p:cNvSpPr>
          <p:nvPr/>
        </p:nvSpPr>
        <p:spPr bwMode="auto">
          <a:xfrm>
            <a:off x="333375" y="2932113"/>
            <a:ext cx="2486025" cy="9540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2800">
                <a:solidFill>
                  <a:schemeClr val="bg1"/>
                </a:solidFill>
                <a:latin typeface="Times New Roman" panose="02020603050405020304" pitchFamily="18" charset="0"/>
                <a:cs typeface="Times New Roman" panose="02020603050405020304" pitchFamily="18" charset="0"/>
              </a:rPr>
              <a:t>Industry</a:t>
            </a:r>
          </a:p>
          <a:p>
            <a:pPr algn="ctr">
              <a:defRPr/>
            </a:pPr>
            <a:r>
              <a:rPr lang="en-GB" altLang="en-US" sz="2800">
                <a:solidFill>
                  <a:schemeClr val="bg1"/>
                </a:solidFill>
                <a:latin typeface="Times New Roman" panose="02020603050405020304" pitchFamily="18" charset="0"/>
                <a:cs typeface="Times New Roman" panose="02020603050405020304" pitchFamily="18" charset="0"/>
              </a:rPr>
              <a:t>Supporters</a:t>
            </a:r>
            <a:endParaRPr lang="en-CA" altLang="en-US" sz="2800">
              <a:solidFill>
                <a:schemeClr val="bg1"/>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333375" y="4724400"/>
            <a:ext cx="2486025" cy="9540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2800">
                <a:solidFill>
                  <a:schemeClr val="bg1"/>
                </a:solidFill>
                <a:latin typeface="Times New Roman" panose="02020603050405020304" pitchFamily="18" charset="0"/>
                <a:cs typeface="Times New Roman" panose="02020603050405020304" pitchFamily="18" charset="0"/>
              </a:rPr>
              <a:t>Major In-Kind</a:t>
            </a:r>
          </a:p>
          <a:p>
            <a:pPr algn="ctr">
              <a:defRPr/>
            </a:pPr>
            <a:r>
              <a:rPr lang="en-GB" altLang="en-US" sz="2800">
                <a:solidFill>
                  <a:schemeClr val="bg1"/>
                </a:solidFill>
                <a:latin typeface="Times New Roman" panose="02020603050405020304" pitchFamily="18" charset="0"/>
                <a:cs typeface="Times New Roman" panose="02020603050405020304" pitchFamily="18" charset="0"/>
              </a:rPr>
              <a:t>Supporter</a:t>
            </a:r>
            <a:endParaRPr lang="en-CA" altLang="en-US" sz="28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sz="half" idx="1"/>
          </p:nvPr>
        </p:nvSpPr>
        <p:spPr>
          <a:xfrm>
            <a:off x="1524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73E5303-0452-4B01-BDE8-4561051AA6D3}" type="datetimeFigureOut">
              <a:rPr lang="en-CA"/>
              <a:t>2020-03-26</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651723-AF02-49EC-B485-5BE4DCB169A8}" type="slidenum">
              <a:rPr lang="en-CA"/>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152400" y="990600"/>
            <a:ext cx="4344988"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2400" y="1981200"/>
            <a:ext cx="4344988"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4645025" y="990600"/>
            <a:ext cx="4346575"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81200"/>
            <a:ext cx="4346575"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B0C5F36-50BD-47CB-B33E-9900B94AD592}" type="datetimeFigureOut">
              <a:rPr lang="en-CA"/>
              <a:t>2020-03-26</a:t>
            </a:fld>
            <a:endParaRPr lang="en-CA"/>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CDEC4A2-2DE4-43D7-9BC6-87C203214006}" type="slidenum">
              <a:rPr lang="en-CA"/>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Placeholder 1"/>
          <p:cNvSpPr txBox="1"/>
          <p:nvPr userDrawn="1"/>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sz="2489" dirty="0">
                <a:solidFill>
                  <a:prstClr val="white"/>
                </a:solidFill>
              </a:rPr>
              <a:t>			    </a:t>
            </a:r>
            <a:r>
              <a:rPr lang="en-US" sz="2489" b="1" dirty="0">
                <a:solidFill>
                  <a:prstClr val="white"/>
                </a:solidFill>
              </a:rPr>
              <a:t>IACLE SPONSORS</a:t>
            </a:r>
            <a:endParaRPr lang="en-CA" sz="2489" b="1" dirty="0">
              <a:solidFill>
                <a:prstClr val="white"/>
              </a:solidFill>
            </a:endParaRPr>
          </a:p>
        </p:txBody>
      </p:sp>
      <p:sp>
        <p:nvSpPr>
          <p:cNvPr id="3" name="Title 1"/>
          <p:cNvSpPr txBox="1"/>
          <p:nvPr userDrawn="1"/>
        </p:nvSpPr>
        <p:spPr>
          <a:xfrm>
            <a:off x="685800" y="6353179"/>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889" dirty="0"/>
              <a:t>©  </a:t>
            </a:r>
            <a:r>
              <a:rPr lang="en-US" sz="889"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889" dirty="0">
                <a:solidFill>
                  <a:srgbClr val="0073AE"/>
                </a:solidFill>
                <a:latin typeface="Arial" panose="020B0604020202020204" pitchFamily="34" charset="0"/>
                <a:cs typeface="Arial" panose="020B0604020202020204" pitchFamily="34" charset="0"/>
              </a:rPr>
              <a:t>www.iacle.org</a:t>
            </a:r>
            <a:endParaRPr lang="en-CA" sz="889" dirty="0">
              <a:solidFill>
                <a:srgbClr val="0073AE"/>
              </a:solidFill>
              <a:latin typeface="Arial" panose="020B0604020202020204" pitchFamily="34" charset="0"/>
              <a:cs typeface="Arial" panose="020B0604020202020204" pitchFamily="34" charset="0"/>
            </a:endParaRPr>
          </a:p>
        </p:txBody>
      </p:sp>
      <p:pic>
        <p:nvPicPr>
          <p:cNvPr id="4"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2740" y="2095500"/>
            <a:ext cx="24860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2740" y="4876800"/>
            <a:ext cx="24860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6"/>
          <p:cNvSpPr txBox="1">
            <a:spLocks noChangeArrowheads="1"/>
          </p:cNvSpPr>
          <p:nvPr userDrawn="1"/>
        </p:nvSpPr>
        <p:spPr bwMode="auto">
          <a:xfrm>
            <a:off x="312740" y="2514600"/>
            <a:ext cx="2486025" cy="64633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dirty="0">
                <a:solidFill>
                  <a:prstClr val="white"/>
                </a:solidFill>
                <a:latin typeface="Arial" panose="020B0604020202020204" pitchFamily="34" charset="0"/>
              </a:rPr>
              <a:t>Industry</a:t>
            </a:r>
          </a:p>
          <a:p>
            <a:pPr algn="ctr" eaLnBrk="1" hangingPunct="1">
              <a:defRPr/>
            </a:pPr>
            <a:r>
              <a:rPr lang="en-US" dirty="0">
                <a:solidFill>
                  <a:prstClr val="white"/>
                </a:solidFill>
                <a:latin typeface="Arial" panose="020B0604020202020204" pitchFamily="34" charset="0"/>
              </a:rPr>
              <a:t>Supporters</a:t>
            </a:r>
            <a:endParaRPr lang="en-CA" dirty="0">
              <a:solidFill>
                <a:prstClr val="white"/>
              </a:solidFill>
              <a:latin typeface="Arial" panose="020B0604020202020204" pitchFamily="34" charset="0"/>
            </a:endParaRPr>
          </a:p>
        </p:txBody>
      </p:sp>
      <p:sp>
        <p:nvSpPr>
          <p:cNvPr id="7" name="TextBox 16"/>
          <p:cNvSpPr txBox="1">
            <a:spLocks noChangeArrowheads="1"/>
          </p:cNvSpPr>
          <p:nvPr userDrawn="1"/>
        </p:nvSpPr>
        <p:spPr bwMode="auto">
          <a:xfrm>
            <a:off x="312740" y="5008567"/>
            <a:ext cx="2486025" cy="64633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dirty="0">
                <a:solidFill>
                  <a:prstClr val="white"/>
                </a:solidFill>
                <a:latin typeface="Arial" panose="020B0604020202020204" pitchFamily="34" charset="0"/>
              </a:rPr>
              <a:t>Previous</a:t>
            </a:r>
          </a:p>
          <a:p>
            <a:pPr algn="ctr" eaLnBrk="1" hangingPunct="1">
              <a:defRPr/>
            </a:pPr>
            <a:r>
              <a:rPr lang="en-US" dirty="0">
                <a:solidFill>
                  <a:prstClr val="white"/>
                </a:solidFill>
                <a:latin typeface="Arial" panose="020B0604020202020204" pitchFamily="34" charset="0"/>
              </a:rPr>
              <a:t>Supporters</a:t>
            </a:r>
            <a:endParaRPr lang="en-CA" dirty="0">
              <a:solidFill>
                <a:prstClr val="white"/>
              </a:solidFill>
              <a:latin typeface="Arial" panose="020B0604020202020204" pitchFamily="34" charset="0"/>
            </a:endParaRPr>
          </a:p>
        </p:txBody>
      </p:sp>
      <p:pic>
        <p:nvPicPr>
          <p:cNvPr id="8" name="Picture 10"/>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00402" y="2659067"/>
            <a:ext cx="5605463"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187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4" name="Title Placeholder 1"/>
          <p:cNvSpPr txBox="1"/>
          <p:nvPr/>
        </p:nvSpPr>
        <p:spPr>
          <a:xfrm>
            <a:off x="152400" y="4763"/>
            <a:ext cx="8839200" cy="681037"/>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t>International Association of Contact Lens Educators</a:t>
            </a:r>
            <a:endParaRPr lang="en-CA" dirty="0"/>
          </a:p>
        </p:txBody>
      </p:sp>
      <p:sp>
        <p:nvSpPr>
          <p:cNvPr id="5" name="TextBox 8"/>
          <p:cNvSpPr txBox="1">
            <a:spLocks noChangeArrowheads="1"/>
          </p:cNvSpPr>
          <p:nvPr/>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1000" dirty="0">
                <a:solidFill>
                  <a:srgbClr val="7F7F7F"/>
                </a:solidFill>
                <a:latin typeface="Arial" panose="020B0604020202020204" pitchFamily="34" charset="0"/>
              </a:rPr>
              <a:t>©  The International Association of Contact Lens Educators</a:t>
            </a:r>
          </a:p>
          <a:p>
            <a:pPr algn="ctr">
              <a:defRPr/>
            </a:pPr>
            <a:r>
              <a:rPr lang="en-GB" altLang="en-US" sz="1000" dirty="0">
                <a:solidFill>
                  <a:srgbClr val="0073AE"/>
                </a:solidFill>
                <a:latin typeface="Arial" panose="020B0604020202020204" pitchFamily="34" charset="0"/>
              </a:rPr>
              <a:t>www.iacle.org</a:t>
            </a:r>
            <a:endParaRPr lang="en-CA" altLang="en-US" sz="1000" dirty="0">
              <a:latin typeface="Arial" panose="020B0604020202020204" pitchFamily="34" charset="0"/>
            </a:endParaRPr>
          </a:p>
        </p:txBody>
      </p:sp>
      <p:sp>
        <p:nvSpPr>
          <p:cNvPr id="2" name="Title 1"/>
          <p:cNvSpPr>
            <a:spLocks noGrp="1"/>
          </p:cNvSpPr>
          <p:nvPr>
            <p:ph type="ctrTitle"/>
          </p:nvPr>
        </p:nvSpPr>
        <p:spPr>
          <a:xfrm>
            <a:off x="304800" y="2257989"/>
            <a:ext cx="8534400" cy="1214896"/>
          </a:xfrm>
          <a:prstGeom prst="rect">
            <a:avLst/>
          </a:prstGeom>
        </p:spPr>
        <p:txBody>
          <a:bodyPr>
            <a:normAutofit/>
          </a:bodyPr>
          <a:lstStyle>
            <a:lvl1pPr algn="ctr">
              <a:defRPr sz="360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506503"/>
            <a:ext cx="6400800" cy="989297"/>
          </a:xfrm>
        </p:spPr>
        <p:txBody>
          <a:bodyPr>
            <a:normAutofit/>
          </a:bodyPr>
          <a:lstStyle>
            <a:lvl1pPr marL="0" indent="0" algn="ctr">
              <a:buNone/>
              <a:defRPr sz="18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Last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742210"/>
            <a:ext cx="7772400" cy="829790"/>
          </a:xfrm>
        </p:spPr>
        <p:txBody>
          <a:bodyPr>
            <a:normAutofit/>
          </a:bodyPr>
          <a:lstStyle>
            <a:lvl1pPr>
              <a:defRPr sz="3600"/>
            </a:lvl1pPr>
          </a:lstStyle>
          <a:p>
            <a:r>
              <a:rPr lang="en-US" dirty="0"/>
              <a:t>Click to edit Master title style</a:t>
            </a:r>
            <a:endParaRPr lang="en-CA" dirty="0"/>
          </a:p>
        </p:txBody>
      </p:sp>
      <p:sp>
        <p:nvSpPr>
          <p:cNvPr id="3" name="Subtitle 2"/>
          <p:cNvSpPr>
            <a:spLocks noGrp="1"/>
          </p:cNvSpPr>
          <p:nvPr>
            <p:ph type="subTitle" idx="1"/>
          </p:nvPr>
        </p:nvSpPr>
        <p:spPr>
          <a:xfrm>
            <a:off x="1371600" y="4445334"/>
            <a:ext cx="6400800" cy="507666"/>
          </a:xfrm>
        </p:spPr>
        <p:txBody>
          <a:bodyPr>
            <a:normAutofit/>
          </a:bodyPr>
          <a:lstStyle>
            <a:lvl1pPr marL="0" indent="0" algn="ctr">
              <a:buNone/>
              <a:defRPr sz="20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685800" y="2130425"/>
            <a:ext cx="7772400" cy="1470025"/>
          </a:xfrm>
        </p:spPr>
        <p:txBody>
          <a:bodyPr>
            <a:normAutofit/>
          </a:bodyPr>
          <a:lstStyle>
            <a:lvl1pPr>
              <a:defRPr sz="3600">
                <a:solidFill>
                  <a:srgbClr val="5C6F7B"/>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sz="3600">
                <a:solidFill>
                  <a:srgbClr val="5C6F7B"/>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EE3EBF71-CB81-4E66-9FC4-53F63298D8EA}" type="datetimeFigureOut">
              <a:rPr lang="en-CA"/>
              <a:t>2020-03-26</a:t>
            </a:fld>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EE37F497-1DF2-496E-81F1-DB1E75311CA3}" type="slidenum">
              <a:rPr lang="en-CA"/>
              <a:t>‹#›</a:t>
            </a:fld>
            <a:endParaRPr lang="en-CA"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D0A3A9A2-EDF3-4F92-857F-3A21AE498401}" type="datetimeFigureOut">
              <a:rPr lang="en-CA"/>
              <a:t>2020-03-26</a:t>
            </a:fld>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06D2C56B-E876-4155-96C0-D83DE59554E7}" type="slidenum">
              <a:rPr lang="en-CA"/>
              <a:t>‹#›</a:t>
            </a:fld>
            <a:endParaRPr lang="en-CA"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1676400"/>
            <a:ext cx="8839200" cy="444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2"/>
          <p:cNvSpPr>
            <a:spLocks noGrp="1"/>
          </p:cNvSpPr>
          <p:nvPr>
            <p:ph type="body" idx="13"/>
          </p:nvPr>
        </p:nvSpPr>
        <p:spPr>
          <a:xfrm>
            <a:off x="152400" y="990600"/>
            <a:ext cx="8839200" cy="520456"/>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Date Placeholder 3"/>
          <p:cNvSpPr>
            <a:spLocks noGrp="1"/>
          </p:cNvSpPr>
          <p:nvPr>
            <p:ph type="dt" sz="half" idx="14"/>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673DDDEE-8CF8-4FEC-9E4D-38A14EF4A964}" type="datetimeFigureOut">
              <a:rPr lang="en-CA"/>
              <a:t>2020-03-26</a:t>
            </a:fld>
            <a:endParaRPr lang="en-CA" dirty="0"/>
          </a:p>
        </p:txBody>
      </p:sp>
      <p:sp>
        <p:nvSpPr>
          <p:cNvPr id="6" name="Footer Placeholder 4"/>
          <p:cNvSpPr>
            <a:spLocks noGrp="1"/>
          </p:cNvSpPr>
          <p:nvPr>
            <p:ph type="ftr" sz="quarter" idx="15"/>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endParaRPr lang="en-CA"/>
          </a:p>
        </p:txBody>
      </p:sp>
      <p:sp>
        <p:nvSpPr>
          <p:cNvPr id="8" name="Slide Number Placeholder 5"/>
          <p:cNvSpPr>
            <a:spLocks noGrp="1"/>
          </p:cNvSpPr>
          <p:nvPr>
            <p:ph type="sldNum" sz="quarter" idx="16"/>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1FFB3FDC-760A-455F-BF56-864AAF6BEFDF}" type="slidenum">
              <a:rPr lang="en-CA"/>
              <a:t>‹#›</a:t>
            </a:fld>
            <a:endParaRPr lang="en-CA"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sz="half" idx="1"/>
          </p:nvPr>
        </p:nvSpPr>
        <p:spPr>
          <a:xfrm>
            <a:off x="1524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97528B22-B646-44FB-A9B8-0040BDB09FBF}" type="datetimeFigureOut">
              <a:rPr lang="en-CA"/>
              <a:t>2020-03-26</a:t>
            </a:fld>
            <a:endParaRPr lang="en-CA"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AE6AB022-444E-41D9-92DF-446E6EC1093C}" type="slidenum">
              <a:rPr lang="en-CA"/>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a:prstGeom prst="rect">
            <a:avLst/>
          </a:prstGeo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lvl1pPr>
              <a:defRPr/>
            </a:lvl1pPr>
          </a:lstStyle>
          <a:p>
            <a:pPr>
              <a:defRPr/>
            </a:pPr>
            <a:fld id="{C1E0DF7E-1BAB-4E5D-8AC0-D0EA8439A983}" type="datetimeFigureOut">
              <a:rPr lang="en-CA"/>
              <a:t>2020-03-26</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dirty="0"/>
          </a:p>
        </p:txBody>
      </p:sp>
      <p:sp>
        <p:nvSpPr>
          <p:cNvPr id="6" name="Slide Number Placeholder 5"/>
          <p:cNvSpPr>
            <a:spLocks noGrp="1"/>
          </p:cNvSpPr>
          <p:nvPr>
            <p:ph type="sldNum" sz="quarter" idx="12"/>
          </p:nvPr>
        </p:nvSpPr>
        <p:spPr/>
        <p:txBody>
          <a:bodyPr/>
          <a:lstStyle>
            <a:lvl1pPr>
              <a:defRPr/>
            </a:lvl1pPr>
          </a:lstStyle>
          <a:p>
            <a:pPr>
              <a:defRPr/>
            </a:pPr>
            <a:fld id="{B4C18345-8B52-477F-879D-4BB21A15EBC0}" type="slidenum">
              <a:rPr lang="en-CA"/>
              <a:t>‹#›</a:t>
            </a:fld>
            <a:endParaRPr lang="en-CA"/>
          </a:p>
        </p:txBody>
      </p:sp>
      <p:sp>
        <p:nvSpPr>
          <p:cNvPr id="7"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152400" y="990600"/>
            <a:ext cx="4344988"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2400" y="1981200"/>
            <a:ext cx="4344988"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4645025" y="990600"/>
            <a:ext cx="4346575"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81200"/>
            <a:ext cx="4346575"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298C84F2-C7F2-4D28-8DEE-B4B7E05F68B5}" type="datetimeFigureOut">
              <a:rPr lang="en-CA"/>
              <a:t>2020-03-26</a:t>
            </a:fld>
            <a:endParaRPr lang="en-CA"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8620075A-C00B-47BE-B11E-704F5886A000}" type="slidenum">
              <a:rPr lang="en-CA"/>
              <a:t>‹#›</a:t>
            </a:fld>
            <a:endParaRPr lang="en-CA"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txBox="1"/>
          <p:nvPr userDrawn="1"/>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IACLE Sponsors</a:t>
            </a:r>
            <a:endParaRPr lang="en-CA" dirty="0">
              <a:solidFill>
                <a:prstClr val="white"/>
              </a:solidFill>
            </a:endParaRPr>
          </a:p>
        </p:txBody>
      </p:sp>
      <p:pic>
        <p:nvPicPr>
          <p:cNvPr id="3" name="Picture 8"/>
          <p:cNvPicPr>
            <a:picLocks noChangeAspect="1"/>
          </p:cNvPicPr>
          <p:nvPr userDrawn="1"/>
        </p:nvPicPr>
        <p:blipFill>
          <a:blip r:embed="rId2" cstate="print"/>
          <a:srcRect/>
          <a:stretch>
            <a:fillRect/>
          </a:stretch>
        </p:blipFill>
        <p:spPr bwMode="auto">
          <a:xfrm>
            <a:off x="3657600" y="2695575"/>
            <a:ext cx="1943100" cy="581025"/>
          </a:xfrm>
          <a:prstGeom prst="rect">
            <a:avLst/>
          </a:prstGeom>
          <a:noFill/>
          <a:ln w="9525">
            <a:noFill/>
            <a:miter lim="800000"/>
            <a:headEnd/>
            <a:tailEnd/>
          </a:ln>
        </p:spPr>
      </p:pic>
      <p:pic>
        <p:nvPicPr>
          <p:cNvPr id="4" name="Picture 9"/>
          <p:cNvPicPr>
            <a:picLocks noChangeAspect="1"/>
          </p:cNvPicPr>
          <p:nvPr userDrawn="1"/>
        </p:nvPicPr>
        <p:blipFill>
          <a:blip r:embed="rId3" cstate="print"/>
          <a:srcRect/>
          <a:stretch>
            <a:fillRect/>
          </a:stretch>
        </p:blipFill>
        <p:spPr bwMode="auto">
          <a:xfrm>
            <a:off x="5924550" y="3457575"/>
            <a:ext cx="2000250" cy="581025"/>
          </a:xfrm>
          <a:prstGeom prst="rect">
            <a:avLst/>
          </a:prstGeom>
          <a:noFill/>
          <a:ln w="9525">
            <a:noFill/>
            <a:miter lim="800000"/>
            <a:headEnd/>
            <a:tailEnd/>
          </a:ln>
        </p:spPr>
      </p:pic>
      <p:pic>
        <p:nvPicPr>
          <p:cNvPr id="5" name="Picture 10"/>
          <p:cNvPicPr>
            <a:picLocks noChangeAspect="1"/>
          </p:cNvPicPr>
          <p:nvPr userDrawn="1"/>
        </p:nvPicPr>
        <p:blipFill>
          <a:blip r:embed="rId4" cstate="print"/>
          <a:srcRect/>
          <a:stretch>
            <a:fillRect/>
          </a:stretch>
        </p:blipFill>
        <p:spPr bwMode="auto">
          <a:xfrm>
            <a:off x="6705600" y="2695575"/>
            <a:ext cx="685800" cy="581025"/>
          </a:xfrm>
          <a:prstGeom prst="rect">
            <a:avLst/>
          </a:prstGeom>
          <a:noFill/>
          <a:ln w="9525">
            <a:noFill/>
            <a:miter lim="800000"/>
            <a:headEnd/>
            <a:tailEnd/>
          </a:ln>
        </p:spPr>
      </p:pic>
      <p:pic>
        <p:nvPicPr>
          <p:cNvPr id="6" name="Picture 11"/>
          <p:cNvPicPr>
            <a:picLocks noChangeAspect="1"/>
          </p:cNvPicPr>
          <p:nvPr userDrawn="1"/>
        </p:nvPicPr>
        <p:blipFill>
          <a:blip r:embed="rId5" cstate="print"/>
          <a:srcRect/>
          <a:stretch>
            <a:fillRect/>
          </a:stretch>
        </p:blipFill>
        <p:spPr bwMode="auto">
          <a:xfrm>
            <a:off x="4057650" y="3381375"/>
            <a:ext cx="1143000" cy="581025"/>
          </a:xfrm>
          <a:prstGeom prst="rect">
            <a:avLst/>
          </a:prstGeom>
          <a:noFill/>
          <a:ln w="9525">
            <a:noFill/>
            <a:miter lim="800000"/>
            <a:headEnd/>
            <a:tailEnd/>
          </a:ln>
        </p:spPr>
      </p:pic>
      <p:sp>
        <p:nvSpPr>
          <p:cNvPr id="7"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8" name="Picture 13"/>
          <p:cNvPicPr>
            <a:picLocks noChangeAspect="1"/>
          </p:cNvPicPr>
          <p:nvPr userDrawn="1"/>
        </p:nvPicPr>
        <p:blipFill>
          <a:blip r:embed="rId6" cstate="print"/>
          <a:srcRect/>
          <a:stretch>
            <a:fillRect/>
          </a:stretch>
        </p:blipFill>
        <p:spPr bwMode="auto">
          <a:xfrm>
            <a:off x="4905375" y="4905375"/>
            <a:ext cx="2105025" cy="581025"/>
          </a:xfrm>
          <a:prstGeom prst="rect">
            <a:avLst/>
          </a:prstGeom>
          <a:noFill/>
          <a:ln w="9525">
            <a:noFill/>
            <a:miter lim="800000"/>
            <a:headEnd/>
            <a:tailEnd/>
          </a:ln>
        </p:spPr>
      </p:pic>
      <p:pic>
        <p:nvPicPr>
          <p:cNvPr id="9" name="Picture 14"/>
          <p:cNvPicPr>
            <a:picLocks noChangeAspect="1"/>
          </p:cNvPicPr>
          <p:nvPr userDrawn="1"/>
        </p:nvPicPr>
        <p:blipFill>
          <a:blip r:embed="rId7" cstate="print"/>
          <a:srcRect/>
          <a:stretch>
            <a:fillRect/>
          </a:stretch>
        </p:blipFill>
        <p:spPr bwMode="auto">
          <a:xfrm>
            <a:off x="333375" y="2476500"/>
            <a:ext cx="2486025" cy="1866900"/>
          </a:xfrm>
          <a:prstGeom prst="rect">
            <a:avLst/>
          </a:prstGeom>
          <a:noFill/>
          <a:ln w="9525">
            <a:noFill/>
            <a:miter lim="800000"/>
            <a:headEnd/>
            <a:tailEnd/>
          </a:ln>
        </p:spPr>
      </p:pic>
      <p:pic>
        <p:nvPicPr>
          <p:cNvPr id="10" name="Picture 15"/>
          <p:cNvPicPr>
            <a:picLocks noChangeAspect="1"/>
          </p:cNvPicPr>
          <p:nvPr userDrawn="1"/>
        </p:nvPicPr>
        <p:blipFill>
          <a:blip r:embed="rId8" cstate="print"/>
          <a:srcRect/>
          <a:stretch>
            <a:fillRect/>
          </a:stretch>
        </p:blipFill>
        <p:spPr bwMode="auto">
          <a:xfrm>
            <a:off x="333375" y="4572000"/>
            <a:ext cx="2486025" cy="1219200"/>
          </a:xfrm>
          <a:prstGeom prst="rect">
            <a:avLst/>
          </a:prstGeom>
          <a:noFill/>
          <a:ln w="9525">
            <a:noFill/>
            <a:miter lim="800000"/>
            <a:headEnd/>
            <a:tailEnd/>
          </a:ln>
        </p:spPr>
      </p:pic>
      <p:sp>
        <p:nvSpPr>
          <p:cNvPr id="11" name="TextBox 16"/>
          <p:cNvSpPr txBox="1">
            <a:spLocks noChangeArrowheads="1"/>
          </p:cNvSpPr>
          <p:nvPr userDrawn="1"/>
        </p:nvSpPr>
        <p:spPr bwMode="auto">
          <a:xfrm>
            <a:off x="333375" y="2932113"/>
            <a:ext cx="2486025" cy="9540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2800">
                <a:solidFill>
                  <a:prstClr val="white"/>
                </a:solidFill>
                <a:latin typeface="Times New Roman" panose="02020603050405020304" pitchFamily="18" charset="0"/>
                <a:cs typeface="Times New Roman" panose="02020603050405020304" pitchFamily="18" charset="0"/>
              </a:rPr>
              <a:t>Industry</a:t>
            </a:r>
          </a:p>
          <a:p>
            <a:pPr algn="ctr">
              <a:defRPr/>
            </a:pPr>
            <a:r>
              <a:rPr lang="en-US" sz="2800">
                <a:solidFill>
                  <a:prstClr val="white"/>
                </a:solidFill>
                <a:latin typeface="Times New Roman" panose="02020603050405020304" pitchFamily="18" charset="0"/>
                <a:cs typeface="Times New Roman" panose="02020603050405020304" pitchFamily="18" charset="0"/>
              </a:rPr>
              <a:t>Supporters</a:t>
            </a:r>
            <a:endParaRPr lang="en-CA" sz="2800">
              <a:solidFill>
                <a:prstClr val="white"/>
              </a:solidFill>
              <a:latin typeface="Times New Roman" panose="02020603050405020304" pitchFamily="18" charset="0"/>
              <a:cs typeface="Times New Roman" panose="02020603050405020304" pitchFamily="18" charset="0"/>
            </a:endParaRPr>
          </a:p>
        </p:txBody>
      </p:sp>
      <p:sp>
        <p:nvSpPr>
          <p:cNvPr id="12" name="TextBox 17"/>
          <p:cNvSpPr txBox="1">
            <a:spLocks noChangeArrowheads="1"/>
          </p:cNvSpPr>
          <p:nvPr userDrawn="1"/>
        </p:nvSpPr>
        <p:spPr bwMode="auto">
          <a:xfrm>
            <a:off x="333375" y="4724400"/>
            <a:ext cx="2486025" cy="9540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2800">
                <a:solidFill>
                  <a:prstClr val="white"/>
                </a:solidFill>
                <a:latin typeface="Times New Roman" panose="02020603050405020304" pitchFamily="18" charset="0"/>
                <a:cs typeface="Times New Roman" panose="02020603050405020304" pitchFamily="18" charset="0"/>
              </a:rPr>
              <a:t>Major In-Kind</a:t>
            </a:r>
          </a:p>
          <a:p>
            <a:pPr algn="ctr">
              <a:defRPr/>
            </a:pPr>
            <a:r>
              <a:rPr lang="en-US" sz="2800">
                <a:solidFill>
                  <a:prstClr val="white"/>
                </a:solidFill>
                <a:latin typeface="Times New Roman" panose="02020603050405020304" pitchFamily="18" charset="0"/>
                <a:cs typeface="Times New Roman" panose="02020603050405020304" pitchFamily="18" charset="0"/>
              </a:rPr>
              <a:t>Supporter</a:t>
            </a:r>
            <a:endParaRPr lang="en-CA" sz="280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txBox="1"/>
          <p:nvPr/>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IACLE Sponsors</a:t>
            </a:r>
            <a:endParaRPr lang="en-CA" dirty="0">
              <a:solidFill>
                <a:prstClr val="white"/>
              </a:solidFill>
            </a:endParaRPr>
          </a:p>
        </p:txBody>
      </p:sp>
      <p:pic>
        <p:nvPicPr>
          <p:cNvPr id="3" name="Picture 7"/>
          <p:cNvPicPr>
            <a:picLocks noChangeAspect="1"/>
          </p:cNvPicPr>
          <p:nvPr/>
        </p:nvPicPr>
        <p:blipFill>
          <a:blip r:embed="rId2" cstate="print"/>
          <a:srcRect/>
          <a:stretch>
            <a:fillRect/>
          </a:stretch>
        </p:blipFill>
        <p:spPr bwMode="auto">
          <a:xfrm>
            <a:off x="6457950" y="3505200"/>
            <a:ext cx="1695450" cy="581025"/>
          </a:xfrm>
          <a:prstGeom prst="rect">
            <a:avLst/>
          </a:prstGeom>
          <a:noFill/>
          <a:ln w="9525">
            <a:noFill/>
            <a:miter lim="800000"/>
            <a:headEnd/>
            <a:tailEnd/>
          </a:ln>
        </p:spPr>
      </p:pic>
      <p:pic>
        <p:nvPicPr>
          <p:cNvPr id="4" name="Picture 8"/>
          <p:cNvPicPr>
            <a:picLocks noChangeAspect="1"/>
          </p:cNvPicPr>
          <p:nvPr/>
        </p:nvPicPr>
        <p:blipFill>
          <a:blip r:embed="rId3" cstate="print"/>
          <a:srcRect/>
          <a:stretch>
            <a:fillRect/>
          </a:stretch>
        </p:blipFill>
        <p:spPr bwMode="auto">
          <a:xfrm>
            <a:off x="3962400" y="3505200"/>
            <a:ext cx="1943100" cy="581025"/>
          </a:xfrm>
          <a:prstGeom prst="rect">
            <a:avLst/>
          </a:prstGeom>
          <a:noFill/>
          <a:ln w="9525">
            <a:noFill/>
            <a:miter lim="800000"/>
            <a:headEnd/>
            <a:tailEnd/>
          </a:ln>
        </p:spPr>
      </p:pic>
      <p:pic>
        <p:nvPicPr>
          <p:cNvPr id="5" name="Picture 9"/>
          <p:cNvPicPr>
            <a:picLocks noChangeAspect="1"/>
          </p:cNvPicPr>
          <p:nvPr/>
        </p:nvPicPr>
        <p:blipFill>
          <a:blip r:embed="rId4" cstate="print"/>
          <a:srcRect/>
          <a:stretch>
            <a:fillRect/>
          </a:stretch>
        </p:blipFill>
        <p:spPr bwMode="auto">
          <a:xfrm>
            <a:off x="6457950" y="2590800"/>
            <a:ext cx="2000250" cy="581025"/>
          </a:xfrm>
          <a:prstGeom prst="rect">
            <a:avLst/>
          </a:prstGeom>
          <a:noFill/>
          <a:ln w="9525">
            <a:noFill/>
            <a:miter lim="800000"/>
            <a:headEnd/>
            <a:tailEnd/>
          </a:ln>
        </p:spPr>
      </p:pic>
      <p:pic>
        <p:nvPicPr>
          <p:cNvPr id="6" name="Picture 10"/>
          <p:cNvPicPr>
            <a:picLocks noChangeAspect="1"/>
          </p:cNvPicPr>
          <p:nvPr/>
        </p:nvPicPr>
        <p:blipFill>
          <a:blip r:embed="rId5" cstate="print"/>
          <a:srcRect/>
          <a:stretch>
            <a:fillRect/>
          </a:stretch>
        </p:blipFill>
        <p:spPr bwMode="auto">
          <a:xfrm>
            <a:off x="5334000" y="2619375"/>
            <a:ext cx="685800" cy="581025"/>
          </a:xfrm>
          <a:prstGeom prst="rect">
            <a:avLst/>
          </a:prstGeom>
          <a:noFill/>
          <a:ln w="9525">
            <a:noFill/>
            <a:miter lim="800000"/>
            <a:headEnd/>
            <a:tailEnd/>
          </a:ln>
        </p:spPr>
      </p:pic>
      <p:pic>
        <p:nvPicPr>
          <p:cNvPr id="7" name="Picture 11"/>
          <p:cNvPicPr>
            <a:picLocks noChangeAspect="1"/>
          </p:cNvPicPr>
          <p:nvPr/>
        </p:nvPicPr>
        <p:blipFill>
          <a:blip r:embed="rId6" cstate="print"/>
          <a:srcRect/>
          <a:stretch>
            <a:fillRect/>
          </a:stretch>
        </p:blipFill>
        <p:spPr bwMode="auto">
          <a:xfrm>
            <a:off x="3609975" y="2667000"/>
            <a:ext cx="1143000" cy="581025"/>
          </a:xfrm>
          <a:prstGeom prst="rect">
            <a:avLst/>
          </a:prstGeom>
          <a:noFill/>
          <a:ln w="9525">
            <a:noFill/>
            <a:miter lim="800000"/>
            <a:headEnd/>
            <a:tailEnd/>
          </a:ln>
        </p:spPr>
      </p:pic>
      <p:sp>
        <p:nvSpPr>
          <p:cNvPr id="8" name="Title 1"/>
          <p:cNvSpPr txBox="1"/>
          <p:nvPr/>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9" name="Picture 13"/>
          <p:cNvPicPr>
            <a:picLocks noChangeAspect="1"/>
          </p:cNvPicPr>
          <p:nvPr/>
        </p:nvPicPr>
        <p:blipFill>
          <a:blip r:embed="rId7" cstate="print"/>
          <a:srcRect/>
          <a:stretch>
            <a:fillRect/>
          </a:stretch>
        </p:blipFill>
        <p:spPr bwMode="auto">
          <a:xfrm>
            <a:off x="4905375" y="4905375"/>
            <a:ext cx="2105025" cy="581025"/>
          </a:xfrm>
          <a:prstGeom prst="rect">
            <a:avLst/>
          </a:prstGeom>
          <a:noFill/>
          <a:ln w="9525">
            <a:noFill/>
            <a:miter lim="800000"/>
            <a:headEnd/>
            <a:tailEnd/>
          </a:ln>
        </p:spPr>
      </p:pic>
      <p:pic>
        <p:nvPicPr>
          <p:cNvPr id="10" name="Picture 14"/>
          <p:cNvPicPr>
            <a:picLocks noChangeAspect="1"/>
          </p:cNvPicPr>
          <p:nvPr/>
        </p:nvPicPr>
        <p:blipFill>
          <a:blip r:embed="rId8" cstate="print"/>
          <a:srcRect/>
          <a:stretch>
            <a:fillRect/>
          </a:stretch>
        </p:blipFill>
        <p:spPr bwMode="auto">
          <a:xfrm>
            <a:off x="333375" y="2476500"/>
            <a:ext cx="2486025" cy="1866900"/>
          </a:xfrm>
          <a:prstGeom prst="rect">
            <a:avLst/>
          </a:prstGeom>
          <a:noFill/>
          <a:ln w="9525">
            <a:noFill/>
            <a:miter lim="800000"/>
            <a:headEnd/>
            <a:tailEnd/>
          </a:ln>
        </p:spPr>
      </p:pic>
      <p:pic>
        <p:nvPicPr>
          <p:cNvPr id="11" name="Picture 15"/>
          <p:cNvPicPr>
            <a:picLocks noChangeAspect="1"/>
          </p:cNvPicPr>
          <p:nvPr/>
        </p:nvPicPr>
        <p:blipFill>
          <a:blip r:embed="rId9" cstate="print"/>
          <a:srcRect/>
          <a:stretch>
            <a:fillRect/>
          </a:stretch>
        </p:blipFill>
        <p:spPr bwMode="auto">
          <a:xfrm>
            <a:off x="333375" y="4572000"/>
            <a:ext cx="2486025" cy="1219200"/>
          </a:xfrm>
          <a:prstGeom prst="rect">
            <a:avLst/>
          </a:prstGeom>
          <a:noFill/>
          <a:ln w="9525">
            <a:noFill/>
            <a:miter lim="800000"/>
            <a:headEnd/>
            <a:tailEnd/>
          </a:ln>
        </p:spPr>
      </p:pic>
      <p:sp>
        <p:nvSpPr>
          <p:cNvPr id="12" name="TextBox 11"/>
          <p:cNvSpPr txBox="1">
            <a:spLocks noChangeArrowheads="1"/>
          </p:cNvSpPr>
          <p:nvPr/>
        </p:nvSpPr>
        <p:spPr bwMode="auto">
          <a:xfrm>
            <a:off x="333375" y="2932113"/>
            <a:ext cx="2486025" cy="9540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2800">
                <a:solidFill>
                  <a:prstClr val="white"/>
                </a:solidFill>
                <a:latin typeface="Times New Roman" panose="02020603050405020304" pitchFamily="18" charset="0"/>
                <a:cs typeface="Times New Roman" panose="02020603050405020304" pitchFamily="18" charset="0"/>
              </a:rPr>
              <a:t>Industry</a:t>
            </a:r>
          </a:p>
          <a:p>
            <a:pPr algn="ctr">
              <a:defRPr/>
            </a:pPr>
            <a:r>
              <a:rPr lang="en-GB" altLang="en-US" sz="2800">
                <a:solidFill>
                  <a:prstClr val="white"/>
                </a:solidFill>
                <a:latin typeface="Times New Roman" panose="02020603050405020304" pitchFamily="18" charset="0"/>
                <a:cs typeface="Times New Roman" panose="02020603050405020304" pitchFamily="18" charset="0"/>
              </a:rPr>
              <a:t>Supporters</a:t>
            </a:r>
            <a:endParaRPr lang="en-CA" altLang="en-US" sz="2800">
              <a:solidFill>
                <a:prstClr val="white"/>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333375" y="4724400"/>
            <a:ext cx="2486025" cy="9540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2800">
                <a:solidFill>
                  <a:prstClr val="white"/>
                </a:solidFill>
                <a:latin typeface="Times New Roman" panose="02020603050405020304" pitchFamily="18" charset="0"/>
                <a:cs typeface="Times New Roman" panose="02020603050405020304" pitchFamily="18" charset="0"/>
              </a:rPr>
              <a:t>Major In-Kind</a:t>
            </a:r>
          </a:p>
          <a:p>
            <a:pPr algn="ctr">
              <a:defRPr/>
            </a:pPr>
            <a:r>
              <a:rPr lang="en-GB" altLang="en-US" sz="2800">
                <a:solidFill>
                  <a:prstClr val="white"/>
                </a:solidFill>
                <a:latin typeface="Times New Roman" panose="02020603050405020304" pitchFamily="18" charset="0"/>
                <a:cs typeface="Times New Roman" panose="02020603050405020304" pitchFamily="18" charset="0"/>
              </a:rPr>
              <a:t>Supporter</a:t>
            </a:r>
            <a:endParaRPr lang="en-CA" altLang="en-US" sz="280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fld id="{6D2C2376-6CFC-4414-85BB-1AC014987621}" type="datetime1">
              <a:rPr lang="en-US"/>
              <a:t>3/26/2020</a:t>
            </a:fld>
            <a:endParaRPr lang="en-US" dirty="0"/>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panose="020B0604030504040204" pitchFamily="34" charset="0"/>
              </a:defRPr>
            </a:lvl1pPr>
          </a:lstStyle>
          <a:p>
            <a:pPr>
              <a:defRPr/>
            </a:pPr>
            <a:fld id="{9F2AB6C8-AAE9-4E78-A0C6-98DF001C8496}" type="slidenum">
              <a:rPr lang="en-US" altLang="en-US"/>
              <a:t>‹#›</a:t>
            </a:fld>
            <a:endParaRPr lang="en-US" altLang="en-US"/>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11275" y="274638"/>
            <a:ext cx="7375525" cy="1143000"/>
          </a:xfrm>
          <a:prstGeom prst="rect">
            <a:avLst/>
          </a:prstGeom>
        </p:spPr>
        <p:txBody>
          <a:bodyPr/>
          <a:lstStyle/>
          <a:p>
            <a:r>
              <a:rPr lang="en-US"/>
              <a:t>Click to edit Master title style</a:t>
            </a:r>
            <a:endParaRPr lang="en-CA"/>
          </a:p>
        </p:txBody>
      </p:sp>
      <p:sp>
        <p:nvSpPr>
          <p:cNvPr id="3" name="Table Placeholder 2"/>
          <p:cNvSpPr>
            <a:spLocks noGrp="1"/>
          </p:cNvSpPr>
          <p:nvPr>
            <p:ph type="tbl" idx="1"/>
          </p:nvPr>
        </p:nvSpPr>
        <p:spPr>
          <a:xfrm>
            <a:off x="457200" y="1600200"/>
            <a:ext cx="8229600" cy="4525963"/>
          </a:xfrm>
        </p:spPr>
        <p:txBody>
          <a:bodyPr/>
          <a:lstStyle/>
          <a:p>
            <a:pPr lvl="0"/>
            <a:endParaRPr lang="en-CA"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4" name="Title Placeholder 1"/>
          <p:cNvSpPr txBox="1"/>
          <p:nvPr userDrawn="1"/>
        </p:nvSpPr>
        <p:spPr>
          <a:xfrm>
            <a:off x="152400" y="4763"/>
            <a:ext cx="8839200" cy="681037"/>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International Association of Contact Lens Educators</a:t>
            </a:r>
            <a:endParaRPr lang="en-CA" dirty="0">
              <a:solidFill>
                <a:prstClr val="white"/>
              </a:solidFill>
            </a:endParaRPr>
          </a:p>
        </p:txBody>
      </p:sp>
      <p:sp>
        <p:nvSpPr>
          <p:cNvPr id="5" name="TextBox 8"/>
          <p:cNvSpPr txBox="1">
            <a:spLocks noChangeArrowheads="1"/>
          </p:cNvSpPr>
          <p:nvPr userDrawn="1"/>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1000" dirty="0">
                <a:solidFill>
                  <a:srgbClr val="7F7F7F"/>
                </a:solidFill>
                <a:latin typeface="Arial" panose="020B0604020202020204" pitchFamily="34" charset="0"/>
              </a:rPr>
              <a:t>©  The International Association of Contact Lens Educators</a:t>
            </a:r>
          </a:p>
          <a:p>
            <a:pPr algn="ctr">
              <a:defRPr/>
            </a:pPr>
            <a:r>
              <a:rPr lang="en-US" sz="1000" dirty="0">
                <a:solidFill>
                  <a:srgbClr val="0073AE"/>
                </a:solidFill>
                <a:latin typeface="Arial" panose="020B0604020202020204" pitchFamily="34" charset="0"/>
              </a:rPr>
              <a:t>www.iacle.org</a:t>
            </a:r>
            <a:endParaRPr lang="en-CA" sz="1000" dirty="0">
              <a:solidFill>
                <a:prstClr val="black"/>
              </a:solidFill>
              <a:latin typeface="Arial" panose="020B0604020202020204" pitchFamily="34" charset="0"/>
            </a:endParaRPr>
          </a:p>
        </p:txBody>
      </p:sp>
      <p:sp>
        <p:nvSpPr>
          <p:cNvPr id="2" name="Title 1"/>
          <p:cNvSpPr>
            <a:spLocks noGrp="1"/>
          </p:cNvSpPr>
          <p:nvPr>
            <p:ph type="ctrTitle"/>
          </p:nvPr>
        </p:nvSpPr>
        <p:spPr>
          <a:xfrm>
            <a:off x="304800" y="2257989"/>
            <a:ext cx="8534400" cy="1214896"/>
          </a:xfrm>
          <a:prstGeom prst="rect">
            <a:avLst/>
          </a:prstGeom>
        </p:spPr>
        <p:txBody>
          <a:bodyPr>
            <a:normAutofit/>
          </a:bodyPr>
          <a:lstStyle>
            <a:lvl1pPr algn="ctr">
              <a:defRPr sz="360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506503"/>
            <a:ext cx="6400800" cy="989297"/>
          </a:xfrm>
        </p:spPr>
        <p:txBody>
          <a:bodyPr>
            <a:normAutofit/>
          </a:bodyPr>
          <a:lstStyle>
            <a:lvl1pPr marL="0" indent="0" algn="ctr">
              <a:buNone/>
              <a:defRPr sz="18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4" name="Title Placeholder 1"/>
          <p:cNvSpPr txBox="1"/>
          <p:nvPr userDrawn="1"/>
        </p:nvSpPr>
        <p:spPr>
          <a:xfrm>
            <a:off x="152400" y="4763"/>
            <a:ext cx="8839200" cy="681037"/>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International Association of Contact Lens Educators</a:t>
            </a:r>
            <a:endParaRPr lang="en-CA" dirty="0">
              <a:solidFill>
                <a:prstClr val="white"/>
              </a:solidFill>
            </a:endParaRPr>
          </a:p>
        </p:txBody>
      </p:sp>
      <p:sp>
        <p:nvSpPr>
          <p:cNvPr id="5" name="TextBox 8"/>
          <p:cNvSpPr txBox="1">
            <a:spLocks noChangeArrowheads="1"/>
          </p:cNvSpPr>
          <p:nvPr userDrawn="1"/>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1000" dirty="0">
                <a:solidFill>
                  <a:srgbClr val="7F7F7F"/>
                </a:solidFill>
                <a:latin typeface="Arial" panose="020B0604020202020204" pitchFamily="34" charset="0"/>
              </a:rPr>
              <a:t>©  The International Association of Contact Lens Educators</a:t>
            </a:r>
          </a:p>
          <a:p>
            <a:pPr algn="ctr">
              <a:defRPr/>
            </a:pPr>
            <a:r>
              <a:rPr lang="en-US" sz="1000" dirty="0">
                <a:solidFill>
                  <a:srgbClr val="0073AE"/>
                </a:solidFill>
                <a:latin typeface="Arial" panose="020B0604020202020204" pitchFamily="34" charset="0"/>
              </a:rPr>
              <a:t>www.iacle.org</a:t>
            </a:r>
            <a:endParaRPr lang="en-CA" sz="1000" dirty="0">
              <a:solidFill>
                <a:prstClr val="black"/>
              </a:solidFill>
              <a:latin typeface="Arial" panose="020B0604020202020204" pitchFamily="34" charset="0"/>
            </a:endParaRPr>
          </a:p>
        </p:txBody>
      </p:sp>
      <p:sp>
        <p:nvSpPr>
          <p:cNvPr id="2" name="Title 1"/>
          <p:cNvSpPr>
            <a:spLocks noGrp="1"/>
          </p:cNvSpPr>
          <p:nvPr>
            <p:ph type="ctrTitle"/>
          </p:nvPr>
        </p:nvSpPr>
        <p:spPr>
          <a:xfrm>
            <a:off x="304800" y="2257989"/>
            <a:ext cx="8534400" cy="1214896"/>
          </a:xfrm>
          <a:prstGeom prst="rect">
            <a:avLst/>
          </a:prstGeom>
        </p:spPr>
        <p:txBody>
          <a:bodyPr>
            <a:normAutofit/>
          </a:bodyPr>
          <a:lstStyle>
            <a:lvl1pPr algn="ctr">
              <a:defRPr sz="360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506503"/>
            <a:ext cx="6400800" cy="989297"/>
          </a:xfrm>
        </p:spPr>
        <p:txBody>
          <a:bodyPr>
            <a:normAutofit/>
          </a:bodyPr>
          <a:lstStyle>
            <a:lvl1pPr marL="0" indent="0" algn="ctr">
              <a:buNone/>
              <a:defRPr sz="18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4" name="Title Placeholder 1"/>
          <p:cNvSpPr txBox="1"/>
          <p:nvPr userDrawn="1"/>
        </p:nvSpPr>
        <p:spPr>
          <a:xfrm>
            <a:off x="152400" y="4763"/>
            <a:ext cx="8839200" cy="681037"/>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International Association of Contact Lens Educators</a:t>
            </a:r>
            <a:endParaRPr lang="en-CA" dirty="0">
              <a:solidFill>
                <a:prstClr val="white"/>
              </a:solidFill>
            </a:endParaRPr>
          </a:p>
        </p:txBody>
      </p:sp>
      <p:sp>
        <p:nvSpPr>
          <p:cNvPr id="5" name="TextBox 8"/>
          <p:cNvSpPr txBox="1">
            <a:spLocks noChangeArrowheads="1"/>
          </p:cNvSpPr>
          <p:nvPr userDrawn="1"/>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1000" dirty="0">
                <a:solidFill>
                  <a:srgbClr val="7F7F7F"/>
                </a:solidFill>
                <a:latin typeface="Arial" panose="020B0604020202020204" pitchFamily="34" charset="0"/>
              </a:rPr>
              <a:t>©  The International Association of Contact Lens Educators</a:t>
            </a:r>
          </a:p>
          <a:p>
            <a:pPr algn="ctr">
              <a:defRPr/>
            </a:pPr>
            <a:r>
              <a:rPr lang="en-US" sz="1000" dirty="0">
                <a:solidFill>
                  <a:srgbClr val="0073AE"/>
                </a:solidFill>
                <a:latin typeface="Arial" panose="020B0604020202020204" pitchFamily="34" charset="0"/>
              </a:rPr>
              <a:t>www.iacle.org</a:t>
            </a:r>
            <a:endParaRPr lang="en-CA" sz="1000" dirty="0">
              <a:solidFill>
                <a:prstClr val="black"/>
              </a:solidFill>
              <a:latin typeface="Arial" panose="020B0604020202020204" pitchFamily="34" charset="0"/>
            </a:endParaRPr>
          </a:p>
        </p:txBody>
      </p:sp>
      <p:sp>
        <p:nvSpPr>
          <p:cNvPr id="2" name="Title 1"/>
          <p:cNvSpPr>
            <a:spLocks noGrp="1"/>
          </p:cNvSpPr>
          <p:nvPr>
            <p:ph type="ctrTitle"/>
          </p:nvPr>
        </p:nvSpPr>
        <p:spPr>
          <a:xfrm>
            <a:off x="304800" y="2257989"/>
            <a:ext cx="8534400" cy="1214896"/>
          </a:xfrm>
          <a:prstGeom prst="rect">
            <a:avLst/>
          </a:prstGeom>
        </p:spPr>
        <p:txBody>
          <a:bodyPr>
            <a:normAutofit/>
          </a:bodyPr>
          <a:lstStyle>
            <a:lvl1pPr algn="ctr">
              <a:defRPr sz="360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506503"/>
            <a:ext cx="6400800" cy="989297"/>
          </a:xfrm>
        </p:spPr>
        <p:txBody>
          <a:bodyPr>
            <a:normAutofit/>
          </a:bodyPr>
          <a:lstStyle>
            <a:lvl1pPr marL="0" indent="0" algn="ctr">
              <a:buNone/>
              <a:defRPr sz="18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4" name="Title Placeholder 1"/>
          <p:cNvSpPr txBox="1"/>
          <p:nvPr userDrawn="1"/>
        </p:nvSpPr>
        <p:spPr>
          <a:xfrm>
            <a:off x="152400" y="4763"/>
            <a:ext cx="8839200" cy="681037"/>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International Association of Contact Lens Educators</a:t>
            </a:r>
            <a:endParaRPr lang="en-CA" dirty="0">
              <a:solidFill>
                <a:prstClr val="white"/>
              </a:solidFill>
            </a:endParaRPr>
          </a:p>
        </p:txBody>
      </p:sp>
      <p:sp>
        <p:nvSpPr>
          <p:cNvPr id="5" name="TextBox 8"/>
          <p:cNvSpPr txBox="1">
            <a:spLocks noChangeArrowheads="1"/>
          </p:cNvSpPr>
          <p:nvPr userDrawn="1"/>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1000" dirty="0">
                <a:solidFill>
                  <a:srgbClr val="7F7F7F"/>
                </a:solidFill>
                <a:latin typeface="Arial" panose="020B0604020202020204" pitchFamily="34" charset="0"/>
              </a:rPr>
              <a:t>©  The International Association of Contact Lens Educators</a:t>
            </a:r>
          </a:p>
          <a:p>
            <a:pPr algn="ctr">
              <a:defRPr/>
            </a:pPr>
            <a:r>
              <a:rPr lang="en-US" sz="1000" dirty="0">
                <a:solidFill>
                  <a:srgbClr val="0073AE"/>
                </a:solidFill>
                <a:latin typeface="Arial" panose="020B0604020202020204" pitchFamily="34" charset="0"/>
              </a:rPr>
              <a:t>www.iacle.org</a:t>
            </a:r>
            <a:endParaRPr lang="en-CA" sz="1000" dirty="0">
              <a:solidFill>
                <a:prstClr val="black"/>
              </a:solidFill>
              <a:latin typeface="Arial" panose="020B0604020202020204" pitchFamily="34" charset="0"/>
            </a:endParaRPr>
          </a:p>
        </p:txBody>
      </p:sp>
      <p:sp>
        <p:nvSpPr>
          <p:cNvPr id="2" name="Title 1"/>
          <p:cNvSpPr>
            <a:spLocks noGrp="1"/>
          </p:cNvSpPr>
          <p:nvPr>
            <p:ph type="ctrTitle"/>
          </p:nvPr>
        </p:nvSpPr>
        <p:spPr>
          <a:xfrm>
            <a:off x="304800" y="2257989"/>
            <a:ext cx="8534400" cy="1214896"/>
          </a:xfrm>
          <a:prstGeom prst="rect">
            <a:avLst/>
          </a:prstGeom>
        </p:spPr>
        <p:txBody>
          <a:bodyPr>
            <a:normAutofit/>
          </a:bodyPr>
          <a:lstStyle>
            <a:lvl1pPr algn="ctr">
              <a:defRPr sz="360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506503"/>
            <a:ext cx="6400800" cy="989297"/>
          </a:xfrm>
        </p:spPr>
        <p:txBody>
          <a:bodyPr>
            <a:normAutofit/>
          </a:bodyPr>
          <a:lstStyle>
            <a:lvl1pPr marL="0" indent="0" algn="ctr">
              <a:buNone/>
              <a:defRPr sz="18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sz="3600">
                <a:solidFill>
                  <a:srgbClr val="5C6F7B"/>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29CF078A-D780-4406-A186-F12DF12C1483}" type="datetimeFigureOut">
              <a:rPr lang="en-CA"/>
              <a:t>2020-03-26</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FC80B2C4-4D48-4FBE-8CC8-1BD3A436CF9A}" type="slidenum">
              <a:rPr lang="en-CA"/>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A51E460-58F6-4182-943F-7BC66AD80021}" type="datetimeFigureOut">
              <a:rPr lang="en-CA"/>
              <a:t>2020-03-26</a:t>
            </a:fld>
            <a:endParaRPr lang="en-CA"/>
          </a:p>
        </p:txBody>
      </p:sp>
      <p:sp>
        <p:nvSpPr>
          <p:cNvPr id="3" name="Footer Placeholder 4"/>
          <p:cNvSpPr>
            <a:spLocks noGrp="1"/>
          </p:cNvSpPr>
          <p:nvPr>
            <p:ph type="ftr" sz="quarter" idx="11"/>
          </p:nvPr>
        </p:nvSpPr>
        <p:spPr/>
        <p:txBody>
          <a:bodyPr/>
          <a:lstStyle>
            <a:lvl1pPr>
              <a:defRPr/>
            </a:lvl1pPr>
          </a:lstStyle>
          <a:p>
            <a:pPr>
              <a:defRPr/>
            </a:pPr>
            <a:endParaRPr lang="en-CA" dirty="0"/>
          </a:p>
        </p:txBody>
      </p:sp>
      <p:sp>
        <p:nvSpPr>
          <p:cNvPr id="4" name="Slide Number Placeholder 5"/>
          <p:cNvSpPr>
            <a:spLocks noGrp="1"/>
          </p:cNvSpPr>
          <p:nvPr>
            <p:ph type="sldNum" sz="quarter" idx="12"/>
          </p:nvPr>
        </p:nvSpPr>
        <p:spPr/>
        <p:txBody>
          <a:bodyPr/>
          <a:lstStyle>
            <a:lvl1pPr>
              <a:defRPr/>
            </a:lvl1pPr>
          </a:lstStyle>
          <a:p>
            <a:pPr>
              <a:defRPr/>
            </a:pPr>
            <a:fld id="{93C8A039-DA20-485C-8FC7-D3B5D24D9022}" type="slidenum">
              <a:rPr lang="en-CA"/>
              <a:t>‹#›</a:t>
            </a:fld>
            <a:endParaRPr lang="en-CA"/>
          </a:p>
        </p:txBody>
      </p:sp>
      <p:sp>
        <p:nvSpPr>
          <p:cNvPr id="5"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7E2567B5-F68F-4DF1-8DB7-B55CE97568EF}" type="datetimeFigureOut">
              <a:rPr lang="en-CA"/>
              <a:t>2020-03-26</a:t>
            </a:fld>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EA6F97D0-B07E-4309-A286-041FAAFA5775}" type="slidenum">
              <a:rPr lang="en-CA"/>
              <a:t>‹#›</a:t>
            </a:fld>
            <a:endParaRPr lang="en-CA"/>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1676400"/>
            <a:ext cx="8839200" cy="444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2"/>
          <p:cNvSpPr>
            <a:spLocks noGrp="1"/>
          </p:cNvSpPr>
          <p:nvPr>
            <p:ph type="body" idx="13"/>
          </p:nvPr>
        </p:nvSpPr>
        <p:spPr>
          <a:xfrm>
            <a:off x="152400" y="990600"/>
            <a:ext cx="8839200" cy="520456"/>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Date Placeholder 3"/>
          <p:cNvSpPr>
            <a:spLocks noGrp="1"/>
          </p:cNvSpPr>
          <p:nvPr>
            <p:ph type="dt" sz="half" idx="14"/>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77D4F1F2-A8C9-4B5B-A0DC-CFC8DB93DEE5}" type="datetimeFigureOut">
              <a:rPr lang="en-CA"/>
              <a:t>2020-03-26</a:t>
            </a:fld>
            <a:endParaRPr lang="en-CA" dirty="0"/>
          </a:p>
        </p:txBody>
      </p:sp>
      <p:sp>
        <p:nvSpPr>
          <p:cNvPr id="6" name="Footer Placeholder 4"/>
          <p:cNvSpPr>
            <a:spLocks noGrp="1"/>
          </p:cNvSpPr>
          <p:nvPr>
            <p:ph type="ftr" sz="quarter" idx="15"/>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CA"/>
          </a:p>
        </p:txBody>
      </p:sp>
      <p:sp>
        <p:nvSpPr>
          <p:cNvPr id="8" name="Slide Number Placeholder 5"/>
          <p:cNvSpPr>
            <a:spLocks noGrp="1"/>
          </p:cNvSpPr>
          <p:nvPr>
            <p:ph type="sldNum" sz="quarter" idx="16"/>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F11710C5-F601-4EC8-A7C0-97701FBF5C81}" type="slidenum">
              <a:rPr lang="en-CA"/>
              <a:t>‹#›</a:t>
            </a:fld>
            <a:endParaRPr lang="en-CA"/>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sz="half" idx="1"/>
          </p:nvPr>
        </p:nvSpPr>
        <p:spPr>
          <a:xfrm>
            <a:off x="1524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8453D4CB-AF7F-4592-99C6-A88DE7045487}" type="datetimeFigureOut">
              <a:rPr lang="en-CA"/>
              <a:t>2020-03-26</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701CD95C-DDD0-42F9-AF21-0842B27463E7}" type="slidenum">
              <a:rPr lang="en-CA"/>
              <a:t>‹#›</a:t>
            </a:fld>
            <a:endParaRPr lang="en-CA"/>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152400" y="990600"/>
            <a:ext cx="4344988"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2400" y="1981200"/>
            <a:ext cx="4344988"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4645025" y="990600"/>
            <a:ext cx="4346575"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81200"/>
            <a:ext cx="4346575"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4E7E6FED-B9E7-4410-8888-BA3B33D766C3}" type="datetimeFigureOut">
              <a:rPr lang="en-CA"/>
              <a:t>2020-03-26</a:t>
            </a:fld>
            <a:endParaRPr lang="en-CA"/>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0AD3EA17-A6C3-4C2B-9A64-078F0C9C5464}" type="slidenum">
              <a:rPr lang="en-CA"/>
              <a:t>‹#›</a:t>
            </a:fld>
            <a:endParaRPr lang="en-CA"/>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Last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742210"/>
            <a:ext cx="7772400" cy="829790"/>
          </a:xfrm>
        </p:spPr>
        <p:txBody>
          <a:bodyPr>
            <a:normAutofit/>
          </a:bodyPr>
          <a:lstStyle>
            <a:lvl1pPr>
              <a:defRPr sz="3600"/>
            </a:lvl1pPr>
          </a:lstStyle>
          <a:p>
            <a:r>
              <a:rPr lang="en-US" dirty="0"/>
              <a:t>Click to edit Master title style</a:t>
            </a:r>
            <a:endParaRPr lang="en-CA" dirty="0"/>
          </a:p>
        </p:txBody>
      </p:sp>
      <p:sp>
        <p:nvSpPr>
          <p:cNvPr id="3" name="Subtitle 2"/>
          <p:cNvSpPr>
            <a:spLocks noGrp="1"/>
          </p:cNvSpPr>
          <p:nvPr>
            <p:ph type="subTitle" idx="1"/>
          </p:nvPr>
        </p:nvSpPr>
        <p:spPr>
          <a:xfrm>
            <a:off x="1371600" y="4445334"/>
            <a:ext cx="6400800" cy="507666"/>
          </a:xfrm>
        </p:spPr>
        <p:txBody>
          <a:bodyPr>
            <a:normAutofit/>
          </a:bodyPr>
          <a:lstStyle>
            <a:lvl1pPr marL="0" indent="0" algn="ctr">
              <a:buNone/>
              <a:defRPr sz="20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152400" y="990600"/>
            <a:ext cx="4343400" cy="513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990600"/>
            <a:ext cx="4343400" cy="513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8BB73CEB-134A-456D-855F-1C73B7F138F9}" type="datetimeFigureOut">
              <a:rPr lang="en-CA"/>
              <a:t>2020-03-26</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dirty="0"/>
          </a:p>
        </p:txBody>
      </p:sp>
      <p:sp>
        <p:nvSpPr>
          <p:cNvPr id="7" name="Slide Number Placeholder 5"/>
          <p:cNvSpPr>
            <a:spLocks noGrp="1"/>
          </p:cNvSpPr>
          <p:nvPr>
            <p:ph type="sldNum" sz="quarter" idx="12"/>
          </p:nvPr>
        </p:nvSpPr>
        <p:spPr/>
        <p:txBody>
          <a:bodyPr/>
          <a:lstStyle>
            <a:lvl1pPr>
              <a:defRPr/>
            </a:lvl1pPr>
          </a:lstStyle>
          <a:p>
            <a:pPr>
              <a:defRPr/>
            </a:pPr>
            <a:fld id="{C4B39CCA-F51C-48F0-8C42-7607288D6404}" type="slidenum">
              <a:rPr lang="en-CA"/>
              <a:t>‹#›</a:t>
            </a:fld>
            <a:endParaRPr lang="en-CA"/>
          </a:p>
        </p:txBody>
      </p:sp>
      <p:sp>
        <p:nvSpPr>
          <p:cNvPr id="8" name="Title 1"/>
          <p:cNvSpPr txBox="1"/>
          <p:nvPr userDrawn="1"/>
        </p:nvSpPr>
        <p:spPr>
          <a:xfrm>
            <a:off x="685800" y="635317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Placeholder 1"/>
          <p:cNvSpPr txBox="1"/>
          <p:nvPr userDrawn="1"/>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			    </a:t>
            </a:r>
            <a:r>
              <a:rPr lang="en-US" b="1" dirty="0">
                <a:solidFill>
                  <a:prstClr val="white"/>
                </a:solidFill>
              </a:rPr>
              <a:t>IACLE SPONSORS</a:t>
            </a:r>
            <a:endParaRPr lang="en-CA" b="1" dirty="0">
              <a:solidFill>
                <a:prstClr val="white"/>
              </a:solidFill>
            </a:endParaRPr>
          </a:p>
        </p:txBody>
      </p:sp>
      <p:sp>
        <p:nvSpPr>
          <p:cNvPr id="3" name="Title 1"/>
          <p:cNvSpPr txBox="1"/>
          <p:nvPr userDrawn="1"/>
        </p:nvSpPr>
        <p:spPr>
          <a:xfrm>
            <a:off x="685800" y="6353179"/>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4"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2740" y="2095500"/>
            <a:ext cx="24860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2740" y="4876800"/>
            <a:ext cx="24860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6"/>
          <p:cNvSpPr txBox="1">
            <a:spLocks noChangeArrowheads="1"/>
          </p:cNvSpPr>
          <p:nvPr userDrawn="1"/>
        </p:nvSpPr>
        <p:spPr bwMode="auto">
          <a:xfrm>
            <a:off x="312740" y="2514600"/>
            <a:ext cx="2486025" cy="64633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dirty="0">
                <a:solidFill>
                  <a:prstClr val="white"/>
                </a:solidFill>
                <a:latin typeface="Arial" panose="020B0604020202020204" pitchFamily="34" charset="0"/>
                <a:cs typeface="Arial" panose="020B0604020202020204" pitchFamily="34" charset="0"/>
              </a:rPr>
              <a:t>Industry</a:t>
            </a:r>
          </a:p>
          <a:p>
            <a:pPr eaLnBrk="1" hangingPunct="1">
              <a:defRPr/>
            </a:pPr>
            <a:r>
              <a:rPr lang="en-US" dirty="0">
                <a:solidFill>
                  <a:prstClr val="white"/>
                </a:solidFill>
                <a:latin typeface="Arial" panose="020B0604020202020204" pitchFamily="34" charset="0"/>
                <a:cs typeface="Arial" panose="020B0604020202020204" pitchFamily="34" charset="0"/>
              </a:rPr>
              <a:t>Supporters</a:t>
            </a:r>
            <a:endParaRPr lang="en-CA" dirty="0">
              <a:solidFill>
                <a:prstClr val="white"/>
              </a:solidFill>
              <a:latin typeface="Arial" panose="020B0604020202020204" pitchFamily="34" charset="0"/>
              <a:cs typeface="Arial" panose="020B0604020202020204" pitchFamily="34" charset="0"/>
            </a:endParaRPr>
          </a:p>
        </p:txBody>
      </p:sp>
      <p:sp>
        <p:nvSpPr>
          <p:cNvPr id="7" name="TextBox 16"/>
          <p:cNvSpPr txBox="1">
            <a:spLocks noChangeArrowheads="1"/>
          </p:cNvSpPr>
          <p:nvPr userDrawn="1"/>
        </p:nvSpPr>
        <p:spPr bwMode="auto">
          <a:xfrm>
            <a:off x="312740" y="5008567"/>
            <a:ext cx="2486025" cy="64633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dirty="0">
                <a:solidFill>
                  <a:prstClr val="white"/>
                </a:solidFill>
                <a:latin typeface="Arial" panose="020B0604020202020204" pitchFamily="34" charset="0"/>
                <a:cs typeface="Arial" panose="020B0604020202020204" pitchFamily="34" charset="0"/>
              </a:rPr>
              <a:t>Previous</a:t>
            </a:r>
          </a:p>
          <a:p>
            <a:pPr eaLnBrk="1" hangingPunct="1">
              <a:defRPr/>
            </a:pPr>
            <a:r>
              <a:rPr lang="en-US" dirty="0">
                <a:solidFill>
                  <a:prstClr val="white"/>
                </a:solidFill>
                <a:latin typeface="Arial" panose="020B0604020202020204" pitchFamily="34" charset="0"/>
                <a:cs typeface="Arial" panose="020B0604020202020204" pitchFamily="34" charset="0"/>
              </a:rPr>
              <a:t>Supporters</a:t>
            </a:r>
            <a:endParaRPr lang="en-CA" dirty="0">
              <a:solidFill>
                <a:prstClr val="white"/>
              </a:solidFill>
              <a:latin typeface="Arial" panose="020B0604020202020204" pitchFamily="34" charset="0"/>
              <a:cs typeface="Arial" panose="020B0604020202020204" pitchFamily="34" charset="0"/>
            </a:endParaRPr>
          </a:p>
        </p:txBody>
      </p:sp>
      <p:pic>
        <p:nvPicPr>
          <p:cNvPr id="8" name="Picture 10"/>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00402" y="2659067"/>
            <a:ext cx="5605463"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1">
    <p:spTree>
      <p:nvGrpSpPr>
        <p:cNvPr id="1" name=""/>
        <p:cNvGrpSpPr/>
        <p:nvPr/>
      </p:nvGrpSpPr>
      <p:grpSpPr>
        <a:xfrm>
          <a:off x="0" y="0"/>
          <a:ext cx="0" cy="0"/>
          <a:chOff x="0" y="0"/>
          <a:chExt cx="0" cy="0"/>
        </a:xfrm>
      </p:grpSpPr>
      <p:sp>
        <p:nvSpPr>
          <p:cNvPr id="4" name="Title Placeholder 1"/>
          <p:cNvSpPr txBox="1"/>
          <p:nvPr userDrawn="1"/>
        </p:nvSpPr>
        <p:spPr>
          <a:xfrm>
            <a:off x="152400" y="4763"/>
            <a:ext cx="8839200" cy="681037"/>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International Association of Contact Lens Educators</a:t>
            </a:r>
            <a:endParaRPr lang="en-CA" dirty="0">
              <a:solidFill>
                <a:prstClr val="white"/>
              </a:solidFill>
            </a:endParaRPr>
          </a:p>
        </p:txBody>
      </p:sp>
      <p:sp>
        <p:nvSpPr>
          <p:cNvPr id="5" name="TextBox 8"/>
          <p:cNvSpPr txBox="1">
            <a:spLocks noChangeArrowheads="1"/>
          </p:cNvSpPr>
          <p:nvPr userDrawn="1"/>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1000" dirty="0">
                <a:solidFill>
                  <a:srgbClr val="7F7F7F"/>
                </a:solidFill>
                <a:latin typeface="Arial" panose="020B0604020202020204" pitchFamily="34" charset="0"/>
              </a:rPr>
              <a:t>©  The International Association of Contact Lens Educators</a:t>
            </a:r>
          </a:p>
          <a:p>
            <a:pPr algn="ctr">
              <a:defRPr/>
            </a:pPr>
            <a:r>
              <a:rPr lang="en-US" sz="1000" dirty="0">
                <a:solidFill>
                  <a:srgbClr val="0073AE"/>
                </a:solidFill>
                <a:latin typeface="Arial" panose="020B0604020202020204" pitchFamily="34" charset="0"/>
              </a:rPr>
              <a:t>www.iacle.org</a:t>
            </a:r>
            <a:endParaRPr lang="en-CA" sz="1000" dirty="0">
              <a:solidFill>
                <a:prstClr val="black"/>
              </a:solidFill>
              <a:latin typeface="Arial" panose="020B0604020202020204" pitchFamily="34" charset="0"/>
            </a:endParaRPr>
          </a:p>
        </p:txBody>
      </p:sp>
      <p:sp>
        <p:nvSpPr>
          <p:cNvPr id="2" name="Title 1"/>
          <p:cNvSpPr>
            <a:spLocks noGrp="1"/>
          </p:cNvSpPr>
          <p:nvPr>
            <p:ph type="ctrTitle"/>
          </p:nvPr>
        </p:nvSpPr>
        <p:spPr>
          <a:xfrm>
            <a:off x="304800" y="2257989"/>
            <a:ext cx="8534400" cy="1214896"/>
          </a:xfrm>
          <a:prstGeom prst="rect">
            <a:avLst/>
          </a:prstGeom>
        </p:spPr>
        <p:txBody>
          <a:bodyPr>
            <a:normAutofit/>
          </a:bodyPr>
          <a:lstStyle>
            <a:lvl1pPr algn="ctr">
              <a:defRPr sz="360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506503"/>
            <a:ext cx="6400800" cy="989297"/>
          </a:xfrm>
        </p:spPr>
        <p:txBody>
          <a:bodyPr>
            <a:normAutofit/>
          </a:bodyPr>
          <a:lstStyle>
            <a:lvl1pPr marL="0" indent="0" algn="ctr">
              <a:buNone/>
              <a:defRPr sz="18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extLst>
      <p:ext uri="{BB962C8B-B14F-4D97-AF65-F5344CB8AC3E}">
        <p14:creationId xmlns:p14="http://schemas.microsoft.com/office/powerpoint/2010/main" val="4065061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sz="3600">
                <a:solidFill>
                  <a:srgbClr val="5C6F7B"/>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FC385AB-F3AF-47F5-B5BC-0340BFCCC8C6}" type="datetimeFigureOut">
              <a:rPr lang="en-CA"/>
              <a:t>2020-03-26</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1110840-8D64-426E-AD5B-4758E099B7EE}" type="slidenum">
              <a:rPr lang="en-CA"/>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90A48A1-2FDB-4734-A4A6-D60D128BE73E}" type="datetimeFigureOut">
              <a:rPr lang="en-CA"/>
              <a:t>2020-03-26</a:t>
            </a:fld>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4EC8A25-E891-4C43-A5B2-E90846848436}" type="slidenum">
              <a:rPr lang="en-CA"/>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1676400"/>
            <a:ext cx="8839200" cy="444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2"/>
          <p:cNvSpPr>
            <a:spLocks noGrp="1"/>
          </p:cNvSpPr>
          <p:nvPr>
            <p:ph type="body" idx="13"/>
          </p:nvPr>
        </p:nvSpPr>
        <p:spPr>
          <a:xfrm>
            <a:off x="152400" y="990600"/>
            <a:ext cx="8839200" cy="520456"/>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Date Placeholder 3"/>
          <p:cNvSpPr>
            <a:spLocks noGrp="1"/>
          </p:cNvSpPr>
          <p:nvPr>
            <p:ph type="dt" sz="half" idx="14"/>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C50AA36-F4C8-452E-88CF-6DBD0658B96B}" type="datetimeFigureOut">
              <a:rPr lang="en-CA"/>
              <a:t>2020-03-26</a:t>
            </a:fld>
            <a:endParaRPr lang="en-CA" dirty="0"/>
          </a:p>
        </p:txBody>
      </p:sp>
      <p:sp>
        <p:nvSpPr>
          <p:cNvPr id="6" name="Footer Placeholder 4"/>
          <p:cNvSpPr>
            <a:spLocks noGrp="1"/>
          </p:cNvSpPr>
          <p:nvPr>
            <p:ph type="ftr" sz="quarter" idx="15"/>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p>
        </p:txBody>
      </p:sp>
      <p:sp>
        <p:nvSpPr>
          <p:cNvPr id="8" name="Slide Number Placeholder 5"/>
          <p:cNvSpPr>
            <a:spLocks noGrp="1"/>
          </p:cNvSpPr>
          <p:nvPr>
            <p:ph type="sldNum" sz="quarter" idx="16"/>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F07071-445A-4DEE-8514-26B6468911F2}" type="slidenum">
              <a:rPr lang="en-CA"/>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0.xml"/><Relationship Id="rId1" Type="http://schemas.openxmlformats.org/officeDocument/2006/relationships/slideLayout" Target="../slideLayouts/slideLayout26.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1.xml"/><Relationship Id="rId1" Type="http://schemas.openxmlformats.org/officeDocument/2006/relationships/slideLayout" Target="../slideLayouts/slideLayout27.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2.xml"/><Relationship Id="rId1" Type="http://schemas.openxmlformats.org/officeDocument/2006/relationships/slideLayout" Target="../slideLayouts/slideLayout28.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13.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4.xml"/><Relationship Id="rId1" Type="http://schemas.openxmlformats.org/officeDocument/2006/relationships/slideLayout" Target="../slideLayouts/slideLayout3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6.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2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9.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p:cNvPicPr>
          <p:nvPr/>
        </p:nvPicPr>
        <p:blipFill>
          <a:blip r:embed="rId8" cstate="print"/>
          <a:srcRect/>
          <a:stretch>
            <a:fillRect/>
          </a:stretch>
        </p:blipFill>
        <p:spPr bwMode="auto">
          <a:xfrm>
            <a:off x="0" y="4763"/>
            <a:ext cx="9144000" cy="6848475"/>
          </a:xfrm>
          <a:prstGeom prst="rect">
            <a:avLst/>
          </a:prstGeom>
          <a:noFill/>
          <a:ln w="9525">
            <a:noFill/>
            <a:miter lim="800000"/>
            <a:headEnd/>
            <a:tailEnd/>
          </a:ln>
        </p:spPr>
      </p:pic>
      <p:sp>
        <p:nvSpPr>
          <p:cNvPr id="1027"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39EA749-8975-4D6F-A210-511B491CAF8A}" type="datetimeFigureOut">
              <a:rPr lang="en-CA"/>
              <a:t>2020-03-26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A9E4D0A-2C0E-4FD0-A347-52A82E165DC8}" type="slidenum">
              <a:rPr lang="en-CA"/>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97" r:id="rId6"/>
  </p:sldLayoutIdLst>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818" name="Picture 7"/>
          <p:cNvPicPr>
            <a:picLocks noChangeAspect="1"/>
          </p:cNvPicPr>
          <p:nvPr userDrawn="1"/>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34819"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D5B2E489-6EC0-46B7-BA6E-9BFC8F86DE8D}" type="datetimeFigureOut">
              <a:rPr lang="en-CA"/>
              <a:t>2020-03-26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8101003-98EB-4551-8E72-31DF441FC388}" type="slidenum">
              <a:rPr lang="en-CA"/>
              <a:t>‹#›</a:t>
            </a:fld>
            <a:endParaRPr lang="en-CA"/>
          </a:p>
        </p:txBody>
      </p:sp>
    </p:spTree>
  </p:cSld>
  <p:clrMap bg1="lt1" tx1="dk1" bg2="lt2" tx2="dk2" accent1="accent1" accent2="accent2" accent3="accent3" accent4="accent4" accent5="accent5" accent6="accent6" hlink="hlink" folHlink="folHlink"/>
  <p:sldLayoutIdLst>
    <p:sldLayoutId id="2147483684" r:id="rId1"/>
  </p:sldLayoutIdLst>
  <p:txStyles>
    <p:titleStyle>
      <a:lvl1pPr algn="ctr" rtl="0" eaLnBrk="0" fontAlgn="base" hangingPunct="0">
        <a:spcBef>
          <a:spcPct val="0"/>
        </a:spcBef>
        <a:spcAft>
          <a:spcPct val="0"/>
        </a:spcAft>
        <a:defRPr sz="2000" kern="1200">
          <a:solidFill>
            <a:schemeClr val="bg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6866" name="Picture 7"/>
          <p:cNvPicPr>
            <a:picLocks noChangeAspect="1"/>
          </p:cNvPicPr>
          <p:nvPr userDrawn="1"/>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36867"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DF79F2DA-1199-43BC-ACF2-202B5E6A7DEC}" type="datetimeFigureOut">
              <a:rPr lang="en-CA"/>
              <a:t>2020-03-26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BBD9FAE1-32BE-46C9-9C29-152F709E4A64}" type="slidenum">
              <a:rPr lang="en-CA"/>
              <a:t>‹#›</a:t>
            </a:fld>
            <a:endParaRPr lang="en-CA"/>
          </a:p>
        </p:txBody>
      </p:sp>
    </p:spTree>
  </p:cSld>
  <p:clrMap bg1="lt1" tx1="dk1" bg2="lt2" tx2="dk2" accent1="accent1" accent2="accent2" accent3="accent3" accent4="accent4" accent5="accent5" accent6="accent6" hlink="hlink" folHlink="folHlink"/>
  <p:sldLayoutIdLst>
    <p:sldLayoutId id="2147483686" r:id="rId1"/>
  </p:sldLayoutIdLst>
  <p:txStyles>
    <p:titleStyle>
      <a:lvl1pPr algn="ctr" rtl="0" eaLnBrk="0" fontAlgn="base" hangingPunct="0">
        <a:spcBef>
          <a:spcPct val="0"/>
        </a:spcBef>
        <a:spcAft>
          <a:spcPct val="0"/>
        </a:spcAft>
        <a:defRPr sz="2000" kern="1200">
          <a:solidFill>
            <a:schemeClr val="bg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914" name="Picture 7"/>
          <p:cNvPicPr>
            <a:picLocks noChangeAspect="1"/>
          </p:cNvPicPr>
          <p:nvPr userDrawn="1"/>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38915"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DBD7F991-4D72-467B-AE6D-267068EAF721}" type="datetimeFigureOut">
              <a:rPr lang="en-CA"/>
              <a:t>2020-03-26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3E1C6F6D-2223-4E8E-9FCF-03248F936799}" type="slidenum">
              <a:rPr lang="en-CA"/>
              <a:t>‹#›</a:t>
            </a:fld>
            <a:endParaRPr lang="en-CA"/>
          </a:p>
        </p:txBody>
      </p:sp>
    </p:spTree>
  </p:cSld>
  <p:clrMap bg1="lt1" tx1="dk1" bg2="lt2" tx2="dk2" accent1="accent1" accent2="accent2" accent3="accent3" accent4="accent4" accent5="accent5" accent6="accent6" hlink="hlink" folHlink="folHlink"/>
  <p:sldLayoutIdLst>
    <p:sldLayoutId id="2147483688" r:id="rId1"/>
  </p:sldLayoutIdLst>
  <p:txStyles>
    <p:titleStyle>
      <a:lvl1pPr algn="ctr" rtl="0" eaLnBrk="0" fontAlgn="base" hangingPunct="0">
        <a:spcBef>
          <a:spcPct val="0"/>
        </a:spcBef>
        <a:spcAft>
          <a:spcPct val="0"/>
        </a:spcAft>
        <a:defRPr sz="2000" kern="1200">
          <a:solidFill>
            <a:schemeClr val="bg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62" name="Picture 7"/>
          <p:cNvPicPr>
            <a:picLocks noChangeAspect="1"/>
          </p:cNvPicPr>
          <p:nvPr userDrawn="1"/>
        </p:nvPicPr>
        <p:blipFill>
          <a:blip r:embed="rId7" cstate="print"/>
          <a:srcRect/>
          <a:stretch>
            <a:fillRect/>
          </a:stretch>
        </p:blipFill>
        <p:spPr bwMode="auto">
          <a:xfrm>
            <a:off x="0" y="4763"/>
            <a:ext cx="9144000" cy="6848475"/>
          </a:xfrm>
          <a:prstGeom prst="rect">
            <a:avLst/>
          </a:prstGeom>
          <a:noFill/>
          <a:ln w="9525">
            <a:noFill/>
            <a:miter lim="800000"/>
            <a:headEnd/>
            <a:tailEnd/>
          </a:ln>
        </p:spPr>
      </p:pic>
      <p:sp>
        <p:nvSpPr>
          <p:cNvPr id="40963" name="Title Placeholder 1"/>
          <p:cNvSpPr>
            <a:spLocks noGrp="1"/>
          </p:cNvSpPr>
          <p:nvPr>
            <p:ph type="title"/>
          </p:nvPr>
        </p:nvSpPr>
        <p:spPr bwMode="auto">
          <a:xfrm>
            <a:off x="152400" y="4763"/>
            <a:ext cx="8839200" cy="681037"/>
          </a:xfrm>
          <a:prstGeom prst="rect">
            <a:avLst/>
          </a:prstGeom>
          <a:noFill/>
          <a:ln w="9525">
            <a:noFill/>
            <a:miter lim="800000"/>
          </a:ln>
        </p:spPr>
        <p:txBody>
          <a:bodyPr vert="horz" wrap="square" lIns="91440" tIns="45720" rIns="91440" bIns="45720" numCol="1" anchor="ctr" anchorCtr="0" compatLnSpc="1"/>
          <a:lstStyle/>
          <a:p>
            <a:pPr lvl="0"/>
            <a:r>
              <a:rPr lang="en-US" altLang="en-US"/>
              <a:t>Click to edit Master title style</a:t>
            </a:r>
            <a:endParaRPr lang="en-CA" altLang="en-US"/>
          </a:p>
        </p:txBody>
      </p:sp>
      <p:sp>
        <p:nvSpPr>
          <p:cNvPr id="40964"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3077" name="TextBox 8"/>
          <p:cNvSpPr txBox="1">
            <a:spLocks noChangeArrowheads="1"/>
          </p:cNvSpPr>
          <p:nvPr userDrawn="1"/>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1000" dirty="0">
                <a:solidFill>
                  <a:srgbClr val="7F7F7F"/>
                </a:solidFill>
                <a:latin typeface="Arial" panose="020B0604020202020204" pitchFamily="34" charset="0"/>
              </a:rPr>
              <a:t>©  The International Association of Contact Lens Educators</a:t>
            </a:r>
          </a:p>
          <a:p>
            <a:pPr algn="ctr">
              <a:defRPr/>
            </a:pPr>
            <a:r>
              <a:rPr lang="en-US" sz="1000" dirty="0">
                <a:solidFill>
                  <a:srgbClr val="0073AE"/>
                </a:solidFill>
                <a:latin typeface="Arial" panose="020B0604020202020204" pitchFamily="34" charset="0"/>
              </a:rPr>
              <a:t>www.iacle.org</a:t>
            </a:r>
            <a:endParaRPr lang="en-CA" sz="1000" dirty="0">
              <a:solidFill>
                <a:prstClr val="black"/>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Lst>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8130" name="Picture 6"/>
          <p:cNvPicPr>
            <a:picLocks noChangeAspect="1"/>
          </p:cNvPicPr>
          <p:nvPr userDrawn="1"/>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48131"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ltLang="en-US"/>
              <a:t>Click to edit Master title style</a:t>
            </a:r>
            <a:endParaRPr lang="en-CA" altLang="en-US"/>
          </a:p>
        </p:txBody>
      </p:sp>
      <p:sp>
        <p:nvSpPr>
          <p:cNvPr id="48132"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Tree>
  </p:cSld>
  <p:clrMap bg1="lt1" tx1="dk1" bg2="lt2" tx2="dk2" accent1="accent1" accent2="accent2" accent3="accent3" accent4="accent4" accent5="accent5" accent6="accent6" hlink="hlink" folHlink="folHlink"/>
  <p:sldLayoutIdLst>
    <p:sldLayoutId id="2147483696" r:id="rId1"/>
  </p:sldLayoutIdLst>
  <p:txStyles>
    <p:titleStyle>
      <a:lvl1pPr algn="ctr" rtl="0" eaLnBrk="0" fontAlgn="base" hangingPunct="0">
        <a:spcBef>
          <a:spcPct val="0"/>
        </a:spcBef>
        <a:spcAft>
          <a:spcPct val="0"/>
        </a:spcAft>
        <a:defRPr sz="4400" kern="1200">
          <a:solidFill>
            <a:srgbClr val="7F7F7F"/>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2pPr>
      <a:lvl3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3pPr>
      <a:lvl4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4pPr>
      <a:lvl5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5pPr>
      <a:lvl6pPr marL="4572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6pPr>
      <a:lvl7pPr marL="9144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7pPr>
      <a:lvl8pPr marL="13716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8pPr>
      <a:lvl9pPr marL="18288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73AE"/>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0073AE"/>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0073AE"/>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0073AE"/>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0073A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7"/>
          <p:cNvPicPr>
            <a:picLocks noChangeAspect="1"/>
          </p:cNvPicPr>
          <p:nvPr/>
        </p:nvPicPr>
        <p:blipFill>
          <a:blip r:embed="rId8" cstate="print"/>
          <a:srcRect/>
          <a:stretch>
            <a:fillRect/>
          </a:stretch>
        </p:blipFill>
        <p:spPr bwMode="auto">
          <a:xfrm>
            <a:off x="0" y="4763"/>
            <a:ext cx="9144000" cy="6848475"/>
          </a:xfrm>
          <a:prstGeom prst="rect">
            <a:avLst/>
          </a:prstGeom>
          <a:noFill/>
          <a:ln w="9525">
            <a:noFill/>
            <a:miter lim="800000"/>
            <a:headEnd/>
            <a:tailEnd/>
          </a:ln>
        </p:spPr>
      </p:pic>
      <p:sp>
        <p:nvSpPr>
          <p:cNvPr id="6147" name="Title Placeholder 1"/>
          <p:cNvSpPr>
            <a:spLocks noGrp="1"/>
          </p:cNvSpPr>
          <p:nvPr>
            <p:ph type="title"/>
          </p:nvPr>
        </p:nvSpPr>
        <p:spPr bwMode="auto">
          <a:xfrm>
            <a:off x="152400" y="4763"/>
            <a:ext cx="8839200" cy="681037"/>
          </a:xfrm>
          <a:prstGeom prst="rect">
            <a:avLst/>
          </a:prstGeom>
          <a:noFill/>
          <a:ln w="9525">
            <a:noFill/>
            <a:miter lim="800000"/>
          </a:ln>
        </p:spPr>
        <p:txBody>
          <a:bodyPr vert="horz" wrap="square" lIns="91440" tIns="45720" rIns="91440" bIns="45720" numCol="1" anchor="ctr" anchorCtr="0" compatLnSpc="1"/>
          <a:lstStyle/>
          <a:p>
            <a:pPr lvl="0"/>
            <a:r>
              <a:rPr lang="en-GB" altLang="en-US"/>
              <a:t>Click to edit Master title style</a:t>
            </a:r>
            <a:endParaRPr lang="en-CA" altLang="en-US"/>
          </a:p>
        </p:txBody>
      </p:sp>
      <p:sp>
        <p:nvSpPr>
          <p:cNvPr id="6148"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3077" name="TextBox 8"/>
          <p:cNvSpPr txBox="1">
            <a:spLocks noChangeArrowheads="1"/>
          </p:cNvSpPr>
          <p:nvPr/>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1000" dirty="0">
                <a:solidFill>
                  <a:srgbClr val="7F7F7F"/>
                </a:solidFill>
                <a:latin typeface="Arial" panose="020B0604020202020204" pitchFamily="34" charset="0"/>
              </a:rPr>
              <a:t>©  The International Association of Contact Lens Educators</a:t>
            </a:r>
          </a:p>
          <a:p>
            <a:pPr algn="ctr">
              <a:defRPr/>
            </a:pPr>
            <a:r>
              <a:rPr lang="en-GB" altLang="en-US" sz="1000" dirty="0">
                <a:solidFill>
                  <a:srgbClr val="0073AE"/>
                </a:solidFill>
                <a:latin typeface="Arial" panose="020B0604020202020204" pitchFamily="34" charset="0"/>
              </a:rPr>
              <a:t>www.iacle.org</a:t>
            </a:r>
            <a:endParaRPr lang="en-CA" altLang="en-US" sz="1000"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98" r:id="rId6"/>
  </p:sldLayoutIdLst>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7"/>
          <p:cNvPicPr>
            <a:picLocks noChangeAspect="1"/>
          </p:cNvPicPr>
          <p:nvPr/>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12291"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9DFCAA6-F6A3-4DFC-AD39-BB5FB5B9E590}" type="datetimeFigureOut">
              <a:rPr lang="en-CA"/>
              <a:t>2020-03-26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9EC6FF9-D31C-4940-9413-1C9EE1B691CD}" type="slidenum">
              <a:rPr lang="en-CA"/>
              <a:t>‹#›</a:t>
            </a:fld>
            <a:endParaRPr lang="en-CA"/>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rtl="0" eaLnBrk="0" fontAlgn="base" hangingPunct="0">
        <a:spcBef>
          <a:spcPct val="0"/>
        </a:spcBef>
        <a:spcAft>
          <a:spcPct val="0"/>
        </a:spcAft>
        <a:defRPr sz="2000" kern="1200">
          <a:solidFill>
            <a:schemeClr val="bg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Picture 6"/>
          <p:cNvPicPr>
            <a:picLocks noChangeAspect="1"/>
          </p:cNvPicPr>
          <p:nvPr/>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14339"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GB" altLang="en-US"/>
              <a:t>Click to edit Master title style</a:t>
            </a:r>
            <a:endParaRPr lang="en-CA" altLang="en-US"/>
          </a:p>
        </p:txBody>
      </p:sp>
      <p:sp>
        <p:nvSpPr>
          <p:cNvPr id="14340"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ctr" rtl="0" eaLnBrk="0" fontAlgn="base" hangingPunct="0">
        <a:spcBef>
          <a:spcPct val="0"/>
        </a:spcBef>
        <a:spcAft>
          <a:spcPct val="0"/>
        </a:spcAft>
        <a:defRPr sz="4400" kern="1200">
          <a:solidFill>
            <a:srgbClr val="7F7F7F"/>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2pPr>
      <a:lvl3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3pPr>
      <a:lvl4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4pPr>
      <a:lvl5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5pPr>
      <a:lvl6pPr marL="4572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6pPr>
      <a:lvl7pPr marL="9144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7pPr>
      <a:lvl8pPr marL="13716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8pPr>
      <a:lvl9pPr marL="18288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73AE"/>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0073AE"/>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0073AE"/>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0073AE"/>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0073A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6"/>
          <p:cNvPicPr>
            <a:picLocks noChangeAspect="1"/>
          </p:cNvPicPr>
          <p:nvPr userDrawn="1"/>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16387"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ltLang="en-US"/>
              <a:t>Click to edit Master title style</a:t>
            </a:r>
            <a:endParaRPr lang="en-CA" altLang="en-US"/>
          </a:p>
        </p:txBody>
      </p:sp>
      <p:sp>
        <p:nvSpPr>
          <p:cNvPr id="16388"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434" name="Picture 7"/>
          <p:cNvPicPr>
            <a:picLocks noChangeAspect="1"/>
          </p:cNvPicPr>
          <p:nvPr/>
        </p:nvPicPr>
        <p:blipFill>
          <a:blip r:embed="rId7" cstate="print"/>
          <a:srcRect/>
          <a:stretch>
            <a:fillRect/>
          </a:stretch>
        </p:blipFill>
        <p:spPr bwMode="auto">
          <a:xfrm>
            <a:off x="0" y="4763"/>
            <a:ext cx="9144000" cy="6848475"/>
          </a:xfrm>
          <a:prstGeom prst="rect">
            <a:avLst/>
          </a:prstGeom>
          <a:noFill/>
          <a:ln w="9525">
            <a:noFill/>
            <a:miter lim="800000"/>
            <a:headEnd/>
            <a:tailEnd/>
          </a:ln>
        </p:spPr>
      </p:pic>
      <p:sp>
        <p:nvSpPr>
          <p:cNvPr id="18435" name="Title Placeholder 1"/>
          <p:cNvSpPr>
            <a:spLocks noGrp="1"/>
          </p:cNvSpPr>
          <p:nvPr>
            <p:ph type="title"/>
          </p:nvPr>
        </p:nvSpPr>
        <p:spPr bwMode="auto">
          <a:xfrm>
            <a:off x="152400" y="4763"/>
            <a:ext cx="8839200" cy="681037"/>
          </a:xfrm>
          <a:prstGeom prst="rect">
            <a:avLst/>
          </a:prstGeom>
          <a:noFill/>
          <a:ln w="9525">
            <a:noFill/>
            <a:miter lim="800000"/>
          </a:ln>
        </p:spPr>
        <p:txBody>
          <a:bodyPr vert="horz" wrap="square" lIns="91440" tIns="45720" rIns="91440" bIns="45720" numCol="1" anchor="ctr" anchorCtr="0" compatLnSpc="1"/>
          <a:lstStyle/>
          <a:p>
            <a:pPr lvl="0"/>
            <a:r>
              <a:rPr lang="en-GB" altLang="en-US"/>
              <a:t>Click to edit Master title style</a:t>
            </a:r>
            <a:endParaRPr lang="en-CA" altLang="en-US"/>
          </a:p>
        </p:txBody>
      </p:sp>
      <p:sp>
        <p:nvSpPr>
          <p:cNvPr id="18436"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3077" name="TextBox 8"/>
          <p:cNvSpPr txBox="1">
            <a:spLocks noChangeArrowheads="1"/>
          </p:cNvSpPr>
          <p:nvPr/>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1000" dirty="0">
                <a:solidFill>
                  <a:srgbClr val="7F7F7F"/>
                </a:solidFill>
                <a:latin typeface="Arial" panose="020B0604020202020204" pitchFamily="34" charset="0"/>
              </a:rPr>
              <a:t>©  The International Association of Contact Lens Educators</a:t>
            </a:r>
          </a:p>
          <a:p>
            <a:pPr algn="ctr">
              <a:defRPr/>
            </a:pPr>
            <a:r>
              <a:rPr lang="en-GB" altLang="en-US" sz="1000" dirty="0">
                <a:solidFill>
                  <a:srgbClr val="0073AE"/>
                </a:solidFill>
                <a:latin typeface="Arial" panose="020B0604020202020204" pitchFamily="34" charset="0"/>
              </a:rPr>
              <a:t>www.iacle.org</a:t>
            </a:r>
            <a:endParaRPr lang="en-CA" altLang="en-US" sz="1000" dirty="0">
              <a:solidFill>
                <a:prstClr val="black"/>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4578" name="Picture 1"/>
          <p:cNvPicPr>
            <a:picLocks noChangeAspect="1"/>
          </p:cNvPicPr>
          <p:nvPr userDrawn="1"/>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24579"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2776778A-15CA-4C76-A466-91B1CAE14F85}" type="datetimeFigureOut">
              <a:rPr lang="en-CA"/>
              <a:t>2020-03-26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mn-lt"/>
                <a:cs typeface="+mn-cs"/>
              </a:defRPr>
            </a:lvl1pPr>
          </a:lstStyle>
          <a:p>
            <a:pPr>
              <a:defRPr/>
            </a:pPr>
            <a:fld id="{30A182F2-B712-4BEF-8E44-81C0ED6AA77E}" type="slidenum">
              <a:rPr lang="en-CA"/>
              <a:t>‹#›</a:t>
            </a:fld>
            <a:endParaRPr lang="en-CA"/>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6626" name="Picture 1"/>
          <p:cNvPicPr>
            <a:picLocks noChangeAspect="1"/>
          </p:cNvPicPr>
          <p:nvPr/>
        </p:nvPicPr>
        <p:blipFill>
          <a:blip r:embed="rId5" cstate="print"/>
          <a:srcRect/>
          <a:stretch>
            <a:fillRect/>
          </a:stretch>
        </p:blipFill>
        <p:spPr bwMode="auto">
          <a:xfrm>
            <a:off x="0" y="4763"/>
            <a:ext cx="9144000" cy="6848475"/>
          </a:xfrm>
          <a:prstGeom prst="rect">
            <a:avLst/>
          </a:prstGeom>
          <a:noFill/>
          <a:ln w="9525">
            <a:noFill/>
            <a:miter lim="800000"/>
            <a:headEnd/>
            <a:tailEnd/>
          </a:ln>
        </p:spPr>
      </p:pic>
      <p:sp>
        <p:nvSpPr>
          <p:cNvPr id="26627"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CAB05D8C-B6FE-4078-B07A-170DA0BBB869}" type="datetimeFigureOut">
              <a:rPr lang="en-CA"/>
              <a:t>2020-03-26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6FDC1478-472B-46C5-A5B7-31EBBD488337}" type="slidenum">
              <a:rPr lang="en-CA" altLang="en-US"/>
              <a:t>‹#›</a:t>
            </a:fld>
            <a:endParaRPr lang="en-CA" altLang="en-US"/>
          </a:p>
        </p:txBody>
      </p:sp>
    </p:spTree>
  </p:cSld>
  <p:clrMap bg1="lt1" tx1="dk1" bg2="lt2" tx2="dk2" accent1="accent1" accent2="accent2" accent3="accent3" accent4="accent4" accent5="accent5" accent6="accent6" hlink="hlink" folHlink="folHlink"/>
  <p:sldLayoutIdLst>
    <p:sldLayoutId id="2147483676" r:id="rId1"/>
    <p:sldLayoutId id="2147483679" r:id="rId2"/>
    <p:sldLayoutId id="2147483680" r:id="rId3"/>
  </p:sldLayoutIdLst>
  <p:transition advClick="0"/>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2770" name="Picture 7"/>
          <p:cNvPicPr>
            <a:picLocks noChangeAspect="1"/>
          </p:cNvPicPr>
          <p:nvPr userDrawn="1"/>
        </p:nvPicPr>
        <p:blipFill>
          <a:blip r:embed="rId3" cstate="print"/>
          <a:srcRect/>
          <a:stretch>
            <a:fillRect/>
          </a:stretch>
        </p:blipFill>
        <p:spPr bwMode="auto">
          <a:xfrm>
            <a:off x="0" y="4763"/>
            <a:ext cx="9144000" cy="6848475"/>
          </a:xfrm>
          <a:prstGeom prst="rect">
            <a:avLst/>
          </a:prstGeom>
          <a:noFill/>
          <a:ln w="9525">
            <a:noFill/>
            <a:miter lim="800000"/>
            <a:headEnd/>
            <a:tailEnd/>
          </a:ln>
        </p:spPr>
      </p:pic>
      <p:sp>
        <p:nvSpPr>
          <p:cNvPr id="32771"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51B006E2-B45A-4C8F-9A52-44D297A8C020}" type="datetimeFigureOut">
              <a:rPr lang="en-CA"/>
              <a:t>2020-03-26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10728121-E575-45A5-8069-FD11C38DDA24}" type="slidenum">
              <a:rPr lang="en-CA"/>
              <a:t>‹#›</a:t>
            </a:fld>
            <a:endParaRPr lang="en-CA"/>
          </a:p>
        </p:txBody>
      </p:sp>
    </p:spTree>
  </p:cSld>
  <p:clrMap bg1="lt1" tx1="dk1" bg2="lt2" tx2="dk2" accent1="accent1" accent2="accent2" accent3="accent3" accent4="accent4" accent5="accent5" accent6="accent6" hlink="hlink" folHlink="folHlink"/>
  <p:sldLayoutIdLst>
    <p:sldLayoutId id="2147483682" r:id="rId1"/>
  </p:sldLayoutIdLst>
  <p:txStyles>
    <p:titleStyle>
      <a:lvl1pPr algn="ctr" rtl="0" eaLnBrk="0" fontAlgn="base" hangingPunct="0">
        <a:spcBef>
          <a:spcPct val="0"/>
        </a:spcBef>
        <a:spcAft>
          <a:spcPct val="0"/>
        </a:spcAft>
        <a:defRPr sz="2000" kern="1200">
          <a:solidFill>
            <a:schemeClr val="bg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2000">
          <a:solidFill>
            <a:schemeClr val="bg1"/>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20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hyperlink" Target="http://www.bostonsight.org/for-Doctors/Comprehensive-Indications"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hyperlink" Target="http://www.bostonsight.org/for-Doctors/Comprehensive-Indications"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hyperlink" Target="http://www.reviewofcontactlenses.com/content/c/32147" TargetMode="External"/><Relationship Id="rId2" Type="http://schemas.openxmlformats.org/officeDocument/2006/relationships/hyperlink" Target="http://www.reviewofcontactlenses.com/content/c/33646/" TargetMode="External"/><Relationship Id="rId1" Type="http://schemas.openxmlformats.org/officeDocument/2006/relationships/slideLayout" Target="../slideLayouts/slideLayout2.xml"/><Relationship Id="rId4" Type="http://schemas.openxmlformats.org/officeDocument/2006/relationships/hyperlink" Target="http://www.clspectrum.com/articleviewer.aspx?articleID=104223" TargetMode="Externa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09.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slide" Target="slide73.xml"/><Relationship Id="rId4" Type="http://schemas.openxmlformats.org/officeDocument/2006/relationships/image" Target="../media/image9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hyperlink" Target="mailto:iacle@i&#12290;acle.org" TargetMode="External"/><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contactlensspectrum.com/"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ophthalmologyweb.com/Videos/169889-Standard-no-touch-Descemet-Membrane-Endothelial-Keratoplasty-DMEK/"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slide" Target="slide239.xml"/><Relationship Id="rId4" Type="http://schemas.openxmlformats.org/officeDocument/2006/relationships/image" Target="../media/image38.jpeg"/></Relationships>
</file>

<file path=ppt/slides/_rels/slide7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9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ctrTitle"/>
          </p:nvPr>
        </p:nvSpPr>
        <p:spPr>
          <a:xfrm>
            <a:off x="685800" y="2701925"/>
            <a:ext cx="8101042" cy="2227273"/>
          </a:xfrm>
        </p:spPr>
        <p:txBody>
          <a:bodyPr anchor="t">
            <a:normAutofit/>
          </a:bodyPr>
          <a:lstStyle/>
          <a:p>
            <a:pPr eaLnBrk="1" hangingPunct="1"/>
            <a:r>
              <a:rPr lang="zh-CN" altLang="en-US" dirty="0"/>
              <a:t>接触镜的特殊应用</a:t>
            </a:r>
            <a:br>
              <a:rPr lang="en-AU" altLang="en-US" dirty="0"/>
            </a:br>
            <a:br>
              <a:rPr lang="en-AU" altLang="en-US" dirty="0"/>
            </a:br>
            <a:r>
              <a:rPr lang="en-US" altLang="en-US" dirty="0">
                <a:solidFill>
                  <a:srgbClr val="0073AE"/>
                </a:solidFill>
                <a:latin typeface="Arial" panose="020B0604020202020204" pitchFamily="34" charset="0"/>
                <a:cs typeface="Arial" panose="020B0604020202020204" pitchFamily="34" charset="0"/>
              </a:rPr>
              <a:t>E5</a:t>
            </a:r>
            <a:endParaRPr lang="en-CA" altLang="en-US" dirty="0">
              <a:solidFill>
                <a:srgbClr val="0073AE"/>
              </a:solidFill>
              <a:latin typeface="Arial" panose="020B0604020202020204" pitchFamily="34" charset="0"/>
              <a:cs typeface="Arial" panose="020B0604020202020204" pitchFamily="34" charset="0"/>
            </a:endParaRPr>
          </a:p>
        </p:txBody>
      </p:sp>
      <p:sp>
        <p:nvSpPr>
          <p:cNvPr id="51202" name="TextBox 2"/>
          <p:cNvSpPr txBox="1">
            <a:spLocks noChangeArrowheads="1"/>
          </p:cNvSpPr>
          <p:nvPr/>
        </p:nvSpPr>
        <p:spPr bwMode="auto">
          <a:xfrm>
            <a:off x="0" y="6411913"/>
            <a:ext cx="2857488" cy="369332"/>
          </a:xfrm>
          <a:prstGeom prst="rect">
            <a:avLst/>
          </a:prstGeom>
          <a:noFill/>
          <a:ln w="9525">
            <a:noFill/>
            <a:miter lim="800000"/>
          </a:ln>
        </p:spPr>
        <p:txBody>
          <a:bodyPr wrap="square">
            <a:spAutoFit/>
          </a:bodyPr>
          <a:lstStyle/>
          <a:p>
            <a:r>
              <a:rPr lang="en-AU" altLang="en-US" dirty="0">
                <a:solidFill>
                  <a:srgbClr val="FF0000"/>
                </a:solidFill>
              </a:rPr>
              <a:t>2015-Apr-28</a:t>
            </a:r>
            <a:endParaRPr lang="en-GB" altLang="en-US" dirty="0">
              <a:solidFill>
                <a:srgbClr val="FF0000"/>
              </a:solidFill>
            </a:endParaRPr>
          </a:p>
        </p:txBody>
      </p:sp>
      <p:sp>
        <p:nvSpPr>
          <p:cNvPr id="51203" name="TextBox 1"/>
          <p:cNvSpPr txBox="1">
            <a:spLocks noChangeArrowheads="1"/>
          </p:cNvSpPr>
          <p:nvPr/>
        </p:nvSpPr>
        <p:spPr bwMode="auto">
          <a:xfrm>
            <a:off x="57150" y="5867400"/>
            <a:ext cx="9029700" cy="338554"/>
          </a:xfrm>
          <a:prstGeom prst="rect">
            <a:avLst/>
          </a:prstGeom>
          <a:noFill/>
          <a:ln w="9525">
            <a:noFill/>
            <a:miter lim="800000"/>
          </a:ln>
        </p:spPr>
        <p:txBody>
          <a:bodyPr>
            <a:spAutoFit/>
          </a:bodyPr>
          <a:lstStyle/>
          <a:p>
            <a:pPr algn="ctr"/>
            <a:r>
              <a:rPr lang="zh-CN" altLang="en-US" sz="1600" b="1" dirty="0">
                <a:solidFill>
                  <a:srgbClr val="5C6F7B"/>
                </a:solidFill>
                <a:latin typeface="Tahoma" panose="020B0604030504040204" pitchFamily="34" charset="0"/>
              </a:rPr>
              <a:t>注：许多幻灯片已在备注窗格中添加了附加信息</a:t>
            </a:r>
            <a:endParaRPr lang="en-GB" altLang="en-US" sz="1600" b="1" dirty="0">
              <a:solidFill>
                <a:srgbClr val="5C6F7B"/>
              </a:solidFill>
              <a:latin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3"/>
          <p:cNvSpPr>
            <a:spLocks noGrp="1"/>
          </p:cNvSpPr>
          <p:nvPr>
            <p:ph type="body" idx="1"/>
          </p:nvPr>
        </p:nvSpPr>
        <p:spPr>
          <a:xfrm>
            <a:off x="285750" y="1851025"/>
            <a:ext cx="8812213" cy="4425950"/>
          </a:xfrm>
        </p:spPr>
        <p:txBody>
          <a:bodyPr/>
          <a:lstStyle/>
          <a:p>
            <a:pPr marL="894080" indent="-351155" eaLnBrk="1" hangingPunct="1">
              <a:lnSpc>
                <a:spcPts val="2700"/>
              </a:lnSpc>
              <a:defRPr/>
            </a:pPr>
            <a:r>
              <a:rPr lang="en-US" altLang="en-US" sz="2000" dirty="0">
                <a:latin typeface="Arial" panose="020B0604020202020204" pitchFamily="34" charset="0"/>
                <a:cs typeface="Arial" panose="020B0604020202020204" pitchFamily="34" charset="0"/>
              </a:rPr>
              <a:t>Reisinger (1824) – </a:t>
            </a:r>
            <a:r>
              <a:rPr lang="zh-CN" altLang="en-US" sz="2000" dirty="0">
                <a:latin typeface="Arial" panose="020B0604020202020204" pitchFamily="34" charset="0"/>
                <a:cs typeface="Arial" panose="020B0604020202020204" pitchFamily="34" charset="0"/>
              </a:rPr>
              <a:t>提出</a:t>
            </a:r>
            <a:r>
              <a:rPr lang="en-US" altLang="en-US" sz="2000" dirty="0">
                <a:latin typeface="Arial" panose="020B0604020202020204" pitchFamily="34" charset="0"/>
                <a:cs typeface="Arial" panose="020B0604020202020204" pitchFamily="34" charset="0"/>
              </a:rPr>
              <a:t> PK &amp; ‘</a:t>
            </a:r>
            <a:r>
              <a:rPr lang="zh-CN" altLang="en-US" sz="2000" dirty="0">
                <a:latin typeface="Arial" panose="020B0604020202020204" pitchFamily="34" charset="0"/>
                <a:cs typeface="Arial" panose="020B0604020202020204" pitchFamily="34" charset="0"/>
              </a:rPr>
              <a:t>角膜移植术</a:t>
            </a:r>
            <a:r>
              <a:rPr lang="en-US" altLang="en-US" sz="2000" dirty="0">
                <a:latin typeface="Arial" panose="020B0604020202020204" pitchFamily="34" charset="0"/>
                <a:cs typeface="Arial" panose="020B0604020202020204" pitchFamily="34" charset="0"/>
              </a:rPr>
              <a:t>’</a:t>
            </a:r>
          </a:p>
          <a:p>
            <a:pPr marL="894080" indent="-351155" eaLnBrk="1" hangingPunct="1">
              <a:lnSpc>
                <a:spcPts val="2700"/>
              </a:lnSpc>
              <a:defRPr/>
            </a:pPr>
            <a:r>
              <a:rPr lang="en-AU" altLang="en-US" sz="2000" dirty="0" err="1">
                <a:latin typeface="Arial" panose="020B0604020202020204" pitchFamily="34" charset="0"/>
                <a:cs typeface="Arial" panose="020B0604020202020204" pitchFamily="34" charset="0"/>
              </a:rPr>
              <a:t>Zirm</a:t>
            </a:r>
            <a:r>
              <a:rPr lang="en-AU" altLang="en-US" sz="2000" dirty="0">
                <a:latin typeface="Arial" panose="020B0604020202020204" pitchFamily="34" charset="0"/>
                <a:cs typeface="Arial" panose="020B0604020202020204" pitchFamily="34" charset="0"/>
              </a:rPr>
              <a:t> (1906) – </a:t>
            </a:r>
            <a:r>
              <a:rPr lang="zh-CN" altLang="en-US" sz="2000" dirty="0"/>
              <a:t>第一次</a:t>
            </a:r>
            <a:r>
              <a:rPr lang="zh-CN" altLang="en-US" sz="2000" dirty="0">
                <a:latin typeface="Arial" panose="020B0604020202020204" pitchFamily="34" charset="0"/>
                <a:cs typeface="Arial" panose="020B0604020202020204" pitchFamily="34" charset="0"/>
              </a:rPr>
              <a:t>成功人体</a:t>
            </a:r>
            <a:r>
              <a:rPr lang="en-AU" altLang="en-US" sz="2000" dirty="0">
                <a:latin typeface="Arial" panose="020B0604020202020204" pitchFamily="34" charset="0"/>
                <a:cs typeface="Arial" panose="020B0604020202020204" pitchFamily="34" charset="0"/>
              </a:rPr>
              <a:t> PK</a:t>
            </a:r>
            <a:r>
              <a:rPr lang="zh-CN" altLang="en-US" sz="2000" dirty="0">
                <a:latin typeface="Arial" panose="020B0604020202020204" pitchFamily="34" charset="0"/>
                <a:cs typeface="Arial" panose="020B0604020202020204" pitchFamily="34" charset="0"/>
              </a:rPr>
              <a:t>手术</a:t>
            </a:r>
            <a:endParaRPr lang="en-AU" altLang="en-US" sz="2000" dirty="0">
              <a:latin typeface="Arial" panose="020B0604020202020204" pitchFamily="34" charset="0"/>
              <a:cs typeface="Arial" panose="020B0604020202020204" pitchFamily="34" charset="0"/>
            </a:endParaRPr>
          </a:p>
          <a:p>
            <a:pPr marL="894080" indent="-351155" eaLnBrk="1" hangingPunct="1">
              <a:lnSpc>
                <a:spcPts val="2700"/>
              </a:lnSpc>
              <a:defRPr/>
            </a:pPr>
            <a:r>
              <a:rPr lang="en-AU" altLang="en-US" sz="2000" dirty="0" err="1">
                <a:latin typeface="Arial" panose="020B0604020202020204" pitchFamily="34" charset="0"/>
                <a:cs typeface="Arial" panose="020B0604020202020204" pitchFamily="34" charset="0"/>
              </a:rPr>
              <a:t>Filatov</a:t>
            </a:r>
            <a:r>
              <a:rPr lang="en-AU" altLang="en-US" sz="2000" dirty="0">
                <a:latin typeface="Arial" panose="020B0604020202020204" pitchFamily="34" charset="0"/>
                <a:cs typeface="Arial" panose="020B0604020202020204" pitchFamily="34" charset="0"/>
              </a:rPr>
              <a:t> (1931-1933) – </a:t>
            </a:r>
            <a:r>
              <a:rPr lang="zh-CN" altLang="en-US" sz="2000" dirty="0">
                <a:latin typeface="Arial" panose="020B0604020202020204" pitchFamily="34" charset="0"/>
                <a:cs typeface="Arial" panose="020B0604020202020204" pitchFamily="34" charset="0"/>
              </a:rPr>
              <a:t>眼库的概念</a:t>
            </a:r>
            <a:endParaRPr lang="en-AU" altLang="en-US" sz="2000" dirty="0">
              <a:latin typeface="Arial" panose="020B0604020202020204" pitchFamily="34" charset="0"/>
              <a:cs typeface="Arial" panose="020B0604020202020204" pitchFamily="34" charset="0"/>
            </a:endParaRPr>
          </a:p>
          <a:p>
            <a:pPr marL="894080" indent="-351155" eaLnBrk="1" hangingPunct="1">
              <a:lnSpc>
                <a:spcPts val="2700"/>
              </a:lnSpc>
              <a:defRPr/>
            </a:pPr>
            <a:r>
              <a:rPr lang="en-AU" altLang="en-US" sz="2000" dirty="0">
                <a:latin typeface="Arial" panose="020B0604020202020204" pitchFamily="34" charset="0"/>
                <a:cs typeface="Arial" panose="020B0604020202020204" pitchFamily="34" charset="0"/>
              </a:rPr>
              <a:t>Castroviejo (1930-1950) &amp; </a:t>
            </a:r>
            <a:r>
              <a:rPr lang="en-AU" altLang="en-US" sz="2000" dirty="0" err="1">
                <a:latin typeface="Arial" panose="020B0604020202020204" pitchFamily="34" charset="0"/>
                <a:cs typeface="Arial" panose="020B0604020202020204" pitchFamily="34" charset="0"/>
              </a:rPr>
              <a:t>Vannas</a:t>
            </a:r>
            <a:r>
              <a:rPr lang="en-AU" altLang="en-US"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显微外科手术器械</a:t>
            </a:r>
            <a:endParaRPr lang="en-AU" altLang="en-US" sz="2000" dirty="0">
              <a:latin typeface="Arial" panose="020B0604020202020204" pitchFamily="34" charset="0"/>
              <a:cs typeface="Arial" panose="020B0604020202020204" pitchFamily="34" charset="0"/>
            </a:endParaRPr>
          </a:p>
          <a:p>
            <a:pPr marL="894080" indent="-351155" eaLnBrk="1" hangingPunct="1">
              <a:lnSpc>
                <a:spcPts val="2700"/>
              </a:lnSpc>
              <a:defRPr/>
            </a:pPr>
            <a:r>
              <a:rPr lang="en-AU" altLang="en-US" sz="2000" dirty="0">
                <a:latin typeface="Arial" panose="020B0604020202020204" pitchFamily="34" charset="0"/>
                <a:cs typeface="Arial" panose="020B0604020202020204" pitchFamily="34" charset="0"/>
              </a:rPr>
              <a:t>Late 1950s –</a:t>
            </a:r>
            <a:r>
              <a:rPr lang="zh-CN" altLang="en-US" sz="2000" dirty="0">
                <a:latin typeface="Arial" panose="020B0604020202020204" pitchFamily="34" charset="0"/>
                <a:cs typeface="Arial" panose="020B0604020202020204" pitchFamily="34" charset="0"/>
              </a:rPr>
              <a:t>细针缝合</a:t>
            </a:r>
            <a:endParaRPr lang="en-AU" altLang="en-US" sz="2000" dirty="0">
              <a:latin typeface="Arial" panose="020B0604020202020204" pitchFamily="34" charset="0"/>
              <a:cs typeface="Arial" panose="020B0604020202020204" pitchFamily="34" charset="0"/>
            </a:endParaRPr>
          </a:p>
          <a:p>
            <a:pPr marL="894080" indent="-351155" eaLnBrk="1" hangingPunct="1">
              <a:lnSpc>
                <a:spcPts val="2700"/>
              </a:lnSpc>
              <a:defRPr/>
            </a:pPr>
            <a:r>
              <a:rPr lang="en-AU" altLang="en-US" sz="2000" dirty="0">
                <a:latin typeface="Arial" panose="020B0604020202020204" pitchFamily="34" charset="0"/>
                <a:cs typeface="Arial" panose="020B0604020202020204" pitchFamily="34" charset="0"/>
              </a:rPr>
              <a:t>Troutman (mid-1950s) –</a:t>
            </a:r>
            <a:r>
              <a:rPr lang="zh-CN" altLang="en-US" sz="2000" dirty="0">
                <a:latin typeface="Arial" panose="020B0604020202020204" pitchFamily="34" charset="0"/>
                <a:cs typeface="Arial" panose="020B0604020202020204" pitchFamily="34" charset="0"/>
              </a:rPr>
              <a:t>手术显微镜和角膜曲率计</a:t>
            </a:r>
            <a:endParaRPr lang="en-AU" altLang="en-US" sz="2000" dirty="0">
              <a:latin typeface="Arial" panose="020B0604020202020204" pitchFamily="34" charset="0"/>
              <a:cs typeface="Arial" panose="020B0604020202020204" pitchFamily="34" charset="0"/>
            </a:endParaRPr>
          </a:p>
          <a:p>
            <a:pPr marL="894080" indent="-351155" eaLnBrk="1" hangingPunct="1">
              <a:lnSpc>
                <a:spcPts val="2700"/>
              </a:lnSpc>
              <a:defRPr/>
            </a:pPr>
            <a:r>
              <a:rPr lang="en-AU" altLang="en-US" sz="2000" dirty="0" err="1">
                <a:latin typeface="Arial" panose="020B0604020202020204" pitchFamily="34" charset="0"/>
                <a:cs typeface="Arial" panose="020B0604020202020204" pitchFamily="34" charset="0"/>
              </a:rPr>
              <a:t>Maumenee</a:t>
            </a:r>
            <a:r>
              <a:rPr lang="en-AU" altLang="en-US" sz="2000" dirty="0">
                <a:latin typeface="Arial" panose="020B0604020202020204" pitchFamily="34" charset="0"/>
                <a:cs typeface="Arial" panose="020B0604020202020204" pitchFamily="34" charset="0"/>
              </a:rPr>
              <a:t> (1960) – </a:t>
            </a:r>
            <a:r>
              <a:rPr lang="zh-CN" altLang="en-US" sz="2000" dirty="0">
                <a:latin typeface="Arial" panose="020B0604020202020204" pitchFamily="34" charset="0"/>
                <a:cs typeface="Arial" panose="020B0604020202020204" pitchFamily="34" charset="0"/>
              </a:rPr>
              <a:t>认识到移植排斥</a:t>
            </a:r>
            <a:endParaRPr lang="en-AU" altLang="en-US" sz="2000" dirty="0">
              <a:latin typeface="Arial" panose="020B0604020202020204" pitchFamily="34" charset="0"/>
              <a:cs typeface="Arial" panose="020B0604020202020204" pitchFamily="34" charset="0"/>
            </a:endParaRPr>
          </a:p>
          <a:p>
            <a:pPr marL="894080" indent="-351155" eaLnBrk="1" hangingPunct="1">
              <a:lnSpc>
                <a:spcPts val="2700"/>
              </a:lnSpc>
              <a:defRPr/>
            </a:pPr>
            <a:r>
              <a:rPr lang="en-AU" altLang="en-US" sz="2000" dirty="0" err="1">
                <a:latin typeface="Arial" panose="020B0604020202020204" pitchFamily="34" charset="0"/>
                <a:cs typeface="Arial" panose="020B0604020202020204" pitchFamily="34" charset="0"/>
              </a:rPr>
              <a:t>Khodadoust</a:t>
            </a:r>
            <a:r>
              <a:rPr lang="en-AU" altLang="en-US"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移植排斥研究</a:t>
            </a:r>
            <a:endParaRPr lang="en-AU" altLang="en-US" sz="2000" dirty="0">
              <a:latin typeface="Arial" panose="020B0604020202020204" pitchFamily="34" charset="0"/>
              <a:cs typeface="Arial" panose="020B0604020202020204" pitchFamily="34" charset="0"/>
            </a:endParaRPr>
          </a:p>
          <a:p>
            <a:pPr marL="894080" indent="-351155" eaLnBrk="1" hangingPunct="1">
              <a:lnSpc>
                <a:spcPts val="2700"/>
              </a:lnSpc>
              <a:defRPr/>
            </a:pPr>
            <a:r>
              <a:rPr lang="en-AU" altLang="en-US" sz="2000" dirty="0">
                <a:latin typeface="Arial" panose="020B0604020202020204" pitchFamily="34" charset="0"/>
                <a:cs typeface="Arial" panose="020B0604020202020204" pitchFamily="34" charset="0"/>
              </a:rPr>
              <a:t>Maurice (1968) –</a:t>
            </a:r>
            <a:r>
              <a:rPr lang="zh-CN" altLang="en-US" sz="2000" dirty="0">
                <a:latin typeface="Arial" panose="020B0604020202020204" pitchFamily="34" charset="0"/>
                <a:cs typeface="Arial" panose="020B0604020202020204" pitchFamily="34" charset="0"/>
              </a:rPr>
              <a:t>角膜内皮显微镜</a:t>
            </a:r>
            <a:endParaRPr lang="en-US" altLang="zh-CN" sz="2000" dirty="0">
              <a:latin typeface="Arial" panose="020B0604020202020204" pitchFamily="34" charset="0"/>
              <a:cs typeface="Arial" panose="020B0604020202020204" pitchFamily="34" charset="0"/>
            </a:endParaRPr>
          </a:p>
          <a:p>
            <a:pPr marL="894080" indent="-351155" eaLnBrk="1" hangingPunct="1">
              <a:lnSpc>
                <a:spcPts val="2700"/>
              </a:lnSpc>
              <a:defRPr/>
            </a:pPr>
            <a:r>
              <a:rPr lang="en-AU" altLang="en-US" sz="2000" dirty="0" err="1">
                <a:latin typeface="Arial" panose="020B0604020202020204" pitchFamily="34" charset="0"/>
                <a:cs typeface="Arial" panose="020B0604020202020204" pitchFamily="34" charset="0"/>
              </a:rPr>
              <a:t>McCarey</a:t>
            </a:r>
            <a:r>
              <a:rPr lang="en-AU" altLang="en-US" sz="2000" dirty="0">
                <a:latin typeface="Arial" panose="020B0604020202020204" pitchFamily="34" charset="0"/>
                <a:cs typeface="Arial" panose="020B0604020202020204" pitchFamily="34" charset="0"/>
              </a:rPr>
              <a:t> &amp; Kaufman (1974) – MK</a:t>
            </a:r>
            <a:r>
              <a:rPr lang="zh-CN" altLang="en-US" sz="2000" dirty="0"/>
              <a:t>储存</a:t>
            </a:r>
            <a:r>
              <a:rPr lang="zh-CN" altLang="en-US" sz="2000" dirty="0">
                <a:latin typeface="Arial" panose="020B0604020202020204" pitchFamily="34" charset="0"/>
                <a:cs typeface="Arial" panose="020B0604020202020204" pitchFamily="34" charset="0"/>
              </a:rPr>
              <a:t>介质</a:t>
            </a:r>
            <a:endParaRPr lang="en-AU" altLang="en-US" sz="2000" dirty="0">
              <a:latin typeface="Arial" panose="020B0604020202020204" pitchFamily="34" charset="0"/>
              <a:cs typeface="Arial" panose="020B0604020202020204" pitchFamily="34" charset="0"/>
            </a:endParaRPr>
          </a:p>
          <a:p>
            <a:pPr>
              <a:lnSpc>
                <a:spcPts val="2700"/>
              </a:lnSpc>
              <a:defRPr/>
            </a:pPr>
            <a:endParaRPr lang="en-US" altLang="en-US" sz="2000" dirty="0">
              <a:latin typeface="Arial" panose="020B0604020202020204" pitchFamily="34" charset="0"/>
              <a:cs typeface="Arial" panose="020B0604020202020204" pitchFamily="34" charset="0"/>
            </a:endParaRPr>
          </a:p>
        </p:txBody>
      </p:sp>
      <p:sp>
        <p:nvSpPr>
          <p:cNvPr id="67586" name="Rectangle 2"/>
          <p:cNvSpPr>
            <a:spLocks noGrp="1" noChangeArrowheads="1"/>
          </p:cNvSpPr>
          <p:nvPr>
            <p:ph type="title"/>
          </p:nvPr>
        </p:nvSpPr>
        <p:spPr bwMode="auto">
          <a:xfrm>
            <a:off x="150813" y="111125"/>
            <a:ext cx="8229600" cy="720725"/>
          </a:xfrm>
          <a:noFill/>
          <a:ln>
            <a:miter lim="800000"/>
          </a:ln>
        </p:spPr>
        <p:txBody>
          <a:bodyPr vert="horz" wrap="square" lIns="91440" tIns="45720" rIns="91440" bIns="45720" numCol="1" anchor="t" anchorCtr="0" compatLnSpc="1"/>
          <a:lstStyle/>
          <a:p>
            <a:r>
              <a:rPr lang="en-US" altLang="en-US">
                <a:latin typeface="Arial" panose="020B0604020202020204" pitchFamily="34" charset="0"/>
                <a:cs typeface="Arial" panose="020B0604020202020204" pitchFamily="34" charset="0"/>
              </a:rPr>
              <a:t>PK:  </a:t>
            </a:r>
            <a:r>
              <a:rPr lang="en-US" altLang="en-US">
                <a:solidFill>
                  <a:srgbClr val="FFFF00"/>
                </a:solidFill>
                <a:latin typeface="Arial" panose="020B0604020202020204" pitchFamily="34" charset="0"/>
                <a:cs typeface="Arial" panose="020B0604020202020204" pitchFamily="34" charset="0"/>
              </a:rPr>
              <a:t>History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5" name="Rectangle 3"/>
          <p:cNvSpPr>
            <a:spLocks noGrp="1"/>
          </p:cNvSpPr>
          <p:nvPr>
            <p:ph type="body" idx="1"/>
          </p:nvPr>
        </p:nvSpPr>
        <p:spPr>
          <a:xfrm>
            <a:off x="549275" y="1779588"/>
            <a:ext cx="8839200" cy="3325812"/>
          </a:xfrm>
        </p:spPr>
        <p:txBody>
          <a:bodyPr/>
          <a:lstStyle/>
          <a:p>
            <a:pPr marL="622300" indent="-351155" eaLnBrk="1" hangingPunct="1">
              <a:lnSpc>
                <a:spcPct val="150000"/>
              </a:lnSpc>
              <a:buFont typeface="Arial" panose="020B0604020202020204" pitchFamily="34" charset="0"/>
              <a:buNone/>
              <a:defRPr/>
            </a:pPr>
            <a:r>
              <a:rPr lang="zh-CN" altLang="en-US" sz="2400" dirty="0"/>
              <a:t>查看</a:t>
            </a:r>
            <a:r>
              <a:rPr lang="en-US" altLang="en-US" sz="2400" dirty="0">
                <a:latin typeface="Arial" panose="020B0604020202020204" pitchFamily="34" charset="0"/>
                <a:cs typeface="Arial" panose="020B0604020202020204" pitchFamily="34" charset="0"/>
              </a:rPr>
              <a:t>:</a:t>
            </a:r>
          </a:p>
          <a:p>
            <a:pPr marL="622300" indent="-351155" eaLnBrk="1" hangingPunct="1">
              <a:lnSpc>
                <a:spcPct val="150000"/>
              </a:lnSpc>
              <a:defRPr/>
            </a:pPr>
            <a:r>
              <a:rPr lang="zh-CN" altLang="en-US" sz="2000" dirty="0">
                <a:latin typeface="Arial" panose="020B0604020202020204" pitchFamily="34" charset="0"/>
                <a:cs typeface="Arial" panose="020B0604020202020204" pitchFamily="34" charset="0"/>
              </a:rPr>
              <a:t>镜片中心定位</a:t>
            </a:r>
            <a:endParaRPr lang="en-US" altLang="en-US" sz="2000" dirty="0">
              <a:latin typeface="Arial" panose="020B0604020202020204" pitchFamily="34" charset="0"/>
              <a:cs typeface="Arial" panose="020B0604020202020204" pitchFamily="34" charset="0"/>
            </a:endParaRPr>
          </a:p>
          <a:p>
            <a:pPr marL="622300" indent="-351155" eaLnBrk="1" hangingPunct="1">
              <a:lnSpc>
                <a:spcPct val="150000"/>
              </a:lnSpc>
              <a:defRPr/>
            </a:pPr>
            <a:r>
              <a:rPr lang="en-US" altLang="en-US" sz="2000" dirty="0" err="1">
                <a:latin typeface="Arial" panose="020B0604020202020204" pitchFamily="34" charset="0"/>
                <a:cs typeface="Arial" panose="020B0604020202020204" pitchFamily="34" charset="0"/>
              </a:rPr>
              <a:t>垂直和水平中线的地形</a:t>
            </a:r>
            <a:r>
              <a:rPr lang="zh-CN" altLang="en-US" sz="2000" dirty="0">
                <a:latin typeface="Arial" panose="020B0604020202020204" pitchFamily="34" charset="0"/>
                <a:cs typeface="Arial" panose="020B0604020202020204" pitchFamily="34" charset="0"/>
              </a:rPr>
              <a:t>图</a:t>
            </a:r>
            <a:r>
              <a:rPr lang="en-US" altLang="en-US" sz="2000" dirty="0" err="1">
                <a:latin typeface="Arial" panose="020B0604020202020204" pitchFamily="34" charset="0"/>
                <a:cs typeface="Arial" panose="020B0604020202020204" pitchFamily="34" charset="0"/>
              </a:rPr>
              <a:t>对称性</a:t>
            </a:r>
            <a:endParaRPr lang="en-US" altLang="en-US" sz="2000" dirty="0">
              <a:latin typeface="Arial" panose="020B0604020202020204" pitchFamily="34" charset="0"/>
              <a:cs typeface="Arial" panose="020B0604020202020204" pitchFamily="34" charset="0"/>
            </a:endParaRPr>
          </a:p>
          <a:p>
            <a:pPr marL="622300" indent="-351155" eaLnBrk="1" hangingPunct="1">
              <a:lnSpc>
                <a:spcPct val="150000"/>
              </a:lnSpc>
              <a:defRPr/>
            </a:pPr>
            <a:r>
              <a:rPr lang="zh-CN" altLang="en-US" sz="2000" dirty="0"/>
              <a:t>承受面或</a:t>
            </a:r>
            <a:r>
              <a:rPr lang="en-US" altLang="en-US" sz="2000" dirty="0" err="1">
                <a:latin typeface="Arial" panose="020B0604020202020204" pitchFamily="34" charset="0"/>
                <a:cs typeface="Arial" panose="020B0604020202020204" pitchFamily="34" charset="0"/>
              </a:rPr>
              <a:t>间隙</a:t>
            </a:r>
            <a:r>
              <a:rPr lang="en-US" altLang="en-US" sz="2000" dirty="0">
                <a:latin typeface="Arial" panose="020B0604020202020204" pitchFamily="34" charset="0"/>
                <a:cs typeface="Arial" panose="020B0604020202020204" pitchFamily="34" charset="0"/>
              </a:rPr>
              <a:t> </a:t>
            </a:r>
          </a:p>
          <a:p>
            <a:pPr marL="622300" indent="-351155" eaLnBrk="1" hangingPunct="1">
              <a:lnSpc>
                <a:spcPct val="150000"/>
              </a:lnSpc>
              <a:defRPr/>
            </a:pPr>
            <a:r>
              <a:rPr lang="zh-CN" altLang="en-US" sz="2000" dirty="0">
                <a:latin typeface="Arial" panose="020B0604020202020204" pitchFamily="34" charset="0"/>
                <a:cs typeface="Arial" panose="020B0604020202020204" pitchFamily="34" charset="0"/>
              </a:rPr>
              <a:t>周边间隙过大</a:t>
            </a:r>
            <a:endParaRPr lang="en-US" altLang="en-US" sz="2000" dirty="0">
              <a:latin typeface="Arial" panose="020B0604020202020204" pitchFamily="34" charset="0"/>
              <a:cs typeface="Arial" panose="020B0604020202020204" pitchFamily="34" charset="0"/>
            </a:endParaRPr>
          </a:p>
          <a:p>
            <a:pPr marL="622300" indent="-351155" eaLnBrk="1" hangingPunct="1">
              <a:lnSpc>
                <a:spcPct val="150000"/>
              </a:lnSpc>
              <a:defRPr/>
            </a:pPr>
            <a:r>
              <a:rPr lang="zh-CN" altLang="en-US" sz="2000" dirty="0">
                <a:latin typeface="Arial" panose="020B0604020202020204" pitchFamily="34" charset="0"/>
                <a:cs typeface="Arial" panose="020B0604020202020204" pitchFamily="34" charset="0"/>
              </a:rPr>
              <a:t>气泡形成</a:t>
            </a:r>
            <a:endParaRPr lang="en-US" altLang="en-US" sz="2000" dirty="0">
              <a:latin typeface="Arial" panose="020B0604020202020204" pitchFamily="34" charset="0"/>
              <a:cs typeface="Arial" panose="020B0604020202020204" pitchFamily="34" charset="0"/>
            </a:endParaRPr>
          </a:p>
          <a:p>
            <a:pPr>
              <a:lnSpc>
                <a:spcPct val="150000"/>
              </a:lnSpc>
              <a:buFont typeface="Arial" panose="020B0604020202020204" pitchFamily="34" charset="0"/>
              <a:buNone/>
              <a:defRPr/>
            </a:pPr>
            <a:endParaRPr lang="en-US" altLang="en-US" sz="2000" dirty="0">
              <a:latin typeface="Arial" panose="020B0604020202020204" pitchFamily="34" charset="0"/>
              <a:cs typeface="Arial" panose="020B0604020202020204" pitchFamily="34" charset="0"/>
            </a:endParaRPr>
          </a:p>
        </p:txBody>
      </p:sp>
      <p:sp>
        <p:nvSpPr>
          <p:cNvPr id="792579" name="Rectangle 5"/>
          <p:cNvSpPr>
            <a:spLocks noChangeArrowheads="1"/>
          </p:cNvSpPr>
          <p:nvPr/>
        </p:nvSpPr>
        <p:spPr bwMode="auto">
          <a:xfrm>
            <a:off x="287338" y="1009650"/>
            <a:ext cx="5570756" cy="523220"/>
          </a:xfrm>
          <a:prstGeom prst="rect">
            <a:avLst/>
          </a:prstGeom>
          <a:noFill/>
          <a:ln w="9525">
            <a:noFill/>
            <a:miter lim="800000"/>
          </a:ln>
        </p:spPr>
        <p:txBody>
          <a:bodyPr wrap="none">
            <a:spAutoFit/>
          </a:bodyPr>
          <a:lstStyle/>
          <a:p>
            <a:pPr algn="l"/>
            <a:r>
              <a:rPr lang="en-US" altLang="en-US" sz="2800" dirty="0" err="1">
                <a:solidFill>
                  <a:srgbClr val="0073AE"/>
                </a:solidFill>
                <a:latin typeface="Times New Roman MT Std"/>
                <a:sym typeface="+mn-ea"/>
              </a:rPr>
              <a:t>PK术后</a:t>
            </a:r>
            <a:r>
              <a:rPr lang="zh-CN" altLang="en-US" sz="2800" dirty="0">
                <a:solidFill>
                  <a:srgbClr val="0073AE"/>
                </a:solidFill>
                <a:latin typeface="Times New Roman MT Std"/>
                <a:sym typeface="+mn-ea"/>
              </a:rPr>
              <a:t>硬性接触镜</a:t>
            </a:r>
            <a:r>
              <a:rPr lang="en-US" altLang="en-US" sz="2800" dirty="0" err="1">
                <a:solidFill>
                  <a:srgbClr val="0073AE"/>
                </a:solidFill>
                <a:latin typeface="Times New Roman MT Std"/>
                <a:sym typeface="+mn-ea"/>
              </a:rPr>
              <a:t>配适</a:t>
            </a:r>
            <a:r>
              <a:rPr lang="en-US" altLang="en-US" sz="2800" dirty="0">
                <a:solidFill>
                  <a:srgbClr val="0073AE"/>
                </a:solidFill>
                <a:latin typeface="Times New Roman MT Std"/>
              </a:rPr>
              <a:t>: </a:t>
            </a:r>
            <a:r>
              <a:rPr lang="en-US" altLang="en-US" sz="2800" dirty="0" err="1">
                <a:solidFill>
                  <a:srgbClr val="0073AE"/>
                </a:solidFill>
                <a:latin typeface="Times New Roman MT Std"/>
              </a:rPr>
              <a:t>荧光素图</a:t>
            </a:r>
            <a:endParaRPr lang="en-US" altLang="en-US" sz="2800" dirty="0">
              <a:solidFill>
                <a:srgbClr val="0073AE"/>
              </a:solidFill>
              <a:latin typeface="Times New Roman MT Std"/>
            </a:endParaRPr>
          </a:p>
        </p:txBody>
      </p:sp>
      <p:sp>
        <p:nvSpPr>
          <p:cNvPr id="771074" name="Title 3"/>
          <p:cNvSpPr txBox="1"/>
          <p:nvPr/>
        </p:nvSpPr>
        <p:spPr bwMode="auto">
          <a:xfrm>
            <a:off x="146050" y="111125"/>
            <a:ext cx="8839200" cy="685800"/>
          </a:xfrm>
          <a:prstGeom prst="rect">
            <a:avLst/>
          </a:prstGeom>
          <a:noFill/>
          <a:ln w="9525">
            <a:noFill/>
            <a:miter lim="800000"/>
          </a:ln>
        </p:spPr>
        <p:txBody>
          <a:bodyPr/>
          <a:lstStyle/>
          <a:p>
            <a:r>
              <a:rPr lang="en-US" altLang="en-US" sz="2800" dirty="0">
                <a:solidFill>
                  <a:schemeClr val="bg1"/>
                </a:solidFill>
                <a:latin typeface="Arial" panose="020B0604020202020204" pitchFamily="34" charset="0"/>
              </a:rPr>
              <a:t>PK</a:t>
            </a:r>
            <a:r>
              <a:rPr lang="zh-CN" altLang="en-US" sz="2800" dirty="0">
                <a:solidFill>
                  <a:schemeClr val="bg1"/>
                </a:solidFill>
                <a:latin typeface="Arial" panose="020B0604020202020204" pitchFamily="34" charset="0"/>
              </a:rPr>
              <a:t>术后接触镜配适</a:t>
            </a:r>
          </a:p>
        </p:txBody>
      </p:sp>
    </p:spTree>
    <p:extLst>
      <p:ext uri="{BB962C8B-B14F-4D97-AF65-F5344CB8AC3E}">
        <p14:creationId xmlns:p14="http://schemas.microsoft.com/office/powerpoint/2010/main" val="36926559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3" name="Rectangle 3"/>
          <p:cNvSpPr>
            <a:spLocks noGrp="1"/>
          </p:cNvSpPr>
          <p:nvPr>
            <p:ph type="body" idx="1"/>
          </p:nvPr>
        </p:nvSpPr>
        <p:spPr>
          <a:xfrm>
            <a:off x="558800" y="1741488"/>
            <a:ext cx="8839200" cy="3733800"/>
          </a:xfrm>
        </p:spPr>
        <p:txBody>
          <a:bodyPr/>
          <a:lstStyle/>
          <a:p>
            <a:pPr marL="622300" indent="-351155" eaLnBrk="1" hangingPunct="1">
              <a:lnSpc>
                <a:spcPct val="180000"/>
              </a:lnSpc>
              <a:defRPr/>
            </a:pPr>
            <a:r>
              <a:rPr lang="en-US" altLang="en-US" sz="2000" dirty="0">
                <a:latin typeface="Arial" panose="020B0604020202020204" pitchFamily="34" charset="0"/>
                <a:cs typeface="Arial" panose="020B0604020202020204" pitchFamily="34" charset="0"/>
              </a:rPr>
              <a:t>上睑位置</a:t>
            </a:r>
          </a:p>
          <a:p>
            <a:pPr marL="622300" indent="-351155" eaLnBrk="1" hangingPunct="1">
              <a:lnSpc>
                <a:spcPct val="180000"/>
              </a:lnSpc>
              <a:defRPr/>
            </a:pPr>
            <a:r>
              <a:rPr lang="zh-CN" altLang="en-US" sz="2000" dirty="0"/>
              <a:t>眼睑张力</a:t>
            </a:r>
            <a:endParaRPr lang="en-US" altLang="en-US" sz="2000" dirty="0">
              <a:latin typeface="Arial" panose="020B0604020202020204" pitchFamily="34" charset="0"/>
              <a:cs typeface="Arial" panose="020B0604020202020204" pitchFamily="34" charset="0"/>
            </a:endParaRPr>
          </a:p>
          <a:p>
            <a:pPr marL="622300" indent="-351155" eaLnBrk="1" hangingPunct="1">
              <a:lnSpc>
                <a:spcPct val="180000"/>
              </a:lnSpc>
              <a:defRPr/>
            </a:pPr>
            <a:r>
              <a:rPr lang="zh-CN" altLang="en-US" sz="2000" dirty="0"/>
              <a:t>接触镜</a:t>
            </a:r>
            <a:r>
              <a:rPr lang="en-US" altLang="en-US" sz="2000" dirty="0" err="1">
                <a:latin typeface="Arial" panose="020B0604020202020204" pitchFamily="34" charset="0"/>
                <a:cs typeface="Arial" panose="020B0604020202020204" pitchFamily="34" charset="0"/>
              </a:rPr>
              <a:t>位置的影响</a:t>
            </a:r>
            <a:endParaRPr lang="en-US" altLang="en-US" sz="2000" dirty="0">
              <a:latin typeface="Arial" panose="020B0604020202020204" pitchFamily="34" charset="0"/>
              <a:cs typeface="Arial" panose="020B0604020202020204" pitchFamily="34" charset="0"/>
            </a:endParaRPr>
          </a:p>
        </p:txBody>
      </p:sp>
      <p:sp>
        <p:nvSpPr>
          <p:cNvPr id="794627" name="Rectangle 5"/>
          <p:cNvSpPr>
            <a:spLocks noChangeArrowheads="1"/>
          </p:cNvSpPr>
          <p:nvPr/>
        </p:nvSpPr>
        <p:spPr bwMode="auto">
          <a:xfrm>
            <a:off x="287338" y="1009650"/>
            <a:ext cx="5570756" cy="523220"/>
          </a:xfrm>
          <a:prstGeom prst="rect">
            <a:avLst/>
          </a:prstGeom>
          <a:noFill/>
          <a:ln w="9525">
            <a:noFill/>
            <a:miter lim="800000"/>
          </a:ln>
        </p:spPr>
        <p:txBody>
          <a:bodyPr wrap="none">
            <a:spAutoFit/>
          </a:bodyPr>
          <a:lstStyle/>
          <a:p>
            <a:pPr algn="l"/>
            <a:r>
              <a:rPr lang="en-US" altLang="en-US" sz="2800" dirty="0" err="1">
                <a:solidFill>
                  <a:srgbClr val="0073AE"/>
                </a:solidFill>
                <a:latin typeface="Times New Roman MT Std"/>
                <a:sym typeface="+mn-ea"/>
              </a:rPr>
              <a:t>PK术后</a:t>
            </a:r>
            <a:r>
              <a:rPr lang="en-US" altLang="zh-CN" sz="2800" dirty="0" err="1">
                <a:solidFill>
                  <a:srgbClr val="0073AE"/>
                </a:solidFill>
                <a:latin typeface="Times New Roman MT Std"/>
                <a:sym typeface="+mn-ea"/>
              </a:rPr>
              <a:t>GP</a:t>
            </a:r>
            <a:r>
              <a:rPr lang="zh-CN" altLang="en-US" sz="2800" dirty="0">
                <a:solidFill>
                  <a:srgbClr val="0073AE"/>
                </a:solidFill>
                <a:latin typeface="Times New Roman MT Std"/>
                <a:sym typeface="+mn-ea"/>
              </a:rPr>
              <a:t>接触镜</a:t>
            </a:r>
            <a:r>
              <a:rPr lang="en-US" altLang="en-US" sz="2800" dirty="0" err="1">
                <a:solidFill>
                  <a:srgbClr val="0073AE"/>
                </a:solidFill>
                <a:latin typeface="Times New Roman MT Std"/>
                <a:sym typeface="+mn-ea"/>
              </a:rPr>
              <a:t>配适</a:t>
            </a:r>
            <a:r>
              <a:rPr lang="en-US" altLang="en-US" sz="2800" dirty="0">
                <a:solidFill>
                  <a:srgbClr val="0073AE"/>
                </a:solidFill>
                <a:latin typeface="Times New Roman MT Std"/>
              </a:rPr>
              <a:t>: </a:t>
            </a:r>
            <a:r>
              <a:rPr lang="zh-CN" altLang="en-US" sz="2800" dirty="0">
                <a:solidFill>
                  <a:srgbClr val="0073AE"/>
                </a:solidFill>
                <a:latin typeface="Times New Roman MT Std"/>
              </a:rPr>
              <a:t>眼睑的影响</a:t>
            </a:r>
          </a:p>
        </p:txBody>
      </p:sp>
      <p:sp>
        <p:nvSpPr>
          <p:cNvPr id="771074" name="Title 3"/>
          <p:cNvSpPr txBox="1"/>
          <p:nvPr/>
        </p:nvSpPr>
        <p:spPr bwMode="auto">
          <a:xfrm>
            <a:off x="146050" y="111125"/>
            <a:ext cx="8839200" cy="685800"/>
          </a:xfrm>
          <a:prstGeom prst="rect">
            <a:avLst/>
          </a:prstGeom>
          <a:noFill/>
          <a:ln w="9525">
            <a:noFill/>
            <a:miter lim="800000"/>
          </a:ln>
        </p:spPr>
        <p:txBody>
          <a:bodyPr/>
          <a:lstStyle/>
          <a:p>
            <a:r>
              <a:rPr lang="en-US" altLang="en-US" sz="2800" dirty="0">
                <a:solidFill>
                  <a:schemeClr val="bg1"/>
                </a:solidFill>
                <a:latin typeface="Arial" panose="020B0604020202020204" pitchFamily="34" charset="0"/>
              </a:rPr>
              <a:t>PK</a:t>
            </a:r>
            <a:r>
              <a:rPr lang="zh-CN" altLang="en-US" sz="2800" dirty="0">
                <a:solidFill>
                  <a:schemeClr val="bg1"/>
                </a:solidFill>
                <a:latin typeface="Arial" panose="020B0604020202020204" pitchFamily="34" charset="0"/>
              </a:rPr>
              <a:t>术后接触镜配适</a:t>
            </a:r>
          </a:p>
        </p:txBody>
      </p:sp>
    </p:spTree>
    <p:extLst>
      <p:ext uri="{BB962C8B-B14F-4D97-AF65-F5344CB8AC3E}">
        <p14:creationId xmlns:p14="http://schemas.microsoft.com/office/powerpoint/2010/main" val="12115868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7" name="Rectangle 3"/>
          <p:cNvSpPr>
            <a:spLocks noGrp="1"/>
          </p:cNvSpPr>
          <p:nvPr>
            <p:ph type="body" idx="1"/>
          </p:nvPr>
        </p:nvSpPr>
        <p:spPr>
          <a:xfrm>
            <a:off x="746125" y="1784350"/>
            <a:ext cx="8839200" cy="5135563"/>
          </a:xfrm>
        </p:spPr>
        <p:txBody>
          <a:bodyPr/>
          <a:lstStyle/>
          <a:p>
            <a:pPr marL="452755" indent="-361950" eaLnBrk="1" hangingPunct="1">
              <a:lnSpc>
                <a:spcPct val="160000"/>
              </a:lnSpc>
              <a:defRPr/>
            </a:pPr>
            <a:r>
              <a:rPr lang="en-US" altLang="en-US" sz="2000" dirty="0" err="1">
                <a:latin typeface="Arial" panose="020B0604020202020204" pitchFamily="34" charset="0"/>
                <a:cs typeface="Arial" panose="020B0604020202020204" pitchFamily="34" charset="0"/>
              </a:rPr>
              <a:t>稳定</a:t>
            </a:r>
            <a:r>
              <a:rPr lang="zh-CN" altLang="en-US" sz="2000" dirty="0">
                <a:latin typeface="Arial" panose="020B0604020202020204" pitchFamily="34" charset="0"/>
                <a:cs typeface="Arial" panose="020B0604020202020204" pitchFamily="34" charset="0"/>
              </a:rPr>
              <a:t>的配适</a:t>
            </a:r>
            <a:endParaRPr lang="en-US" altLang="en-US" sz="2000" dirty="0">
              <a:latin typeface="Arial" panose="020B0604020202020204" pitchFamily="34" charset="0"/>
              <a:cs typeface="Arial" panose="020B0604020202020204" pitchFamily="34" charset="0"/>
            </a:endParaRPr>
          </a:p>
          <a:p>
            <a:pPr marL="452755" indent="-361950" eaLnBrk="1" hangingPunct="1">
              <a:lnSpc>
                <a:spcPct val="160000"/>
              </a:lnSpc>
              <a:defRPr/>
            </a:pPr>
            <a:r>
              <a:rPr lang="en-US" altLang="en-US" sz="2000" dirty="0" err="1">
                <a:latin typeface="Arial" panose="020B0604020202020204" pitchFamily="34" charset="0"/>
                <a:cs typeface="Arial" panose="020B0604020202020204" pitchFamily="34" charset="0"/>
              </a:rPr>
              <a:t>适度</a:t>
            </a:r>
            <a:r>
              <a:rPr lang="zh-CN" altLang="en-US" sz="2000" dirty="0">
                <a:latin typeface="Arial" panose="020B0604020202020204" pitchFamily="34" charset="0"/>
                <a:cs typeface="Arial" panose="020B0604020202020204" pitchFamily="34" charset="0"/>
              </a:rPr>
              <a:t>中心定位</a:t>
            </a:r>
            <a:endParaRPr lang="en-US" altLang="en-US" sz="2000" dirty="0">
              <a:latin typeface="Arial" panose="020B0604020202020204" pitchFamily="34" charset="0"/>
              <a:cs typeface="Arial" panose="020B0604020202020204" pitchFamily="34" charset="0"/>
            </a:endParaRPr>
          </a:p>
          <a:p>
            <a:pPr marL="452755" indent="-361950" eaLnBrk="1" hangingPunct="1">
              <a:lnSpc>
                <a:spcPct val="160000"/>
              </a:lnSpc>
              <a:defRPr/>
            </a:pPr>
            <a:r>
              <a:rPr lang="zh-CN" altLang="en-US" sz="2000" dirty="0">
                <a:latin typeface="Arial" panose="020B0604020202020204" pitchFamily="34" charset="0"/>
                <a:cs typeface="Arial" panose="020B0604020202020204" pitchFamily="34" charset="0"/>
              </a:rPr>
              <a:t>接触镜</a:t>
            </a:r>
            <a:r>
              <a:rPr lang="en-US" altLang="en-US" sz="2000" dirty="0">
                <a:latin typeface="Arial" panose="020B0604020202020204" pitchFamily="34" charset="0"/>
                <a:cs typeface="Arial" panose="020B0604020202020204" pitchFamily="34" charset="0"/>
              </a:rPr>
              <a:t>下</a:t>
            </a:r>
            <a:r>
              <a:rPr lang="zh-CN" altLang="en-US" sz="2000" dirty="0">
                <a:latin typeface="Arial" panose="020B0604020202020204" pitchFamily="34" charset="0"/>
                <a:cs typeface="Arial" panose="020B0604020202020204" pitchFamily="34" charset="0"/>
              </a:rPr>
              <a:t>承受面压力的</a:t>
            </a:r>
            <a:r>
              <a:rPr lang="en-US" altLang="en-US" sz="2000" dirty="0" err="1">
                <a:latin typeface="Arial" panose="020B0604020202020204" pitchFamily="34" charset="0"/>
                <a:cs typeface="Arial" panose="020B0604020202020204" pitchFamily="34" charset="0"/>
              </a:rPr>
              <a:t>分布</a:t>
            </a:r>
            <a:endParaRPr lang="en-US" altLang="en-US" sz="2000" dirty="0">
              <a:latin typeface="Arial" panose="020B0604020202020204" pitchFamily="34" charset="0"/>
              <a:cs typeface="Arial" panose="020B0604020202020204" pitchFamily="34" charset="0"/>
            </a:endParaRPr>
          </a:p>
        </p:txBody>
      </p:sp>
      <p:sp>
        <p:nvSpPr>
          <p:cNvPr id="795651" name="Rectangle 5"/>
          <p:cNvSpPr>
            <a:spLocks noChangeArrowheads="1"/>
          </p:cNvSpPr>
          <p:nvPr/>
        </p:nvSpPr>
        <p:spPr bwMode="auto">
          <a:xfrm>
            <a:off x="287338" y="1009650"/>
            <a:ext cx="5211683" cy="523220"/>
          </a:xfrm>
          <a:prstGeom prst="rect">
            <a:avLst/>
          </a:prstGeom>
          <a:noFill/>
          <a:ln w="9525">
            <a:noFill/>
            <a:miter lim="800000"/>
          </a:ln>
        </p:spPr>
        <p:txBody>
          <a:bodyPr wrap="none">
            <a:spAutoFit/>
          </a:bodyPr>
          <a:lstStyle/>
          <a:p>
            <a:pPr algn="l"/>
            <a:r>
              <a:rPr lang="zh-CN" altLang="en-US" sz="2800" dirty="0">
                <a:solidFill>
                  <a:srgbClr val="0073AE"/>
                </a:solidFill>
                <a:latin typeface="Times New Roman MT Std"/>
                <a:sym typeface="+mn-ea"/>
              </a:rPr>
              <a:t>PK术后</a:t>
            </a:r>
            <a:r>
              <a:rPr lang="en-US" altLang="zh-CN" sz="2800" dirty="0">
                <a:solidFill>
                  <a:srgbClr val="0073AE"/>
                </a:solidFill>
                <a:latin typeface="Times New Roman MT Std"/>
                <a:sym typeface="+mn-ea"/>
              </a:rPr>
              <a:t>GP</a:t>
            </a:r>
            <a:r>
              <a:rPr lang="zh-CN" altLang="en-US" sz="2800" dirty="0">
                <a:solidFill>
                  <a:srgbClr val="0073AE"/>
                </a:solidFill>
                <a:latin typeface="Times New Roman MT Std"/>
                <a:sym typeface="+mn-ea"/>
              </a:rPr>
              <a:t>接触镜配适</a:t>
            </a:r>
            <a:r>
              <a:rPr lang="zh-CN" altLang="en-US" sz="2800" dirty="0">
                <a:solidFill>
                  <a:srgbClr val="0073AE"/>
                </a:solidFill>
                <a:latin typeface="Times New Roman MT Std"/>
              </a:rPr>
              <a:t>: 配适目标</a:t>
            </a:r>
            <a:endParaRPr lang="zh-CN" altLang="en-US" sz="2800" dirty="0">
              <a:latin typeface="Times New Roman MT Std"/>
            </a:endParaRPr>
          </a:p>
        </p:txBody>
      </p:sp>
      <p:sp>
        <p:nvSpPr>
          <p:cNvPr id="771074" name="Title 3"/>
          <p:cNvSpPr txBox="1"/>
          <p:nvPr/>
        </p:nvSpPr>
        <p:spPr bwMode="auto">
          <a:xfrm>
            <a:off x="146050" y="111125"/>
            <a:ext cx="8839200" cy="685800"/>
          </a:xfrm>
          <a:prstGeom prst="rect">
            <a:avLst/>
          </a:prstGeom>
          <a:noFill/>
          <a:ln w="9525">
            <a:noFill/>
            <a:miter lim="800000"/>
          </a:ln>
        </p:spPr>
        <p:txBody>
          <a:bodyPr/>
          <a:lstStyle/>
          <a:p>
            <a:r>
              <a:rPr lang="en-US" altLang="en-US" sz="2800" dirty="0">
                <a:solidFill>
                  <a:schemeClr val="bg1"/>
                </a:solidFill>
                <a:latin typeface="Arial" panose="020B0604020202020204" pitchFamily="34" charset="0"/>
              </a:rPr>
              <a:t>PK</a:t>
            </a:r>
            <a:r>
              <a:rPr lang="zh-CN" altLang="en-US" sz="2800" dirty="0">
                <a:solidFill>
                  <a:schemeClr val="bg1"/>
                </a:solidFill>
                <a:latin typeface="Arial" panose="020B0604020202020204" pitchFamily="34" charset="0"/>
              </a:rPr>
              <a:t>术后接触镜配适</a:t>
            </a:r>
          </a:p>
        </p:txBody>
      </p:sp>
    </p:spTree>
    <p:extLst>
      <p:ext uri="{BB962C8B-B14F-4D97-AF65-F5344CB8AC3E}">
        <p14:creationId xmlns:p14="http://schemas.microsoft.com/office/powerpoint/2010/main" val="31015090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1" name="Rectangle 3"/>
          <p:cNvSpPr>
            <a:spLocks noGrp="1"/>
          </p:cNvSpPr>
          <p:nvPr>
            <p:ph type="body" idx="1"/>
          </p:nvPr>
        </p:nvSpPr>
        <p:spPr>
          <a:xfrm>
            <a:off x="385763" y="1803400"/>
            <a:ext cx="8839200" cy="3714750"/>
          </a:xfrm>
        </p:spPr>
        <p:txBody>
          <a:bodyPr/>
          <a:lstStyle/>
          <a:p>
            <a:pPr marL="803275" indent="-351155">
              <a:lnSpc>
                <a:spcPct val="150000"/>
              </a:lnSpc>
              <a:defRPr/>
            </a:pPr>
            <a:r>
              <a:rPr lang="en-US" altLang="en-US" sz="2000" dirty="0">
                <a:latin typeface="Arial" panose="020B0604020202020204" pitchFamily="34" charset="0"/>
                <a:cs typeface="Arial" panose="020B0604020202020204" pitchFamily="34" charset="0"/>
              </a:rPr>
              <a:t>感染</a:t>
            </a:r>
          </a:p>
          <a:p>
            <a:pPr marL="803275" indent="-351155">
              <a:lnSpc>
                <a:spcPct val="150000"/>
              </a:lnSpc>
              <a:defRPr/>
            </a:pPr>
            <a:r>
              <a:rPr lang="zh-CN" altLang="en-US" sz="2000" dirty="0">
                <a:latin typeface="Arial" panose="020B0604020202020204" pitchFamily="34" charset="0"/>
                <a:cs typeface="Arial" panose="020B0604020202020204" pitchFamily="34" charset="0"/>
              </a:rPr>
              <a:t>角膜</a:t>
            </a:r>
            <a:r>
              <a:rPr lang="zh-CN" altLang="en-US" sz="2000" dirty="0"/>
              <a:t>磨损</a:t>
            </a:r>
            <a:endParaRPr lang="en-US" altLang="en-US" sz="2000" dirty="0">
              <a:latin typeface="Arial" panose="020B0604020202020204" pitchFamily="34" charset="0"/>
              <a:cs typeface="Arial" panose="020B0604020202020204" pitchFamily="34" charset="0"/>
            </a:endParaRPr>
          </a:p>
          <a:p>
            <a:pPr marL="803275" indent="-351155">
              <a:lnSpc>
                <a:spcPct val="150000"/>
              </a:lnSpc>
              <a:defRPr/>
            </a:pPr>
            <a:r>
              <a:rPr lang="en-US" altLang="en-US" sz="2000" dirty="0" err="1">
                <a:latin typeface="Arial" panose="020B0604020202020204" pitchFamily="34" charset="0"/>
                <a:cs typeface="Arial" panose="020B0604020202020204" pitchFamily="34" charset="0"/>
              </a:rPr>
              <a:t>缝线松动或</a:t>
            </a:r>
            <a:r>
              <a:rPr lang="zh-CN" altLang="en-US" sz="2000" dirty="0">
                <a:latin typeface="Arial" panose="020B0604020202020204" pitchFamily="34" charset="0"/>
                <a:cs typeface="Arial" panose="020B0604020202020204" pitchFamily="34" charset="0"/>
              </a:rPr>
              <a:t>断裂</a:t>
            </a:r>
            <a:endParaRPr lang="en-US" altLang="en-US" sz="2000" dirty="0">
              <a:latin typeface="Arial" panose="020B0604020202020204" pitchFamily="34" charset="0"/>
              <a:cs typeface="Arial" panose="020B0604020202020204" pitchFamily="34" charset="0"/>
            </a:endParaRPr>
          </a:p>
          <a:p>
            <a:pPr marL="803275" indent="-351155">
              <a:lnSpc>
                <a:spcPct val="150000"/>
              </a:lnSpc>
              <a:defRPr/>
            </a:pPr>
            <a:r>
              <a:rPr lang="en-US" altLang="en-US" sz="2000" dirty="0">
                <a:latin typeface="Arial" panose="020B0604020202020204" pitchFamily="34" charset="0"/>
                <a:cs typeface="Arial" panose="020B0604020202020204" pitchFamily="34" charset="0"/>
              </a:rPr>
              <a:t>新生血管形成</a:t>
            </a:r>
          </a:p>
          <a:p>
            <a:pPr>
              <a:lnSpc>
                <a:spcPct val="150000"/>
              </a:lnSpc>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796675" name="Rectangle 5"/>
          <p:cNvSpPr>
            <a:spLocks noChangeArrowheads="1"/>
          </p:cNvSpPr>
          <p:nvPr/>
        </p:nvSpPr>
        <p:spPr bwMode="auto">
          <a:xfrm>
            <a:off x="287338" y="1009650"/>
            <a:ext cx="6288901" cy="523220"/>
          </a:xfrm>
          <a:prstGeom prst="rect">
            <a:avLst/>
          </a:prstGeom>
          <a:noFill/>
          <a:ln w="9525">
            <a:noFill/>
            <a:miter lim="800000"/>
          </a:ln>
        </p:spPr>
        <p:txBody>
          <a:bodyPr wrap="none">
            <a:spAutoFit/>
          </a:bodyPr>
          <a:lstStyle/>
          <a:p>
            <a:pPr algn="l"/>
            <a:r>
              <a:rPr lang="zh-CN" altLang="en-US" sz="2800" dirty="0">
                <a:solidFill>
                  <a:srgbClr val="0073AE"/>
                </a:solidFill>
                <a:latin typeface="Times New Roman MT Std"/>
                <a:sym typeface="+mn-ea"/>
              </a:rPr>
              <a:t>PK术后透气性接触镜配适:</a:t>
            </a:r>
            <a:r>
              <a:rPr lang="en-US" altLang="en-US" sz="2800" dirty="0">
                <a:solidFill>
                  <a:srgbClr val="0073AE"/>
                </a:solidFill>
                <a:latin typeface="Times New Roman MT Std"/>
              </a:rPr>
              <a:t> </a:t>
            </a:r>
            <a:r>
              <a:rPr lang="en-US" altLang="en-US" sz="2800" dirty="0" err="1">
                <a:solidFill>
                  <a:srgbClr val="0073AE"/>
                </a:solidFill>
                <a:latin typeface="Times New Roman MT Std"/>
              </a:rPr>
              <a:t>潜在并发症</a:t>
            </a:r>
            <a:endParaRPr lang="en-US" altLang="en-US" sz="2800" dirty="0">
              <a:solidFill>
                <a:srgbClr val="0073AE"/>
              </a:solidFill>
              <a:latin typeface="Times New Roman MT Std"/>
            </a:endParaRPr>
          </a:p>
        </p:txBody>
      </p:sp>
      <p:sp>
        <p:nvSpPr>
          <p:cNvPr id="771074" name="Title 3"/>
          <p:cNvSpPr txBox="1"/>
          <p:nvPr/>
        </p:nvSpPr>
        <p:spPr bwMode="auto">
          <a:xfrm>
            <a:off x="146050" y="111125"/>
            <a:ext cx="8839200" cy="685800"/>
          </a:xfrm>
          <a:prstGeom prst="rect">
            <a:avLst/>
          </a:prstGeom>
          <a:noFill/>
          <a:ln w="9525">
            <a:noFill/>
            <a:miter lim="800000"/>
          </a:ln>
        </p:spPr>
        <p:txBody>
          <a:bodyPr/>
          <a:lstStyle/>
          <a:p>
            <a:r>
              <a:rPr lang="en-US" altLang="en-US" sz="2800">
                <a:solidFill>
                  <a:schemeClr val="bg1"/>
                </a:solidFill>
                <a:latin typeface="Arial" panose="020B0604020202020204" pitchFamily="34" charset="0"/>
              </a:rPr>
              <a:t>PK</a:t>
            </a:r>
            <a:r>
              <a:rPr lang="zh-CN" altLang="en-US" sz="2800">
                <a:solidFill>
                  <a:schemeClr val="bg1"/>
                </a:solidFill>
                <a:latin typeface="Arial" panose="020B0604020202020204" pitchFamily="34" charset="0"/>
              </a:rPr>
              <a:t>术后角膜接触镜配适</a:t>
            </a:r>
          </a:p>
        </p:txBody>
      </p:sp>
    </p:spTree>
    <p:extLst>
      <p:ext uri="{BB962C8B-B14F-4D97-AF65-F5344CB8AC3E}">
        <p14:creationId xmlns:p14="http://schemas.microsoft.com/office/powerpoint/2010/main" val="15620203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9" name="Rectangle 3"/>
          <p:cNvSpPr>
            <a:spLocks noGrp="1"/>
          </p:cNvSpPr>
          <p:nvPr>
            <p:ph type="body" idx="1"/>
          </p:nvPr>
        </p:nvSpPr>
        <p:spPr>
          <a:xfrm>
            <a:off x="288925" y="1804988"/>
            <a:ext cx="8839200" cy="4094162"/>
          </a:xfrm>
        </p:spPr>
        <p:txBody>
          <a:bodyPr/>
          <a:lstStyle/>
          <a:p>
            <a:pPr marL="894080" indent="-351155">
              <a:lnSpc>
                <a:spcPct val="150000"/>
              </a:lnSpc>
              <a:buFont typeface="Arial" panose="020B0604020202020204" pitchFamily="34" charset="0"/>
              <a:buNone/>
              <a:defRPr/>
            </a:pPr>
            <a:r>
              <a:rPr lang="zh-CN" altLang="en-US" sz="2000" dirty="0">
                <a:latin typeface="Arial" panose="020B0604020202020204" pitchFamily="34" charset="0"/>
                <a:cs typeface="Arial" panose="020B0604020202020204" pitchFamily="34" charset="0"/>
              </a:rPr>
              <a:t>前部</a:t>
            </a:r>
            <a:r>
              <a:rPr lang="en-US" altLang="en-US" sz="2000" dirty="0" err="1">
                <a:latin typeface="Arial" panose="020B0604020202020204" pitchFamily="34" charset="0"/>
                <a:cs typeface="Arial" panose="020B0604020202020204" pitchFamily="34" charset="0"/>
              </a:rPr>
              <a:t>深板层角膜移植术（DALK</a:t>
            </a:r>
            <a:r>
              <a:rPr lang="en-US" altLang="en-US" sz="2000" dirty="0">
                <a:latin typeface="Arial" panose="020B0604020202020204" pitchFamily="34" charset="0"/>
                <a:cs typeface="Arial" panose="020B0604020202020204" pitchFamily="34" charset="0"/>
              </a:rPr>
              <a:t>）</a:t>
            </a:r>
          </a:p>
          <a:p>
            <a:pPr marL="894080" indent="-351155">
              <a:lnSpc>
                <a:spcPct val="150000"/>
              </a:lnSpc>
              <a:buFont typeface="Arial" panose="020B0604020202020204" pitchFamily="34" charset="0"/>
              <a:buNone/>
              <a:defRPr/>
            </a:pPr>
            <a:r>
              <a:rPr lang="en-US" altLang="en-US" sz="2000" dirty="0" err="1">
                <a:latin typeface="Arial" panose="020B0604020202020204" pitchFamily="34" charset="0"/>
                <a:cs typeface="Arial" panose="020B0604020202020204" pitchFamily="34" charset="0"/>
              </a:rPr>
              <a:t>保存</a:t>
            </a:r>
            <a:r>
              <a:rPr lang="zh-CN" altLang="en-US" sz="2000" dirty="0">
                <a:latin typeface="Arial" panose="020B0604020202020204" pitchFamily="34" charset="0"/>
                <a:cs typeface="Arial" panose="020B0604020202020204" pitchFamily="34" charset="0"/>
              </a:rPr>
              <a:t>宿主</a:t>
            </a:r>
            <a:r>
              <a:rPr lang="en-US" altLang="en-US" sz="2000" dirty="0" err="1">
                <a:latin typeface="Arial" panose="020B0604020202020204" pitchFamily="34" charset="0"/>
                <a:cs typeface="Arial" panose="020B0604020202020204" pitchFamily="34" charset="0"/>
              </a:rPr>
              <a:t>内皮细胞</a:t>
            </a:r>
            <a:r>
              <a:rPr lang="en-US" altLang="en-US" sz="2000" dirty="0">
                <a:latin typeface="Arial" panose="020B0604020202020204" pitchFamily="34" charset="0"/>
                <a:cs typeface="Arial" panose="020B0604020202020204" pitchFamily="34" charset="0"/>
              </a:rPr>
              <a:t> </a:t>
            </a:r>
          </a:p>
          <a:p>
            <a:pPr marL="894080" lvl="1" indent="-351155">
              <a:lnSpc>
                <a:spcPct val="150000"/>
              </a:lnSpc>
              <a:defRPr/>
            </a:pPr>
            <a:r>
              <a:rPr lang="en-US" altLang="en-US" dirty="0" err="1">
                <a:latin typeface="Arial" panose="020B0604020202020204" pitchFamily="34" charset="0"/>
                <a:cs typeface="Arial" panose="020B0604020202020204" pitchFamily="34" charset="0"/>
              </a:rPr>
              <a:t>长期生存</a:t>
            </a:r>
            <a:r>
              <a:rPr lang="zh-CN" altLang="en-US" dirty="0">
                <a:latin typeface="Arial" panose="020B0604020202020204" pitchFamily="34" charset="0"/>
                <a:cs typeface="Arial" panose="020B0604020202020204" pitchFamily="34" charset="0"/>
              </a:rPr>
              <a:t>能</a:t>
            </a:r>
            <a:r>
              <a:rPr lang="en-US" altLang="en-US" dirty="0">
                <a:latin typeface="Arial" panose="020B0604020202020204" pitchFamily="34" charset="0"/>
                <a:cs typeface="Arial" panose="020B0604020202020204" pitchFamily="34" charset="0"/>
              </a:rPr>
              <a:t>力</a:t>
            </a:r>
          </a:p>
          <a:p>
            <a:pPr marL="894080" lvl="1" indent="-351155">
              <a:lnSpc>
                <a:spcPct val="150000"/>
              </a:lnSpc>
              <a:defRPr/>
            </a:pPr>
            <a:r>
              <a:rPr lang="en-US" altLang="en-US" dirty="0" err="1">
                <a:latin typeface="Arial" panose="020B0604020202020204" pitchFamily="34" charset="0"/>
                <a:cs typeface="Arial" panose="020B0604020202020204" pitchFamily="34" charset="0"/>
              </a:rPr>
              <a:t>更好地</a:t>
            </a:r>
            <a:r>
              <a:rPr lang="zh-CN" altLang="en-US" dirty="0">
                <a:latin typeface="Arial" panose="020B0604020202020204" pitchFamily="34" charset="0"/>
                <a:cs typeface="Arial" panose="020B0604020202020204" pitchFamily="34" charset="0"/>
              </a:rPr>
              <a:t>维护</a:t>
            </a:r>
            <a:r>
              <a:rPr lang="en-US" altLang="en-US" dirty="0" err="1">
                <a:latin typeface="Arial" panose="020B0604020202020204" pitchFamily="34" charset="0"/>
                <a:cs typeface="Arial" panose="020B0604020202020204" pitchFamily="34" charset="0"/>
              </a:rPr>
              <a:t>眼睛完整性</a:t>
            </a:r>
            <a:endParaRPr lang="en-US" altLang="en-US" dirty="0">
              <a:latin typeface="Arial" panose="020B0604020202020204" pitchFamily="34" charset="0"/>
              <a:cs typeface="Arial" panose="020B0604020202020204" pitchFamily="34" charset="0"/>
            </a:endParaRPr>
          </a:p>
          <a:p>
            <a:pPr marL="894080" lvl="1" indent="-351155">
              <a:lnSpc>
                <a:spcPct val="150000"/>
              </a:lnSpc>
              <a:defRPr/>
            </a:pPr>
            <a:r>
              <a:rPr lang="zh-CN" altLang="en-US" dirty="0">
                <a:latin typeface="Arial" panose="020B0604020202020204" pitchFamily="34" charset="0"/>
                <a:cs typeface="Arial" panose="020B0604020202020204" pitchFamily="34" charset="0"/>
              </a:rPr>
              <a:t>排斥反应</a:t>
            </a:r>
            <a:r>
              <a:rPr lang="en-US" altLang="en-US" dirty="0" err="1">
                <a:latin typeface="Arial" panose="020B0604020202020204" pitchFamily="34" charset="0"/>
                <a:cs typeface="Arial" panose="020B0604020202020204" pitchFamily="34" charset="0"/>
              </a:rPr>
              <a:t>风险</a:t>
            </a:r>
            <a:r>
              <a:rPr lang="zh-CN" altLang="en-US" dirty="0">
                <a:latin typeface="Arial" panose="020B0604020202020204" pitchFamily="34" charset="0"/>
                <a:cs typeface="Arial" panose="020B0604020202020204" pitchFamily="34" charset="0"/>
              </a:rPr>
              <a:t>降低</a:t>
            </a:r>
            <a:endParaRPr lang="en-US" altLang="en-US" dirty="0">
              <a:latin typeface="Arial" panose="020B0604020202020204" pitchFamily="34" charset="0"/>
              <a:cs typeface="Arial" panose="020B0604020202020204" pitchFamily="34" charset="0"/>
            </a:endParaRPr>
          </a:p>
          <a:p>
            <a:pPr marL="894080" lvl="1" indent="-351155">
              <a:lnSpc>
                <a:spcPct val="150000"/>
              </a:lnSpc>
              <a:defRPr/>
            </a:pPr>
            <a:r>
              <a:rPr lang="zh-CN" altLang="en-US" dirty="0"/>
              <a:t>接触镜</a:t>
            </a:r>
            <a:r>
              <a:rPr lang="zh-CN" altLang="en-US" dirty="0">
                <a:latin typeface="Arial" panose="020B0604020202020204" pitchFamily="34" charset="0"/>
                <a:cs typeface="Arial" panose="020B0604020202020204" pitchFamily="34" charset="0"/>
              </a:rPr>
              <a:t>配适更早</a:t>
            </a:r>
            <a:endParaRPr lang="en-US" altLang="en-US" dirty="0">
              <a:latin typeface="Arial" panose="020B0604020202020204" pitchFamily="34" charset="0"/>
              <a:cs typeface="Arial" panose="020B0604020202020204" pitchFamily="34" charset="0"/>
            </a:endParaRPr>
          </a:p>
          <a:p>
            <a:pPr marL="894080" lvl="1" indent="-351155">
              <a:lnSpc>
                <a:spcPct val="150000"/>
              </a:lnSpc>
              <a:defRPr/>
            </a:pPr>
            <a:r>
              <a:rPr lang="en-US" altLang="en-US" dirty="0" err="1">
                <a:latin typeface="Arial" panose="020B0604020202020204" pitchFamily="34" charset="0"/>
                <a:cs typeface="Arial" panose="020B0604020202020204" pitchFamily="34" charset="0"/>
              </a:rPr>
              <a:t>视觉康复</a:t>
            </a:r>
            <a:r>
              <a:rPr lang="zh-CN" altLang="en-US" dirty="0">
                <a:latin typeface="Arial" panose="020B0604020202020204" pitchFamily="34" charset="0"/>
                <a:cs typeface="Arial" panose="020B0604020202020204" pitchFamily="34" charset="0"/>
              </a:rPr>
              <a:t>更快</a:t>
            </a:r>
            <a:endParaRPr lang="en-US" altLang="en-US" dirty="0">
              <a:latin typeface="Arial" panose="020B0604020202020204" pitchFamily="34" charset="0"/>
              <a:cs typeface="Arial" panose="020B0604020202020204" pitchFamily="34" charset="0"/>
            </a:endParaRPr>
          </a:p>
          <a:p>
            <a:pPr>
              <a:lnSpc>
                <a:spcPct val="150000"/>
              </a:lnSpc>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角膜手术后</a:t>
            </a:r>
            <a:r>
              <a:rPr lang="zh-CN" altLang="en-AU" sz="2800" dirty="0">
                <a:solidFill>
                  <a:schemeClr val="bg1"/>
                </a:solidFill>
                <a:latin typeface="Arial" panose="020B0604020202020204" pitchFamily="34" charset="0"/>
              </a:rPr>
              <a:t>接触镜配适</a:t>
            </a:r>
          </a:p>
        </p:txBody>
      </p:sp>
      <p:sp>
        <p:nvSpPr>
          <p:cNvPr id="798723" name="Rectangle 5"/>
          <p:cNvSpPr>
            <a:spLocks noChangeArrowheads="1"/>
          </p:cNvSpPr>
          <p:nvPr/>
        </p:nvSpPr>
        <p:spPr bwMode="auto">
          <a:xfrm>
            <a:off x="287338" y="1009650"/>
            <a:ext cx="3383280" cy="521970"/>
          </a:xfrm>
          <a:prstGeom prst="rect">
            <a:avLst/>
          </a:prstGeom>
          <a:noFill/>
          <a:ln w="9525">
            <a:noFill/>
            <a:miter lim="800000"/>
          </a:ln>
        </p:spPr>
        <p:txBody>
          <a:bodyPr wrap="none">
            <a:spAutoFit/>
          </a:bodyPr>
          <a:lstStyle/>
          <a:p>
            <a:pPr algn="l"/>
            <a:r>
              <a:rPr lang="en-US" altLang="en-US" sz="2800">
                <a:solidFill>
                  <a:srgbClr val="0073AE"/>
                </a:solidFill>
                <a:latin typeface="Times New Roman MT Std"/>
              </a:rPr>
              <a:t>部分厚度移植的优点</a:t>
            </a:r>
          </a:p>
        </p:txBody>
      </p:sp>
    </p:spTree>
    <p:extLst>
      <p:ext uri="{BB962C8B-B14F-4D97-AF65-F5344CB8AC3E}">
        <p14:creationId xmlns:p14="http://schemas.microsoft.com/office/powerpoint/2010/main" val="10133746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7" name="Rectangle 3"/>
          <p:cNvSpPr>
            <a:spLocks noGrp="1"/>
          </p:cNvSpPr>
          <p:nvPr>
            <p:ph type="body" idx="1"/>
          </p:nvPr>
        </p:nvSpPr>
        <p:spPr>
          <a:xfrm>
            <a:off x="290513" y="1804988"/>
            <a:ext cx="8839200" cy="5135562"/>
          </a:xfrm>
        </p:spPr>
        <p:txBody>
          <a:bodyPr/>
          <a:lstStyle/>
          <a:p>
            <a:pPr marL="894080" indent="-351155">
              <a:lnSpc>
                <a:spcPct val="150000"/>
              </a:lnSpc>
              <a:buFont typeface="Arial" panose="020B0604020202020204" pitchFamily="34" charset="0"/>
              <a:buNone/>
              <a:defRPr/>
            </a:pPr>
            <a:r>
              <a:rPr lang="en-US" altLang="en-US" sz="2400" dirty="0">
                <a:latin typeface="Arial" panose="020B0604020202020204" pitchFamily="34" charset="0"/>
                <a:cs typeface="Arial" panose="020B0604020202020204" pitchFamily="34" charset="0"/>
              </a:rPr>
              <a:t>角膜内皮移植术 (</a:t>
            </a:r>
            <a:r>
              <a:rPr lang="en-US" altLang="en-US" sz="2400" dirty="0" err="1">
                <a:latin typeface="Arial" panose="020B0604020202020204" pitchFamily="34" charset="0"/>
                <a:cs typeface="Arial" panose="020B0604020202020204" pitchFamily="34" charset="0"/>
              </a:rPr>
              <a:t>EK</a:t>
            </a:r>
            <a:r>
              <a:rPr lang="en-US" altLang="en-US" sz="2400" dirty="0">
                <a:latin typeface="Arial" panose="020B0604020202020204" pitchFamily="34" charset="0"/>
                <a:cs typeface="Arial" panose="020B0604020202020204" pitchFamily="34" charset="0"/>
              </a:rPr>
              <a:t>) </a:t>
            </a:r>
          </a:p>
          <a:p>
            <a:pPr marL="894080" lvl="1" indent="-351155">
              <a:lnSpc>
                <a:spcPct val="150000"/>
              </a:lnSpc>
              <a:defRPr/>
            </a:pPr>
            <a:r>
              <a:rPr lang="en-US" altLang="en-US" sz="2000" dirty="0">
                <a:latin typeface="Arial" panose="020B0604020202020204" pitchFamily="34" charset="0"/>
                <a:cs typeface="Arial" panose="020B0604020202020204" pitchFamily="34" charset="0"/>
              </a:rPr>
              <a:t>在3～6个月内可获得</a:t>
            </a:r>
            <a:r>
              <a:rPr lang="zh-CN" altLang="en-US" sz="2000" dirty="0">
                <a:latin typeface="Arial" panose="020B0604020202020204" pitchFamily="34" charset="0"/>
                <a:cs typeface="Arial" panose="020B0604020202020204" pitchFamily="34" charset="0"/>
              </a:rPr>
              <a:t>稳定</a:t>
            </a:r>
            <a:r>
              <a:rPr lang="en-US" altLang="en-US" sz="2000" dirty="0" err="1">
                <a:latin typeface="Arial" panose="020B0604020202020204" pitchFamily="34" charset="0"/>
                <a:cs typeface="Arial" panose="020B0604020202020204" pitchFamily="34" charset="0"/>
              </a:rPr>
              <a:t>的屈光</a:t>
            </a:r>
            <a:r>
              <a:rPr lang="zh-CN" altLang="en-US" sz="2000" dirty="0">
                <a:latin typeface="Arial" panose="020B0604020202020204" pitchFamily="34" charset="0"/>
                <a:cs typeface="Arial" panose="020B0604020202020204" pitchFamily="34" charset="0"/>
              </a:rPr>
              <a:t>度</a:t>
            </a:r>
            <a:r>
              <a:rPr lang="en-US" altLang="en-US" sz="2000" dirty="0" err="1">
                <a:latin typeface="Arial" panose="020B0604020202020204" pitchFamily="34" charset="0"/>
                <a:cs typeface="Arial" panose="020B0604020202020204" pitchFamily="34" charset="0"/>
              </a:rPr>
              <a:t>和良好的</a:t>
            </a:r>
            <a:r>
              <a:rPr lang="zh-CN" altLang="en-US" sz="2000" dirty="0">
                <a:latin typeface="Arial" panose="020B0604020202020204" pitchFamily="34" charset="0"/>
                <a:cs typeface="Arial" panose="020B0604020202020204" pitchFamily="34" charset="0"/>
              </a:rPr>
              <a:t>眼镜</a:t>
            </a:r>
            <a:r>
              <a:rPr lang="en-US" altLang="en-US" sz="2000" dirty="0" err="1">
                <a:latin typeface="Arial" panose="020B0604020202020204" pitchFamily="34" charset="0"/>
                <a:cs typeface="Arial" panose="020B0604020202020204" pitchFamily="34" charset="0"/>
              </a:rPr>
              <a:t>矫正视力</a:t>
            </a:r>
            <a:endParaRPr lang="en-US" altLang="en-US" sz="2000" dirty="0">
              <a:latin typeface="Arial" panose="020B0604020202020204" pitchFamily="34" charset="0"/>
              <a:cs typeface="Arial" panose="020B0604020202020204" pitchFamily="34" charset="0"/>
            </a:endParaRPr>
          </a:p>
          <a:p>
            <a:pPr marL="894080" lvl="1" indent="-351155">
              <a:lnSpc>
                <a:spcPct val="150000"/>
              </a:lnSpc>
              <a:defRPr/>
            </a:pPr>
            <a:r>
              <a:rPr lang="en-US" altLang="en-US" sz="2000" dirty="0">
                <a:latin typeface="Arial" panose="020B0604020202020204" pitchFamily="34" charset="0"/>
                <a:cs typeface="Arial" panose="020B0604020202020204" pitchFamily="34" charset="0"/>
              </a:rPr>
              <a:t>首</a:t>
            </a:r>
            <a:r>
              <a:rPr lang="zh-CN" altLang="en-US" sz="2000" dirty="0">
                <a:latin typeface="Arial" panose="020B0604020202020204" pitchFamily="34" charset="0"/>
                <a:cs typeface="Arial" panose="020B0604020202020204" pitchFamily="34" charset="0"/>
              </a:rPr>
              <a:t>次接触镜</a:t>
            </a:r>
            <a:r>
              <a:rPr lang="en-US" altLang="en-US" sz="2000" dirty="0">
                <a:latin typeface="Arial" panose="020B0604020202020204" pitchFamily="34" charset="0"/>
                <a:cs typeface="Arial" panose="020B0604020202020204" pitchFamily="34" charset="0"/>
              </a:rPr>
              <a:t>选择类似于角膜手术前</a:t>
            </a:r>
          </a:p>
          <a:p>
            <a:pPr>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800771" name="Rectangle 5"/>
          <p:cNvSpPr>
            <a:spLocks noChangeArrowheads="1"/>
          </p:cNvSpPr>
          <p:nvPr/>
        </p:nvSpPr>
        <p:spPr bwMode="auto">
          <a:xfrm>
            <a:off x="287338" y="1009650"/>
            <a:ext cx="3383280" cy="521970"/>
          </a:xfrm>
          <a:prstGeom prst="rect">
            <a:avLst/>
          </a:prstGeom>
          <a:noFill/>
          <a:ln w="9525">
            <a:noFill/>
            <a:miter lim="800000"/>
          </a:ln>
        </p:spPr>
        <p:txBody>
          <a:bodyPr wrap="none">
            <a:spAutoFit/>
          </a:bodyPr>
          <a:lstStyle/>
          <a:p>
            <a:pPr algn="l"/>
            <a:r>
              <a:rPr lang="en-US" altLang="en-US" sz="2800">
                <a:solidFill>
                  <a:srgbClr val="0073AE"/>
                </a:solidFill>
                <a:latin typeface="Times New Roman MT Std"/>
              </a:rPr>
              <a:t>部分厚度移植的优点</a:t>
            </a: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角膜手术后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39294157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Rectangle 3"/>
          <p:cNvSpPr>
            <a:spLocks noGrp="1"/>
          </p:cNvSpPr>
          <p:nvPr>
            <p:ph type="body" idx="1"/>
          </p:nvPr>
        </p:nvSpPr>
        <p:spPr>
          <a:xfrm>
            <a:off x="558800" y="1801813"/>
            <a:ext cx="8839200" cy="5135562"/>
          </a:xfrm>
        </p:spPr>
        <p:txBody>
          <a:bodyPr/>
          <a:lstStyle/>
          <a:p>
            <a:pPr marL="622300" indent="-351155" eaLnBrk="1" hangingPunct="1">
              <a:lnSpc>
                <a:spcPct val="150000"/>
              </a:lnSpc>
            </a:pPr>
            <a:r>
              <a:rPr lang="zh-CN" altLang="en-US" sz="2000" dirty="0"/>
              <a:t>顺规</a:t>
            </a:r>
            <a:r>
              <a:rPr lang="en-US" altLang="en-US" sz="2000" dirty="0">
                <a:latin typeface="Arial" panose="020B0604020202020204" pitchFamily="34" charset="0"/>
                <a:cs typeface="Arial" panose="020B0604020202020204" pitchFamily="34" charset="0"/>
              </a:rPr>
              <a:t>（WTR）</a:t>
            </a:r>
          </a:p>
          <a:p>
            <a:pPr marL="622300" indent="-351155" eaLnBrk="1" hangingPunct="1">
              <a:lnSpc>
                <a:spcPct val="150000"/>
              </a:lnSpc>
            </a:pPr>
            <a:r>
              <a:rPr lang="zh-CN" altLang="en-US" sz="2000" dirty="0">
                <a:latin typeface="Arial" panose="020B0604020202020204" pitchFamily="34" charset="0"/>
                <a:cs typeface="Arial" panose="020B0604020202020204" pitchFamily="34" charset="0"/>
              </a:rPr>
              <a:t>逆规</a:t>
            </a:r>
            <a:r>
              <a:rPr lang="en-US" altLang="en-US" sz="2000" dirty="0">
                <a:latin typeface="Arial" panose="020B0604020202020204" pitchFamily="34" charset="0"/>
                <a:cs typeface="Arial" panose="020B0604020202020204" pitchFamily="34" charset="0"/>
              </a:rPr>
              <a:t>（ATR）</a:t>
            </a:r>
          </a:p>
          <a:p>
            <a:pPr marL="622300" indent="-351155" eaLnBrk="1" hangingPunct="1">
              <a:lnSpc>
                <a:spcPct val="150000"/>
              </a:lnSpc>
            </a:pPr>
            <a:r>
              <a:rPr lang="en-US" altLang="en-US" sz="2000" dirty="0">
                <a:latin typeface="Arial" panose="020B0604020202020204" pitchFamily="34" charset="0"/>
                <a:cs typeface="Arial" panose="020B0604020202020204" pitchFamily="34" charset="0"/>
              </a:rPr>
              <a:t>散光度</a:t>
            </a:r>
          </a:p>
        </p:txBody>
      </p:sp>
      <p:sp>
        <p:nvSpPr>
          <p:cNvPr id="802819" name="Rectangle 5"/>
          <p:cNvSpPr>
            <a:spLocks noChangeArrowheads="1"/>
          </p:cNvSpPr>
          <p:nvPr/>
        </p:nvSpPr>
        <p:spPr bwMode="auto">
          <a:xfrm>
            <a:off x="287338" y="1009650"/>
            <a:ext cx="5211683" cy="523220"/>
          </a:xfrm>
          <a:prstGeom prst="rect">
            <a:avLst/>
          </a:prstGeom>
          <a:noFill/>
          <a:ln w="9525">
            <a:noFill/>
            <a:miter lim="800000"/>
          </a:ln>
        </p:spPr>
        <p:txBody>
          <a:bodyPr wrap="none">
            <a:spAutoFit/>
          </a:bodyPr>
          <a:lstStyle/>
          <a:p>
            <a:pPr algn="l"/>
            <a:r>
              <a:rPr lang="en-US" altLang="en-US" sz="2800" dirty="0">
                <a:solidFill>
                  <a:srgbClr val="0073AE"/>
                </a:solidFill>
                <a:latin typeface="Times New Roman MT Std"/>
              </a:rPr>
              <a:t>PK</a:t>
            </a:r>
            <a:r>
              <a:rPr lang="zh-CN" altLang="en-US" sz="2800" dirty="0">
                <a:solidFill>
                  <a:srgbClr val="0073AE"/>
                </a:solidFill>
                <a:latin typeface="Times New Roman MT Std"/>
              </a:rPr>
              <a:t>术后接触镜配适</a:t>
            </a:r>
            <a:r>
              <a:rPr lang="en-US" altLang="en-US" sz="2800" dirty="0">
                <a:solidFill>
                  <a:srgbClr val="0073AE"/>
                </a:solidFill>
                <a:latin typeface="Times New Roman MT Std"/>
              </a:rPr>
              <a:t>：</a:t>
            </a:r>
            <a:r>
              <a:rPr lang="en-US" altLang="en-US" sz="2800" dirty="0" err="1">
                <a:solidFill>
                  <a:srgbClr val="0073AE"/>
                </a:solidFill>
                <a:latin typeface="Times New Roman MT Std"/>
              </a:rPr>
              <a:t>散光的影响</a:t>
            </a:r>
            <a:endParaRPr lang="en-US" altLang="en-US" sz="2800" dirty="0">
              <a:solidFill>
                <a:srgbClr val="0073AE"/>
              </a:solidFill>
              <a:latin typeface="Times New Roman MT Std"/>
            </a:endParaRP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角膜手术后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39754736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3" name="Rectangle 3"/>
          <p:cNvSpPr>
            <a:spLocks noGrp="1"/>
          </p:cNvSpPr>
          <p:nvPr>
            <p:ph type="body" idx="1"/>
          </p:nvPr>
        </p:nvSpPr>
        <p:spPr>
          <a:xfrm>
            <a:off x="284163" y="1798638"/>
            <a:ext cx="8839200" cy="5135562"/>
          </a:xfrm>
        </p:spPr>
        <p:txBody>
          <a:bodyPr/>
          <a:lstStyle/>
          <a:p>
            <a:pPr marL="894080" indent="-351155" eaLnBrk="1" hangingPunct="1">
              <a:lnSpc>
                <a:spcPct val="150000"/>
              </a:lnSpc>
              <a:defRPr/>
            </a:pPr>
            <a:r>
              <a:rPr lang="en-US" altLang="en-US" sz="2000" dirty="0">
                <a:latin typeface="Arial" panose="020B0604020202020204" pitchFamily="34" charset="0"/>
                <a:cs typeface="Arial" panose="020B0604020202020204" pitchFamily="34" charset="0"/>
              </a:rPr>
              <a:t>当</a:t>
            </a:r>
            <a:r>
              <a:rPr lang="zh-CN" altLang="en-US" sz="2000" dirty="0">
                <a:latin typeface="Arial" panose="020B0604020202020204" pitchFamily="34" charset="0"/>
                <a:cs typeface="Arial" panose="020B0604020202020204" pitchFamily="34" charset="0"/>
              </a:rPr>
              <a:t>硬镜</a:t>
            </a:r>
            <a:r>
              <a:rPr lang="en-US" altLang="en-US" sz="2000" dirty="0" err="1">
                <a:latin typeface="Arial" panose="020B0604020202020204" pitchFamily="34" charset="0"/>
                <a:cs typeface="Arial" panose="020B0604020202020204" pitchFamily="34" charset="0"/>
              </a:rPr>
              <a:t>提供令人不满意的舒适</a:t>
            </a:r>
            <a:r>
              <a:rPr lang="zh-CN" altLang="en-US" sz="2000" dirty="0">
                <a:latin typeface="Arial" panose="020B0604020202020204" pitchFamily="34" charset="0"/>
                <a:cs typeface="Arial" panose="020B0604020202020204" pitchFamily="34" charset="0"/>
              </a:rPr>
              <a:t>度</a:t>
            </a:r>
            <a:r>
              <a:rPr lang="en-US" altLang="en-US" sz="2000" dirty="0" err="1">
                <a:latin typeface="Arial" panose="020B0604020202020204" pitchFamily="34" charset="0"/>
                <a:cs typeface="Arial" panose="020B0604020202020204" pitchFamily="34" charset="0"/>
              </a:rPr>
              <a:t>时使用</a:t>
            </a:r>
            <a:endParaRPr lang="en-US" altLang="en-US" sz="2000" dirty="0">
              <a:latin typeface="Arial" panose="020B0604020202020204" pitchFamily="34" charset="0"/>
              <a:cs typeface="Arial" panose="020B0604020202020204" pitchFamily="34" charset="0"/>
            </a:endParaRPr>
          </a:p>
          <a:p>
            <a:pPr marL="894080" indent="-351155" eaLnBrk="1" hangingPunct="1">
              <a:lnSpc>
                <a:spcPct val="150000"/>
              </a:lnSpc>
              <a:defRPr/>
            </a:pPr>
            <a:r>
              <a:rPr lang="zh-CN" altLang="en-US" sz="2000" dirty="0">
                <a:latin typeface="Arial" panose="020B0604020202020204" pitchFamily="34" charset="0"/>
                <a:cs typeface="Arial" panose="020B0604020202020204" pitchFamily="34" charset="0"/>
              </a:rPr>
              <a:t>不耐受</a:t>
            </a:r>
            <a:r>
              <a:rPr lang="en-US" altLang="en-US" sz="2000" dirty="0" err="1">
                <a:latin typeface="Arial" panose="020B0604020202020204" pitchFamily="34" charset="0"/>
                <a:cs typeface="Arial" panose="020B0604020202020204" pitchFamily="34" charset="0"/>
              </a:rPr>
              <a:t>其他</a:t>
            </a:r>
            <a:r>
              <a:rPr lang="zh-CN" altLang="en-US" sz="2000" dirty="0">
                <a:latin typeface="Arial" panose="020B0604020202020204" pitchFamily="34" charset="0"/>
                <a:cs typeface="Arial" panose="020B0604020202020204" pitchFamily="34" charset="0"/>
              </a:rPr>
              <a:t>接触镜</a:t>
            </a:r>
            <a:r>
              <a:rPr lang="en-US" altLang="en-US" sz="2000" dirty="0" err="1">
                <a:latin typeface="Arial" panose="020B0604020202020204" pitchFamily="34" charset="0"/>
                <a:cs typeface="Arial" panose="020B0604020202020204" pitchFamily="34" charset="0"/>
              </a:rPr>
              <a:t>类型</a:t>
            </a:r>
            <a:endParaRPr lang="en-US" altLang="en-US" sz="2000" dirty="0">
              <a:latin typeface="Arial" panose="020B0604020202020204" pitchFamily="34" charset="0"/>
              <a:cs typeface="Arial" panose="020B0604020202020204" pitchFamily="34" charset="0"/>
            </a:endParaRPr>
          </a:p>
          <a:p>
            <a:pPr marL="894080" indent="-351155" eaLnBrk="1" hangingPunct="1">
              <a:lnSpc>
                <a:spcPct val="150000"/>
              </a:lnSpc>
              <a:defRPr/>
            </a:pPr>
            <a:r>
              <a:rPr lang="en-US" altLang="en-US" sz="2000" dirty="0">
                <a:latin typeface="Arial" panose="020B0604020202020204" pitchFamily="34" charset="0"/>
                <a:cs typeface="Arial" panose="020B0604020202020204" pitchFamily="34" charset="0"/>
              </a:rPr>
              <a:t>缝</a:t>
            </a:r>
            <a:r>
              <a:rPr lang="zh-CN" altLang="en-US" sz="2000" dirty="0">
                <a:latin typeface="Arial" panose="020B0604020202020204" pitchFamily="34" charset="0"/>
                <a:cs typeface="Arial" panose="020B0604020202020204" pitchFamily="34" charset="0"/>
              </a:rPr>
              <a:t>线在位</a:t>
            </a:r>
            <a:endParaRPr lang="en-US" altLang="en-US" sz="2000" dirty="0">
              <a:latin typeface="Arial" panose="020B0604020202020204" pitchFamily="34" charset="0"/>
              <a:cs typeface="Arial" panose="020B0604020202020204" pitchFamily="34" charset="0"/>
            </a:endParaRPr>
          </a:p>
          <a:p>
            <a:pPr marL="894080" indent="-351155" eaLnBrk="1" hangingPunct="1">
              <a:lnSpc>
                <a:spcPct val="150000"/>
              </a:lnSpc>
              <a:defRPr/>
            </a:pPr>
            <a:r>
              <a:rPr lang="en-US" altLang="en-US" sz="2000" dirty="0" err="1">
                <a:latin typeface="Arial" panose="020B0604020202020204" pitchFamily="34" charset="0"/>
                <a:cs typeface="Arial" panose="020B0604020202020204" pitchFamily="34" charset="0"/>
              </a:rPr>
              <a:t>定制环</a:t>
            </a:r>
            <a:r>
              <a:rPr lang="zh-CN" altLang="en-US" sz="2000" dirty="0">
                <a:latin typeface="Arial" panose="020B0604020202020204" pitchFamily="34" charset="0"/>
                <a:cs typeface="Arial" panose="020B0604020202020204" pitchFamily="34" charset="0"/>
              </a:rPr>
              <a:t>曲</a:t>
            </a:r>
            <a:r>
              <a:rPr lang="en-US" altLang="en-US" sz="2000" dirty="0">
                <a:latin typeface="Arial" panose="020B0604020202020204" pitchFamily="34" charset="0"/>
                <a:cs typeface="Arial" panose="020B0604020202020204" pitchFamily="34" charset="0"/>
              </a:rPr>
              <a:t>面设计</a:t>
            </a:r>
          </a:p>
          <a:p>
            <a:pPr marL="894080" indent="-351155" eaLnBrk="1" hangingPunct="1">
              <a:lnSpc>
                <a:spcPct val="150000"/>
              </a:lnSpc>
              <a:defRPr/>
            </a:pPr>
            <a:r>
              <a:rPr lang="zh-CN" altLang="en-US" sz="2000" dirty="0"/>
              <a:t>软</a:t>
            </a:r>
            <a:r>
              <a:rPr lang="en-US" altLang="zh-CN" sz="2000" dirty="0"/>
              <a:t>-</a:t>
            </a:r>
            <a:r>
              <a:rPr lang="zh-CN" altLang="en-US" sz="2000" dirty="0"/>
              <a:t>硬组合型</a:t>
            </a:r>
            <a:r>
              <a:rPr lang="zh-CN" altLang="en-US" sz="2000" dirty="0">
                <a:latin typeface="Arial" panose="020B0604020202020204" pitchFamily="34" charset="0"/>
                <a:cs typeface="Arial" panose="020B0604020202020204" pitchFamily="34" charset="0"/>
              </a:rPr>
              <a:t>接触镜配适</a:t>
            </a:r>
          </a:p>
        </p:txBody>
      </p:sp>
      <p:sp>
        <p:nvSpPr>
          <p:cNvPr id="804867" name="Rectangle 5"/>
          <p:cNvSpPr>
            <a:spLocks noChangeArrowheads="1"/>
          </p:cNvSpPr>
          <p:nvPr/>
        </p:nvSpPr>
        <p:spPr bwMode="auto">
          <a:xfrm>
            <a:off x="287338" y="1009650"/>
            <a:ext cx="6288901"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PK</a:t>
            </a:r>
            <a:r>
              <a:rPr lang="zh-CN" altLang="en-US" sz="2800" dirty="0">
                <a:solidFill>
                  <a:srgbClr val="0073AE"/>
                </a:solidFill>
                <a:latin typeface="Times New Roman MT Std"/>
              </a:rPr>
              <a:t>术后接触镜配适</a:t>
            </a:r>
            <a:r>
              <a:rPr lang="en-US" altLang="en-US" sz="2800" dirty="0">
                <a:solidFill>
                  <a:srgbClr val="0073AE"/>
                </a:solidFill>
                <a:latin typeface="Times New Roman MT Std"/>
              </a:rPr>
              <a:t>: </a:t>
            </a:r>
            <a:r>
              <a:rPr lang="zh-CN" altLang="en-US" sz="2800" dirty="0">
                <a:solidFill>
                  <a:srgbClr val="0073AE"/>
                </a:solidFill>
                <a:latin typeface="Times New Roman MT Std"/>
              </a:rPr>
              <a:t>软性接触镜的应用</a:t>
            </a: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角膜手术后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32801578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3"/>
          <p:cNvSpPr>
            <a:spLocks noGrp="1"/>
          </p:cNvSpPr>
          <p:nvPr>
            <p:ph type="body" idx="1"/>
          </p:nvPr>
        </p:nvSpPr>
        <p:spPr>
          <a:xfrm>
            <a:off x="838200" y="1822450"/>
            <a:ext cx="8839200" cy="3232150"/>
          </a:xfrm>
        </p:spPr>
        <p:txBody>
          <a:bodyPr/>
          <a:lstStyle/>
          <a:p>
            <a:pPr marL="361950" indent="-361950" eaLnBrk="1" hangingPunct="1">
              <a:lnSpc>
                <a:spcPct val="140000"/>
              </a:lnSpc>
            </a:pPr>
            <a:r>
              <a:rPr lang="zh-CN" altLang="en-US" sz="2000" dirty="0">
                <a:latin typeface="Arial" panose="020B0604020202020204" pitchFamily="34" charset="0"/>
                <a:cs typeface="Arial" panose="020B0604020202020204" pitchFamily="34" charset="0"/>
              </a:rPr>
              <a:t>透氧性差</a:t>
            </a:r>
            <a:r>
              <a:rPr lang="en-US" altLang="en-US" sz="2000" dirty="0">
                <a:latin typeface="Arial" panose="020B0604020202020204" pitchFamily="34" charset="0"/>
                <a:cs typeface="Arial" panose="020B0604020202020204" pitchFamily="34" charset="0"/>
              </a:rPr>
              <a:t>(</a:t>
            </a:r>
            <a:r>
              <a:rPr lang="en-US" altLang="en-US" sz="2000" dirty="0" err="1">
                <a:latin typeface="Arial" panose="020B0604020202020204" pitchFamily="34" charset="0"/>
                <a:cs typeface="Arial" panose="020B0604020202020204" pitchFamily="34" charset="0"/>
              </a:rPr>
              <a:t>Dk</a:t>
            </a:r>
            <a:r>
              <a:rPr lang="en-US" altLang="en-US" sz="2000" dirty="0">
                <a:latin typeface="Arial" panose="020B0604020202020204" pitchFamily="34" charset="0"/>
                <a:cs typeface="Arial" panose="020B0604020202020204" pitchFamily="34" charset="0"/>
              </a:rPr>
              <a:t>)</a:t>
            </a:r>
          </a:p>
          <a:p>
            <a:pPr marL="762000" lvl="2" indent="-361950" eaLnBrk="1" hangingPunct="1">
              <a:lnSpc>
                <a:spcPct val="140000"/>
              </a:lnSpc>
            </a:pPr>
            <a:r>
              <a:rPr lang="zh-CN" altLang="en-US" sz="2000" dirty="0">
                <a:latin typeface="Arial" panose="020B0604020202020204" pitchFamily="34" charset="0"/>
                <a:cs typeface="Arial" panose="020B0604020202020204" pitchFamily="34" charset="0"/>
              </a:rPr>
              <a:t>因此</a:t>
            </a:r>
            <a:r>
              <a:rPr lang="en-US" altLang="en-US" sz="2000" dirty="0">
                <a:latin typeface="Arial" panose="020B0604020202020204" pitchFamily="34" charset="0"/>
                <a:cs typeface="Arial" panose="020B0604020202020204" pitchFamily="34" charset="0"/>
              </a:rPr>
              <a:t>, </a:t>
            </a:r>
            <a:r>
              <a:rPr lang="zh-CN" altLang="en-US" sz="2000" dirty="0" err="1">
                <a:latin typeface="Arial" panose="020B0604020202020204" pitchFamily="34" charset="0"/>
                <a:cs typeface="Arial" panose="020B0604020202020204" pitchFamily="34" charset="0"/>
              </a:rPr>
              <a:t>硅水凝胶镜片更佳</a:t>
            </a:r>
            <a:endParaRPr lang="en-US" altLang="en-US" sz="2000" dirty="0">
              <a:latin typeface="Arial" panose="020B0604020202020204" pitchFamily="34" charset="0"/>
              <a:cs typeface="Arial" panose="020B0604020202020204" pitchFamily="34" charset="0"/>
            </a:endParaRPr>
          </a:p>
          <a:p>
            <a:pPr marL="361950" indent="-361950" eaLnBrk="1" hangingPunct="1">
              <a:lnSpc>
                <a:spcPct val="140000"/>
              </a:lnSpc>
            </a:pPr>
            <a:r>
              <a:rPr lang="zh-CN" altLang="en-US" sz="2000" dirty="0">
                <a:latin typeface="Arial" panose="020B0604020202020204" pitchFamily="34" charset="0"/>
                <a:cs typeface="Arial" panose="020B0604020202020204" pitchFamily="34" charset="0"/>
              </a:rPr>
              <a:t>接触镜</a:t>
            </a:r>
            <a:r>
              <a:rPr lang="en-US" altLang="en-US" sz="2000" dirty="0" err="1">
                <a:latin typeface="Arial" panose="020B0604020202020204" pitchFamily="34" charset="0"/>
                <a:cs typeface="Arial" panose="020B0604020202020204" pitchFamily="34" charset="0"/>
              </a:rPr>
              <a:t>下的泪液和毒素</a:t>
            </a:r>
            <a:r>
              <a:rPr lang="zh-CN" altLang="en-US" sz="2000" dirty="0"/>
              <a:t>截留</a:t>
            </a:r>
            <a:endParaRPr lang="en-US" altLang="en-US" sz="2000" dirty="0">
              <a:latin typeface="Arial" panose="020B0604020202020204" pitchFamily="34" charset="0"/>
              <a:cs typeface="Arial" panose="020B0604020202020204" pitchFamily="34" charset="0"/>
            </a:endParaRPr>
          </a:p>
          <a:p>
            <a:pPr marL="361950" indent="-361950" eaLnBrk="1" hangingPunct="1">
              <a:lnSpc>
                <a:spcPct val="140000"/>
              </a:lnSpc>
            </a:pPr>
            <a:r>
              <a:rPr lang="en-US" altLang="en-US" sz="2000" dirty="0">
                <a:latin typeface="Arial" panose="020B0604020202020204" pitchFamily="34" charset="0"/>
                <a:cs typeface="Arial" panose="020B0604020202020204" pitchFamily="34" charset="0"/>
              </a:rPr>
              <a:t>不</a:t>
            </a:r>
            <a:r>
              <a:rPr lang="zh-CN" altLang="en-US" sz="2000" dirty="0">
                <a:latin typeface="Arial" panose="020B0604020202020204" pitchFamily="34" charset="0"/>
                <a:cs typeface="Arial" panose="020B0604020202020204" pitchFamily="34" charset="0"/>
              </a:rPr>
              <a:t>合适的配适</a:t>
            </a:r>
            <a:r>
              <a:rPr lang="en-US" altLang="en-US" sz="2000" dirty="0">
                <a:latin typeface="Arial" panose="020B0604020202020204" pitchFamily="34" charset="0"/>
                <a:cs typeface="Arial" panose="020B0604020202020204" pitchFamily="34" charset="0"/>
              </a:rPr>
              <a:t>-特别是在镜</a:t>
            </a:r>
            <a:r>
              <a:rPr lang="zh-CN" altLang="en-US" sz="2000" dirty="0">
                <a:latin typeface="Arial" panose="020B0604020202020204" pitchFamily="34" charset="0"/>
                <a:cs typeface="Arial" panose="020B0604020202020204" pitchFamily="34" charset="0"/>
              </a:rPr>
              <a:t>片</a:t>
            </a:r>
            <a:r>
              <a:rPr lang="en-US" altLang="en-US" sz="2000" dirty="0">
                <a:latin typeface="Arial" panose="020B0604020202020204" pitchFamily="34" charset="0"/>
                <a:cs typeface="Arial" panose="020B0604020202020204" pitchFamily="34" charset="0"/>
              </a:rPr>
              <a:t>边缘</a:t>
            </a:r>
          </a:p>
          <a:p>
            <a:pPr marL="361950" indent="-361950" eaLnBrk="1" hangingPunct="1">
              <a:lnSpc>
                <a:spcPct val="140000"/>
              </a:lnSpc>
            </a:pPr>
            <a:r>
              <a:rPr lang="zh-CN" altLang="en-US" sz="2000" dirty="0"/>
              <a:t>视力</a:t>
            </a:r>
            <a:r>
              <a:rPr lang="zh-CN" altLang="en-US" sz="2000" dirty="0">
                <a:latin typeface="Arial" panose="020B0604020202020204" pitchFamily="34" charset="0"/>
                <a:cs typeface="Arial" panose="020B0604020202020204" pitchFamily="34" charset="0"/>
              </a:rPr>
              <a:t>变化</a:t>
            </a:r>
            <a:endParaRPr lang="en-US" altLang="en-US" sz="2000" dirty="0">
              <a:latin typeface="Arial" panose="020B0604020202020204" pitchFamily="34" charset="0"/>
              <a:cs typeface="Arial" panose="020B0604020202020204" pitchFamily="34" charset="0"/>
            </a:endParaRPr>
          </a:p>
          <a:p>
            <a:pPr marL="361950" indent="-361950" eaLnBrk="1" hangingPunct="1">
              <a:lnSpc>
                <a:spcPct val="140000"/>
              </a:lnSpc>
            </a:pPr>
            <a:r>
              <a:rPr lang="zh-CN" altLang="en-US" sz="2000" dirty="0">
                <a:latin typeface="Arial" panose="020B0604020202020204" pitchFamily="34" charset="0"/>
                <a:cs typeface="Arial" panose="020B0604020202020204" pitchFamily="34" charset="0"/>
              </a:rPr>
              <a:t>眼部干</a:t>
            </a:r>
            <a:endParaRPr lang="en-US" altLang="en-US" sz="2000" dirty="0">
              <a:latin typeface="Arial" panose="020B0604020202020204" pitchFamily="34" charset="0"/>
              <a:cs typeface="Arial" panose="020B0604020202020204" pitchFamily="34" charset="0"/>
            </a:endParaRPr>
          </a:p>
        </p:txBody>
      </p:sp>
      <p:sp>
        <p:nvSpPr>
          <p:cNvPr id="806915" name="Rectangle 5"/>
          <p:cNvSpPr>
            <a:spLocks noChangeArrowheads="1"/>
          </p:cNvSpPr>
          <p:nvPr/>
        </p:nvSpPr>
        <p:spPr bwMode="auto">
          <a:xfrm>
            <a:off x="287338" y="1009650"/>
            <a:ext cx="5929828"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PK</a:t>
            </a:r>
            <a:r>
              <a:rPr lang="zh-CN" altLang="en-US" sz="2800" dirty="0">
                <a:solidFill>
                  <a:srgbClr val="0073AE"/>
                </a:solidFill>
                <a:latin typeface="Times New Roman MT Std"/>
              </a:rPr>
              <a:t>术后配适</a:t>
            </a:r>
            <a:r>
              <a:rPr lang="en-US" altLang="en-US" sz="2800" dirty="0">
                <a:solidFill>
                  <a:srgbClr val="0073AE"/>
                </a:solidFill>
                <a:latin typeface="Times New Roman MT Std"/>
              </a:rPr>
              <a:t>: </a:t>
            </a:r>
            <a:r>
              <a:rPr lang="zh-CN" altLang="en-US" sz="2800" dirty="0">
                <a:solidFill>
                  <a:srgbClr val="0073AE"/>
                </a:solidFill>
                <a:latin typeface="Times New Roman MT Std"/>
              </a:rPr>
              <a:t>软性接触镜潜在的问题</a:t>
            </a: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12758066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Rectangle 3"/>
          <p:cNvSpPr>
            <a:spLocks noGrp="1"/>
          </p:cNvSpPr>
          <p:nvPr>
            <p:ph type="body" idx="1"/>
          </p:nvPr>
        </p:nvSpPr>
        <p:spPr>
          <a:xfrm>
            <a:off x="112713" y="1800225"/>
            <a:ext cx="8839200" cy="5135563"/>
          </a:xfrm>
        </p:spPr>
        <p:txBody>
          <a:bodyPr/>
          <a:lstStyle/>
          <a:p>
            <a:pPr marL="1075055" indent="-361950" eaLnBrk="1" hangingPunct="1">
              <a:lnSpc>
                <a:spcPct val="150000"/>
              </a:lnSpc>
            </a:pPr>
            <a:r>
              <a:rPr lang="en-US" altLang="en-US" sz="2000" dirty="0">
                <a:latin typeface="Arial" panose="020B0604020202020204" pitchFamily="34" charset="0"/>
                <a:cs typeface="Arial" panose="020B0604020202020204" pitchFamily="34" charset="0"/>
              </a:rPr>
              <a:t>软</a:t>
            </a:r>
            <a:r>
              <a:rPr lang="zh-CN" altLang="en-US" sz="2000" dirty="0">
                <a:latin typeface="Arial" panose="020B0604020202020204" pitchFamily="34" charset="0"/>
                <a:cs typeface="Arial" panose="020B0604020202020204" pitchFamily="34" charset="0"/>
              </a:rPr>
              <a:t>性接触镜</a:t>
            </a:r>
            <a:r>
              <a:rPr lang="en-US" altLang="en-US" sz="2000" dirty="0">
                <a:latin typeface="Arial" panose="020B0604020202020204" pitchFamily="34" charset="0"/>
                <a:cs typeface="Arial" panose="020B0604020202020204" pitchFamily="34" charset="0"/>
              </a:rPr>
              <a:t>是</a:t>
            </a:r>
            <a:r>
              <a:rPr lang="zh-CN" altLang="en-US" sz="2000" dirty="0">
                <a:latin typeface="Arial" panose="020B0604020202020204" pitchFamily="34" charset="0"/>
                <a:cs typeface="Arial" panose="020B0604020202020204" pitchFamily="34" charset="0"/>
              </a:rPr>
              <a:t>硬</a:t>
            </a:r>
            <a:r>
              <a:rPr lang="en-US" altLang="en-US" sz="2000" dirty="0" err="1">
                <a:latin typeface="Arial" panose="020B0604020202020204" pitchFamily="34" charset="0"/>
                <a:cs typeface="Arial" panose="020B0604020202020204" pitchFamily="34" charset="0"/>
              </a:rPr>
              <a:t>镜的基</a:t>
            </a:r>
            <a:r>
              <a:rPr lang="zh-CN" altLang="en-US" sz="2000" dirty="0">
                <a:latin typeface="Arial" panose="020B0604020202020204" pitchFamily="34" charset="0"/>
                <a:cs typeface="Arial" panose="020B0604020202020204" pitchFamily="34" charset="0"/>
              </a:rPr>
              <a:t>座</a:t>
            </a:r>
            <a:endParaRPr lang="en-US" altLang="en-US" sz="2000" dirty="0">
              <a:latin typeface="Arial" panose="020B0604020202020204" pitchFamily="34" charset="0"/>
              <a:cs typeface="Arial" panose="020B0604020202020204" pitchFamily="34" charset="0"/>
            </a:endParaRPr>
          </a:p>
          <a:p>
            <a:pPr marL="1075055" indent="-361950" eaLnBrk="1" hangingPunct="1">
              <a:lnSpc>
                <a:spcPct val="150000"/>
              </a:lnSpc>
            </a:pPr>
            <a:r>
              <a:rPr lang="zh-CN" altLang="en-US" sz="2000" dirty="0"/>
              <a:t>缩径镜片正度数设计</a:t>
            </a:r>
            <a:endParaRPr lang="en-US" altLang="en-US" sz="2000" dirty="0">
              <a:latin typeface="Arial" panose="020B0604020202020204" pitchFamily="34" charset="0"/>
              <a:cs typeface="Arial" panose="020B0604020202020204" pitchFamily="34" charset="0"/>
            </a:endParaRPr>
          </a:p>
          <a:p>
            <a:pPr marL="1075055" indent="-361950" eaLnBrk="1" hangingPunct="1">
              <a:lnSpc>
                <a:spcPct val="150000"/>
              </a:lnSpc>
            </a:pPr>
            <a:r>
              <a:rPr lang="en-US" altLang="en-US" sz="2000" dirty="0">
                <a:latin typeface="Arial" panose="020B0604020202020204" pitchFamily="34" charset="0"/>
                <a:cs typeface="Arial" panose="020B0604020202020204" pitchFamily="34" charset="0"/>
              </a:rPr>
              <a:t>高DK</a:t>
            </a:r>
            <a:r>
              <a:rPr lang="zh-CN" altLang="en-US" sz="2000" dirty="0">
                <a:latin typeface="Arial" panose="020B0604020202020204" pitchFamily="34" charset="0"/>
                <a:cs typeface="Arial" panose="020B0604020202020204" pitchFamily="34" charset="0"/>
              </a:rPr>
              <a:t>硬镜</a:t>
            </a:r>
            <a:r>
              <a:rPr lang="en-US" altLang="en-US" sz="2000" dirty="0">
                <a:latin typeface="Arial" panose="020B0604020202020204" pitchFamily="34" charset="0"/>
                <a:cs typeface="Arial" panose="020B0604020202020204" pitchFamily="34" charset="0"/>
              </a:rPr>
              <a:t>材料</a:t>
            </a:r>
          </a:p>
          <a:p>
            <a:pPr marL="1075055" indent="-361950" eaLnBrk="1" hangingPunct="1">
              <a:lnSpc>
                <a:spcPct val="150000"/>
              </a:lnSpc>
            </a:pPr>
            <a:r>
              <a:rPr lang="zh-CN" altLang="en-US" sz="2000" dirty="0"/>
              <a:t>日抛型</a:t>
            </a:r>
            <a:r>
              <a:rPr lang="zh-CN" altLang="en-US" sz="2000" dirty="0">
                <a:latin typeface="Arial" panose="020B0604020202020204" pitchFamily="34" charset="0"/>
                <a:cs typeface="Arial" panose="020B0604020202020204" pitchFamily="34" charset="0"/>
              </a:rPr>
              <a:t>硅水凝胶接触镜（</a:t>
            </a:r>
            <a:r>
              <a:rPr lang="en-US" altLang="zh-CN" sz="2000" dirty="0">
                <a:latin typeface="Arial" panose="020B0604020202020204" pitchFamily="34" charset="0"/>
                <a:cs typeface="Arial" panose="020B0604020202020204" pitchFamily="34" charset="0"/>
              </a:rPr>
              <a:t>DD </a:t>
            </a:r>
            <a:r>
              <a:rPr lang="en-US" altLang="zh-CN" sz="2000" dirty="0" err="1">
                <a:latin typeface="Arial" panose="020B0604020202020204" pitchFamily="34" charset="0"/>
                <a:cs typeface="Arial" panose="020B0604020202020204" pitchFamily="34" charset="0"/>
              </a:rPr>
              <a:t>SiHy</a:t>
            </a:r>
            <a:r>
              <a:rPr lang="zh-CN" altLang="en-US" sz="2000" dirty="0">
                <a:latin typeface="Arial" panose="020B0604020202020204" pitchFamily="34" charset="0"/>
                <a:cs typeface="Arial" panose="020B0604020202020204" pitchFamily="34" charset="0"/>
              </a:rPr>
              <a:t>）</a:t>
            </a:r>
            <a:endParaRPr lang="en-US" altLang="en-US" sz="2000" dirty="0">
              <a:latin typeface="Arial" panose="020B0604020202020204" pitchFamily="34" charset="0"/>
              <a:cs typeface="Arial" panose="020B0604020202020204" pitchFamily="34" charset="0"/>
            </a:endParaRPr>
          </a:p>
          <a:p>
            <a:pPr marL="1437005" lvl="2" indent="-361950">
              <a:lnSpc>
                <a:spcPct val="150000"/>
              </a:lnSpc>
            </a:pPr>
            <a:r>
              <a:rPr lang="en-US" altLang="en-US" sz="2000" dirty="0">
                <a:latin typeface="Arial" panose="020B0604020202020204" pitchFamily="34" charset="0"/>
                <a:cs typeface="Arial" panose="020B0604020202020204" pitchFamily="34" charset="0"/>
              </a:rPr>
              <a:t>正负1.00D</a:t>
            </a:r>
            <a:r>
              <a:rPr lang="zh-CN" altLang="en-US" sz="2000" dirty="0">
                <a:latin typeface="Arial" panose="020B0604020202020204" pitchFamily="34" charset="0"/>
                <a:cs typeface="Arial" panose="020B0604020202020204" pitchFamily="34" charset="0"/>
              </a:rPr>
              <a:t>球镜</a:t>
            </a:r>
            <a:r>
              <a:rPr lang="en-US" altLang="en-US" sz="2000" dirty="0" err="1">
                <a:latin typeface="Arial" panose="020B0604020202020204" pitchFamily="34" charset="0"/>
                <a:cs typeface="Arial" panose="020B0604020202020204" pitchFamily="34" charset="0"/>
              </a:rPr>
              <a:t>之间</a:t>
            </a:r>
            <a:endParaRPr lang="en-US" altLang="en-US" sz="2000" dirty="0">
              <a:latin typeface="Arial" panose="020B0604020202020204" pitchFamily="34" charset="0"/>
              <a:cs typeface="Arial" panose="020B0604020202020204" pitchFamily="34" charset="0"/>
            </a:endParaRPr>
          </a:p>
          <a:p>
            <a:pPr marL="1437005" lvl="2" indent="-361950">
              <a:lnSpc>
                <a:spcPct val="150000"/>
              </a:lnSpc>
            </a:pPr>
            <a:r>
              <a:rPr lang="en-US" altLang="en-US" sz="2000" dirty="0" err="1">
                <a:latin typeface="Arial" panose="020B0604020202020204" pitchFamily="34" charset="0"/>
                <a:cs typeface="Arial" panose="020B0604020202020204" pitchFamily="34" charset="0"/>
              </a:rPr>
              <a:t>仅贡献</a:t>
            </a:r>
            <a:r>
              <a:rPr lang="zh-CN" altLang="en-US" sz="2000" dirty="0"/>
              <a:t>接触镜系统中标记的</a:t>
            </a:r>
            <a:r>
              <a:rPr lang="zh-CN" altLang="en-US" sz="2000" dirty="0">
                <a:latin typeface="Arial" panose="020B0604020202020204" pitchFamily="34" charset="0"/>
                <a:cs typeface="Arial" panose="020B0604020202020204" pitchFamily="34" charset="0"/>
              </a:rPr>
              <a:t>后顶点</a:t>
            </a:r>
            <a:r>
              <a:rPr lang="zh-CN" altLang="en-US" sz="2000" dirty="0"/>
              <a:t>屈光度</a:t>
            </a:r>
            <a:r>
              <a:rPr lang="en-US" altLang="en-US" sz="2000" dirty="0"/>
              <a:t>的</a:t>
            </a:r>
            <a:r>
              <a:rPr lang="zh-CN" altLang="en-US" sz="2000" dirty="0"/>
              <a:t>大约</a:t>
            </a:r>
            <a:r>
              <a:rPr lang="en-US" altLang="en-US" sz="2000" dirty="0"/>
              <a:t>20%</a:t>
            </a:r>
            <a:endParaRPr lang="en-US" altLang="en-US" sz="2000" dirty="0">
              <a:latin typeface="Arial" panose="020B0604020202020204" pitchFamily="34" charset="0"/>
              <a:cs typeface="Arial" panose="020B0604020202020204" pitchFamily="34" charset="0"/>
            </a:endParaRP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
        <p:nvSpPr>
          <p:cNvPr id="806915" name="Rectangle 5"/>
          <p:cNvSpPr>
            <a:spLocks noChangeArrowheads="1"/>
          </p:cNvSpPr>
          <p:nvPr/>
        </p:nvSpPr>
        <p:spPr bwMode="auto">
          <a:xfrm>
            <a:off x="287338" y="1009650"/>
            <a:ext cx="7186583"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PK</a:t>
            </a:r>
            <a:r>
              <a:rPr lang="zh-CN" altLang="en-US" sz="2800" dirty="0">
                <a:solidFill>
                  <a:srgbClr val="0073AE"/>
                </a:solidFill>
                <a:latin typeface="Times New Roman MT Std"/>
              </a:rPr>
              <a:t>术后接触镜配适</a:t>
            </a:r>
            <a:r>
              <a:rPr lang="en-US" altLang="en-US" sz="2800" dirty="0">
                <a:solidFill>
                  <a:srgbClr val="0073AE"/>
                </a:solidFill>
                <a:latin typeface="Times New Roman MT Std"/>
              </a:rPr>
              <a:t>: </a:t>
            </a:r>
            <a:r>
              <a:rPr lang="zh-CN" altLang="en-US" sz="2800" dirty="0">
                <a:solidFill>
                  <a:srgbClr val="0073AE"/>
                </a:solidFill>
                <a:latin typeface="Times New Roman MT Std"/>
              </a:rPr>
              <a:t>软</a:t>
            </a:r>
            <a:r>
              <a:rPr lang="en-US" altLang="zh-CN" sz="2800" dirty="0">
                <a:solidFill>
                  <a:srgbClr val="0073AE"/>
                </a:solidFill>
                <a:latin typeface="Times New Roman MT Std"/>
              </a:rPr>
              <a:t>-</a:t>
            </a:r>
            <a:r>
              <a:rPr lang="zh-CN" altLang="en-US" sz="2800" dirty="0">
                <a:solidFill>
                  <a:srgbClr val="0073AE"/>
                </a:solidFill>
                <a:latin typeface="Times New Roman MT Std"/>
              </a:rPr>
              <a:t>硬组合型接触镜配适</a:t>
            </a:r>
          </a:p>
        </p:txBody>
      </p:sp>
    </p:spTree>
    <p:extLst>
      <p:ext uri="{BB962C8B-B14F-4D97-AF65-F5344CB8AC3E}">
        <p14:creationId xmlns:p14="http://schemas.microsoft.com/office/powerpoint/2010/main" val="2259984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3"/>
          <p:cNvSpPr>
            <a:spLocks noGrp="1"/>
          </p:cNvSpPr>
          <p:nvPr>
            <p:ph type="body" idx="1"/>
          </p:nvPr>
        </p:nvSpPr>
        <p:spPr>
          <a:xfrm>
            <a:off x="287338" y="1801813"/>
            <a:ext cx="8883650" cy="4281487"/>
          </a:xfrm>
        </p:spPr>
        <p:txBody>
          <a:bodyPr/>
          <a:lstStyle/>
          <a:p>
            <a:pPr marL="894080" indent="-351155" eaLnBrk="1" hangingPunct="1">
              <a:lnSpc>
                <a:spcPct val="150000"/>
              </a:lnSpc>
              <a:defRPr/>
            </a:pPr>
            <a:r>
              <a:rPr lang="zh-CN" altLang="en-US" sz="2000" dirty="0">
                <a:latin typeface="Arial" panose="020B0604020202020204" pitchFamily="34" charset="0"/>
                <a:cs typeface="Arial" panose="020B0604020202020204" pitchFamily="34" charset="0"/>
              </a:rPr>
              <a:t>健康供体组织替代异常角膜</a:t>
            </a:r>
          </a:p>
          <a:p>
            <a:pPr marL="894080" indent="-351155" eaLnBrk="1" hangingPunct="1">
              <a:lnSpc>
                <a:spcPct val="150000"/>
              </a:lnSpc>
              <a:defRPr/>
            </a:pPr>
            <a:r>
              <a:rPr lang="zh-CN" altLang="en-US" sz="2000" dirty="0">
                <a:latin typeface="Arial" panose="020B0604020202020204" pitchFamily="34" charset="0"/>
                <a:cs typeface="Arial" panose="020B0604020202020204" pitchFamily="34" charset="0"/>
              </a:rPr>
              <a:t>全</a:t>
            </a:r>
            <a:r>
              <a:rPr lang="en-US" altLang="zh-CN"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厚移植</a:t>
            </a:r>
          </a:p>
          <a:p>
            <a:pPr marL="894080" indent="-351155" eaLnBrk="1" hangingPunct="1">
              <a:lnSpc>
                <a:spcPct val="150000"/>
              </a:lnSpc>
              <a:defRPr/>
            </a:pPr>
            <a:r>
              <a:rPr lang="zh-CN" altLang="en-US" sz="2000" dirty="0">
                <a:latin typeface="Arial" panose="020B0604020202020204" pitchFamily="34" charset="0"/>
                <a:cs typeface="Arial" panose="020B0604020202020204" pitchFamily="34" charset="0"/>
              </a:rPr>
              <a:t>移植原因</a:t>
            </a:r>
          </a:p>
          <a:p>
            <a:pPr marL="894080" indent="-351155" eaLnBrk="1" hangingPunct="1">
              <a:lnSpc>
                <a:spcPct val="150000"/>
              </a:lnSpc>
              <a:defRPr/>
            </a:pPr>
            <a:r>
              <a:rPr lang="zh-CN" altLang="en-US" sz="2000" dirty="0">
                <a:latin typeface="Arial" panose="020B0604020202020204" pitchFamily="34" charset="0"/>
                <a:cs typeface="Arial" panose="020B0604020202020204" pitchFamily="34" charset="0"/>
              </a:rPr>
              <a:t>光学</a:t>
            </a:r>
          </a:p>
          <a:p>
            <a:pPr marL="894080" indent="-351155" eaLnBrk="1" hangingPunct="1">
              <a:lnSpc>
                <a:spcPct val="150000"/>
              </a:lnSpc>
              <a:defRPr/>
            </a:pPr>
            <a:r>
              <a:rPr lang="zh-CN" altLang="en-US" sz="2000" dirty="0">
                <a:latin typeface="Arial" panose="020B0604020202020204" pitchFamily="34" charset="0"/>
                <a:cs typeface="Arial" panose="020B0604020202020204" pitchFamily="34" charset="0"/>
              </a:rPr>
              <a:t>结构</a:t>
            </a:r>
          </a:p>
          <a:p>
            <a:pPr marL="894080" indent="-351155" eaLnBrk="1" hangingPunct="1">
              <a:lnSpc>
                <a:spcPct val="150000"/>
              </a:lnSpc>
              <a:defRPr/>
            </a:pPr>
            <a:r>
              <a:rPr lang="zh-CN" altLang="en-US" sz="2000" dirty="0">
                <a:latin typeface="Arial" panose="020B0604020202020204" pitchFamily="34" charset="0"/>
                <a:cs typeface="Arial" panose="020B0604020202020204" pitchFamily="34" charset="0"/>
              </a:rPr>
              <a:t>治疗</a:t>
            </a:r>
          </a:p>
          <a:p>
            <a:pPr marL="894080" indent="-351155" eaLnBrk="1" hangingPunct="1">
              <a:lnSpc>
                <a:spcPct val="150000"/>
              </a:lnSpc>
              <a:defRPr/>
            </a:pPr>
            <a:r>
              <a:rPr lang="zh-CN" altLang="en-US" sz="2000" dirty="0">
                <a:latin typeface="Arial" panose="020B0604020202020204" pitchFamily="34" charset="0"/>
                <a:cs typeface="Arial" panose="020B0604020202020204" pitchFamily="34" charset="0"/>
              </a:rPr>
              <a:t>美容</a:t>
            </a:r>
            <a:endParaRPr lang="en-US" altLang="en-US" sz="2000" dirty="0">
              <a:latin typeface="Arial" panose="020B0604020202020204" pitchFamily="34" charset="0"/>
              <a:cs typeface="Arial" panose="020B0604020202020204" pitchFamily="34" charset="0"/>
            </a:endParaRPr>
          </a:p>
        </p:txBody>
      </p:sp>
      <p:sp>
        <p:nvSpPr>
          <p:cNvPr id="69634" name="Rectangle 2"/>
          <p:cNvSpPr>
            <a:spLocks noGrp="1" noChangeArrowheads="1"/>
          </p:cNvSpPr>
          <p:nvPr>
            <p:ph type="title"/>
          </p:nvPr>
        </p:nvSpPr>
        <p:spPr bwMode="auto">
          <a:xfrm>
            <a:off x="150813" y="111125"/>
            <a:ext cx="8229600" cy="720725"/>
          </a:xfrm>
          <a:noFill/>
          <a:ln>
            <a:miter lim="800000"/>
          </a:ln>
        </p:spPr>
        <p:txBody>
          <a:bodyPr vert="horz" wrap="square" lIns="91440" tIns="45720" rIns="91440" bIns="45720" numCol="1" anchor="t" anchorCtr="0" compatLnSpc="1"/>
          <a:lstStyle/>
          <a:p>
            <a:r>
              <a:rPr lang="zh-CN" altLang="en-US" dirty="0"/>
              <a:t>穿透性角膜移植术 </a:t>
            </a:r>
            <a:r>
              <a:rPr lang="en-US" altLang="en-US" dirty="0">
                <a:latin typeface="Arial" panose="020B0604020202020204" pitchFamily="34" charset="0"/>
                <a:cs typeface="Arial" panose="020B0604020202020204" pitchFamily="34" charset="0"/>
              </a:rPr>
              <a:t>(PK)</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985" name="Picture 5" descr="D:\IACLE ALL MODULES\IACLE MODULE 8\Original\color pics\8L6\200.jpg"/>
          <p:cNvPicPr>
            <a:picLocks noGrp="1" noChangeAspect="1" noChangeArrowheads="1"/>
          </p:cNvPicPr>
          <p:nvPr>
            <p:ph type="body" idx="1"/>
          </p:nvPr>
        </p:nvPicPr>
        <p:blipFill>
          <a:blip r:embed="rId3" cstate="print"/>
          <a:srcRect/>
          <a:stretch>
            <a:fillRect/>
          </a:stretch>
        </p:blipFill>
        <p:spPr>
          <a:xfrm>
            <a:off x="1006475" y="1011238"/>
            <a:ext cx="7113588" cy="4899025"/>
          </a:xfrm>
        </p:spPr>
      </p:pic>
      <p:sp>
        <p:nvSpPr>
          <p:cNvPr id="809986" name="Title 3"/>
          <p:cNvSpPr txBox="1"/>
          <p:nvPr/>
        </p:nvSpPr>
        <p:spPr bwMode="auto">
          <a:xfrm>
            <a:off x="146050" y="111125"/>
            <a:ext cx="8839200" cy="685800"/>
          </a:xfrm>
          <a:prstGeom prst="rect">
            <a:avLst/>
          </a:prstGeom>
          <a:noFill/>
          <a:ln w="9525">
            <a:noFill/>
            <a:miter lim="800000"/>
          </a:ln>
        </p:spPr>
        <p:txBody>
          <a:bodyPr/>
          <a:lstStyle/>
          <a:p>
            <a:r>
              <a:rPr lang="zh-CN" altLang="en-AU" sz="2800" dirty="0">
                <a:solidFill>
                  <a:schemeClr val="bg1"/>
                </a:solidFill>
                <a:latin typeface="Arial" panose="020B0604020202020204" pitchFamily="34" charset="0"/>
              </a:rPr>
              <a:t>角膜术后</a:t>
            </a:r>
            <a:r>
              <a:rPr lang="zh-CN" altLang="en-US" sz="2800" dirty="0">
                <a:solidFill>
                  <a:schemeClr val="bg1"/>
                </a:solidFill>
                <a:latin typeface="Arial" panose="020B0604020202020204" pitchFamily="34" charset="0"/>
              </a:rPr>
              <a:t>接触镜</a:t>
            </a:r>
            <a:r>
              <a:rPr lang="zh-CN" altLang="en-AU" sz="2800" dirty="0">
                <a:solidFill>
                  <a:schemeClr val="bg1"/>
                </a:solidFill>
                <a:latin typeface="Arial" panose="020B0604020202020204" pitchFamily="34" charset="0"/>
              </a:rPr>
              <a:t>配适</a:t>
            </a:r>
            <a:r>
              <a:rPr lang="en-AU" altLang="en-US" sz="2800" dirty="0">
                <a:solidFill>
                  <a:schemeClr val="bg1"/>
                </a:solidFill>
                <a:latin typeface="Arial" panose="020B0604020202020204" pitchFamily="34" charset="0"/>
              </a:rPr>
              <a:t>: </a:t>
            </a:r>
            <a:r>
              <a:rPr lang="en-AU" altLang="en-US" sz="2400" dirty="0">
                <a:solidFill>
                  <a:srgbClr val="FFFF00"/>
                </a:solidFill>
                <a:latin typeface="Arial" panose="020B0604020202020204" pitchFamily="34" charset="0"/>
              </a:rPr>
              <a:t>Piggyback</a:t>
            </a:r>
            <a:r>
              <a:rPr lang="zh-CN" altLang="en-US" sz="2400" dirty="0">
                <a:solidFill>
                  <a:srgbClr val="FFFF00"/>
                </a:solidFill>
                <a:latin typeface="Arial" panose="020B0604020202020204" pitchFamily="34" charset="0"/>
              </a:rPr>
              <a:t>接触镜系统</a:t>
            </a:r>
            <a:r>
              <a:rPr lang="en-AU" altLang="en-US" sz="2400" dirty="0">
                <a:solidFill>
                  <a:srgbClr val="FFFF00"/>
                </a:solidFill>
                <a:latin typeface="Arial" panose="020B0604020202020204" pitchFamily="34" charset="0"/>
              </a:rPr>
              <a:t>  </a:t>
            </a:r>
            <a:endParaRPr lang="en-US" altLang="en-US" sz="2400" dirty="0">
              <a:solidFill>
                <a:srgbClr val="FFFF00"/>
              </a:solidFill>
              <a:latin typeface="Arial" panose="020B0604020202020204" pitchFamily="34" charset="0"/>
            </a:endParaRPr>
          </a:p>
        </p:txBody>
      </p:sp>
    </p:spTree>
    <p:extLst>
      <p:ext uri="{BB962C8B-B14F-4D97-AF65-F5344CB8AC3E}">
        <p14:creationId xmlns:p14="http://schemas.microsoft.com/office/powerpoint/2010/main" val="11054999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7" name="Rectangle 3"/>
          <p:cNvSpPr>
            <a:spLocks noGrp="1"/>
          </p:cNvSpPr>
          <p:nvPr>
            <p:ph type="body" idx="1"/>
          </p:nvPr>
        </p:nvSpPr>
        <p:spPr>
          <a:xfrm>
            <a:off x="287338" y="1803400"/>
            <a:ext cx="8839200" cy="5135563"/>
          </a:xfrm>
        </p:spPr>
        <p:txBody>
          <a:bodyPr/>
          <a:lstStyle/>
          <a:p>
            <a:pPr marL="894080" indent="-351155" eaLnBrk="1" hangingPunct="1">
              <a:lnSpc>
                <a:spcPct val="150000"/>
              </a:lnSpc>
              <a:defRPr/>
            </a:pPr>
            <a:r>
              <a:rPr lang="en-US" altLang="en-US" sz="2000" dirty="0">
                <a:latin typeface="Arial" panose="020B0604020202020204" pitchFamily="34" charset="0"/>
                <a:cs typeface="Arial" panose="020B0604020202020204" pitchFamily="34" charset="0"/>
              </a:rPr>
              <a:t>安全</a:t>
            </a:r>
            <a:r>
              <a:rPr lang="zh-CN" altLang="en-US" sz="2000" dirty="0">
                <a:latin typeface="Arial" panose="020B0604020202020204" pitchFamily="34" charset="0"/>
                <a:cs typeface="Arial" panose="020B0604020202020204" pitchFamily="34" charset="0"/>
              </a:rPr>
              <a:t>配适</a:t>
            </a:r>
            <a:r>
              <a:rPr lang="en-US" altLang="en-US" sz="2000" dirty="0">
                <a:latin typeface="Arial" panose="020B0604020202020204" pitchFamily="34" charset="0"/>
                <a:cs typeface="Arial" panose="020B0604020202020204" pitchFamily="34" charset="0"/>
              </a:rPr>
              <a:t>-</a:t>
            </a:r>
            <a:r>
              <a:rPr lang="en-US" altLang="en-US" sz="2000" dirty="0" err="1">
                <a:latin typeface="Arial" panose="020B0604020202020204" pitchFamily="34" charset="0"/>
                <a:cs typeface="Arial" panose="020B0604020202020204" pitchFamily="34" charset="0"/>
              </a:rPr>
              <a:t>不会在眼睛上移动或者从眼睛</a:t>
            </a:r>
            <a:r>
              <a:rPr lang="zh-CN" altLang="en-US" sz="2000" dirty="0">
                <a:latin typeface="Arial" panose="020B0604020202020204" pitchFamily="34" charset="0"/>
                <a:cs typeface="Arial" panose="020B0604020202020204" pitchFamily="34" charset="0"/>
              </a:rPr>
              <a:t>里</a:t>
            </a:r>
            <a:r>
              <a:rPr lang="en-US" altLang="en-US" sz="2000" dirty="0">
                <a:latin typeface="Arial" panose="020B0604020202020204" pitchFamily="34" charset="0"/>
                <a:cs typeface="Arial" panose="020B0604020202020204" pitchFamily="34" charset="0"/>
              </a:rPr>
              <a:t>掉</a:t>
            </a:r>
            <a:r>
              <a:rPr lang="zh-CN" altLang="en-US" sz="2000" dirty="0">
                <a:latin typeface="Arial" panose="020B0604020202020204" pitchFamily="34" charset="0"/>
                <a:cs typeface="Arial" panose="020B0604020202020204" pitchFamily="34" charset="0"/>
              </a:rPr>
              <a:t>出来</a:t>
            </a:r>
            <a:endParaRPr lang="en-US" altLang="en-US" sz="2000" dirty="0">
              <a:latin typeface="Arial" panose="020B0604020202020204" pitchFamily="34" charset="0"/>
              <a:cs typeface="Arial" panose="020B0604020202020204" pitchFamily="34" charset="0"/>
            </a:endParaRPr>
          </a:p>
          <a:p>
            <a:pPr marL="894080" indent="-351155" eaLnBrk="1" hangingPunct="1">
              <a:lnSpc>
                <a:spcPct val="150000"/>
              </a:lnSpc>
              <a:defRPr/>
            </a:pPr>
            <a:r>
              <a:rPr lang="zh-CN" altLang="en-US" sz="2000" dirty="0"/>
              <a:t>所有</a:t>
            </a:r>
            <a:r>
              <a:rPr lang="zh-CN" altLang="en-US" sz="2000" dirty="0">
                <a:latin typeface="Arial" panose="020B0604020202020204" pitchFamily="34" charset="0"/>
                <a:cs typeface="Arial" panose="020B0604020202020204" pitchFamily="34" charset="0"/>
              </a:rPr>
              <a:t>注视方向有稳定的视力</a:t>
            </a:r>
            <a:endParaRPr lang="en-US" altLang="en-US" sz="2000" dirty="0">
              <a:latin typeface="Arial" panose="020B0604020202020204" pitchFamily="34" charset="0"/>
              <a:cs typeface="Arial" panose="020B0604020202020204" pitchFamily="34" charset="0"/>
            </a:endParaRPr>
          </a:p>
          <a:p>
            <a:pPr marL="894080" indent="-351155" eaLnBrk="1" hangingPunct="1">
              <a:lnSpc>
                <a:spcPct val="150000"/>
              </a:lnSpc>
              <a:defRPr/>
            </a:pPr>
            <a:r>
              <a:rPr lang="en-US" altLang="en-US" sz="2000" dirty="0" err="1">
                <a:latin typeface="Arial" panose="020B0604020202020204" pitchFamily="34" charset="0"/>
                <a:cs typeface="Arial" panose="020B0604020202020204" pitchFamily="34" charset="0"/>
              </a:rPr>
              <a:t>易于操作和维护</a:t>
            </a:r>
            <a:r>
              <a:rPr lang="en-US" altLang="en-US"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很难</a:t>
            </a:r>
            <a:r>
              <a:rPr lang="en-US" altLang="en-US" sz="2000" dirty="0" err="1">
                <a:latin typeface="Arial" panose="020B0604020202020204" pitchFamily="34" charset="0"/>
                <a:cs typeface="Arial" panose="020B0604020202020204" pitchFamily="34" charset="0"/>
              </a:rPr>
              <a:t>丢失</a:t>
            </a:r>
            <a:endParaRPr lang="en-US" altLang="en-US" sz="2000" dirty="0">
              <a:latin typeface="Arial" panose="020B0604020202020204" pitchFamily="34" charset="0"/>
              <a:cs typeface="Arial" panose="020B0604020202020204" pitchFamily="34" charset="0"/>
            </a:endParaRPr>
          </a:p>
          <a:p>
            <a:pPr marL="894080" indent="-351155" eaLnBrk="1" hangingPunct="1">
              <a:lnSpc>
                <a:spcPct val="150000"/>
              </a:lnSpc>
              <a:defRPr/>
            </a:pPr>
            <a:r>
              <a:rPr lang="en-US" altLang="en-US" sz="2000" dirty="0" err="1">
                <a:sym typeface="+mn-ea"/>
              </a:rPr>
              <a:t>高Dk</a:t>
            </a:r>
            <a:r>
              <a:rPr lang="zh-CN" altLang="en-US" sz="2000" dirty="0">
                <a:sym typeface="+mn-ea"/>
              </a:rPr>
              <a:t>接触镜带来</a:t>
            </a:r>
            <a:r>
              <a:rPr lang="en-US" altLang="en-US" sz="2000" dirty="0" err="1">
                <a:latin typeface="Arial" panose="020B0604020202020204" pitchFamily="34" charset="0"/>
                <a:cs typeface="Arial" panose="020B0604020202020204" pitchFamily="34" charset="0"/>
              </a:rPr>
              <a:t>良好的</a:t>
            </a:r>
            <a:r>
              <a:rPr lang="zh-CN" altLang="en-US" sz="2000" dirty="0">
                <a:latin typeface="Arial" panose="020B0604020202020204" pitchFamily="34" charset="0"/>
                <a:cs typeface="Arial" panose="020B0604020202020204" pitchFamily="34" charset="0"/>
              </a:rPr>
              <a:t>氧</a:t>
            </a:r>
            <a:r>
              <a:rPr lang="en-US" altLang="en-US" sz="2000" dirty="0">
                <a:latin typeface="Arial" panose="020B0604020202020204" pitchFamily="34" charset="0"/>
                <a:cs typeface="Arial" panose="020B0604020202020204" pitchFamily="34" charset="0"/>
              </a:rPr>
              <a:t>供</a:t>
            </a:r>
          </a:p>
          <a:p>
            <a:pPr marL="894080" indent="-351155" eaLnBrk="1" hangingPunct="1">
              <a:lnSpc>
                <a:spcPct val="150000"/>
              </a:lnSpc>
              <a:defRPr/>
            </a:pPr>
            <a:r>
              <a:rPr lang="en-US" altLang="en-US" sz="2000" dirty="0" err="1">
                <a:latin typeface="Arial" panose="020B0604020202020204" pitchFamily="34" charset="0"/>
                <a:cs typeface="Arial" panose="020B0604020202020204" pitchFamily="34" charset="0"/>
              </a:rPr>
              <a:t>异物不会进入</a:t>
            </a:r>
            <a:r>
              <a:rPr lang="zh-CN" altLang="en-US" sz="2000" dirty="0">
                <a:latin typeface="Arial" panose="020B0604020202020204" pitchFamily="34" charset="0"/>
                <a:cs typeface="Arial" panose="020B0604020202020204" pitchFamily="34" charset="0"/>
              </a:rPr>
              <a:t>接触镜</a:t>
            </a:r>
            <a:r>
              <a:rPr lang="en-US" altLang="en-US" sz="2000" dirty="0">
                <a:latin typeface="Arial" panose="020B0604020202020204" pitchFamily="34" charset="0"/>
                <a:cs typeface="Arial" panose="020B0604020202020204" pitchFamily="34" charset="0"/>
              </a:rPr>
              <a:t>下</a:t>
            </a:r>
          </a:p>
          <a:p>
            <a:pPr marL="894080" indent="-351155" eaLnBrk="1" hangingPunct="1">
              <a:lnSpc>
                <a:spcPct val="150000"/>
              </a:lnSpc>
              <a:defRPr/>
            </a:pPr>
            <a:r>
              <a:rPr lang="zh-CN" altLang="en-US" sz="2000" dirty="0">
                <a:latin typeface="Arial" panose="020B0604020202020204" pitchFamily="34" charset="0"/>
                <a:cs typeface="Arial" panose="020B0604020202020204" pitchFamily="34" charset="0"/>
              </a:rPr>
              <a:t>任何时候</a:t>
            </a:r>
            <a:r>
              <a:rPr lang="en-US" altLang="en-US" sz="2000" dirty="0" err="1">
                <a:latin typeface="Arial" panose="020B0604020202020204" pitchFamily="34" charset="0"/>
                <a:cs typeface="Arial" panose="020B0604020202020204" pitchFamily="34" charset="0"/>
              </a:rPr>
              <a:t>角膜保持湿润</a:t>
            </a:r>
            <a:endParaRPr lang="en-US" altLang="en-US" sz="2000" dirty="0">
              <a:latin typeface="Arial" panose="020B0604020202020204" pitchFamily="34" charset="0"/>
              <a:cs typeface="Arial" panose="020B0604020202020204" pitchFamily="34" charset="0"/>
            </a:endParaRPr>
          </a:p>
          <a:p>
            <a:pPr>
              <a:lnSpc>
                <a:spcPct val="90000"/>
              </a:lnSpc>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a:p>
            <a:pPr>
              <a:lnSpc>
                <a:spcPct val="90000"/>
              </a:lnSpc>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811011" name="Rectangle 5"/>
          <p:cNvSpPr>
            <a:spLocks noChangeArrowheads="1"/>
          </p:cNvSpPr>
          <p:nvPr/>
        </p:nvSpPr>
        <p:spPr bwMode="auto">
          <a:xfrm>
            <a:off x="287338" y="1009650"/>
            <a:ext cx="5570756"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PK</a:t>
            </a:r>
            <a:r>
              <a:rPr lang="zh-CN" altLang="en-US" sz="2800" dirty="0">
                <a:solidFill>
                  <a:srgbClr val="0073AE"/>
                </a:solidFill>
                <a:latin typeface="Times New Roman MT Std"/>
              </a:rPr>
              <a:t>术后接触镜配适</a:t>
            </a:r>
            <a:r>
              <a:rPr lang="en-US" altLang="en-US" sz="2800" dirty="0">
                <a:solidFill>
                  <a:srgbClr val="0073AE"/>
                </a:solidFill>
                <a:latin typeface="Times New Roman MT Std"/>
              </a:rPr>
              <a:t>: </a:t>
            </a:r>
            <a:r>
              <a:rPr lang="zh-CN" altLang="en-US" sz="2800" dirty="0">
                <a:solidFill>
                  <a:srgbClr val="0073AE"/>
                </a:solidFill>
                <a:latin typeface="Times New Roman MT Std"/>
              </a:rPr>
              <a:t>巩膜镜的优点</a:t>
            </a: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19607785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5" name="Rectangle 3"/>
          <p:cNvSpPr>
            <a:spLocks noGrp="1"/>
          </p:cNvSpPr>
          <p:nvPr>
            <p:ph type="body" idx="1"/>
          </p:nvPr>
        </p:nvSpPr>
        <p:spPr>
          <a:xfrm>
            <a:off x="209550" y="1801813"/>
            <a:ext cx="8839200" cy="5135562"/>
          </a:xfrm>
        </p:spPr>
        <p:txBody>
          <a:bodyPr/>
          <a:lstStyle/>
          <a:p>
            <a:pPr marL="984250" indent="-361950" eaLnBrk="1" hangingPunct="1">
              <a:lnSpc>
                <a:spcPct val="150000"/>
              </a:lnSpc>
              <a:defRPr/>
            </a:pPr>
            <a:r>
              <a:rPr lang="en-US" altLang="en-US" sz="2000" dirty="0">
                <a:latin typeface="Arial" panose="020B0604020202020204" pitchFamily="34" charset="0"/>
                <a:cs typeface="Arial" panose="020B0604020202020204" pitchFamily="34" charset="0"/>
              </a:rPr>
              <a:t>初始成本</a:t>
            </a:r>
          </a:p>
          <a:p>
            <a:pPr marL="984250" indent="-361950" eaLnBrk="1" hangingPunct="1">
              <a:lnSpc>
                <a:spcPct val="150000"/>
              </a:lnSpc>
              <a:defRPr/>
            </a:pPr>
            <a:r>
              <a:rPr lang="zh-CN" altLang="en-US" sz="2000" dirty="0">
                <a:latin typeface="Arial" panose="020B0604020202020204" pitchFamily="34" charset="0"/>
                <a:cs typeface="Arial" panose="020B0604020202020204" pitchFamily="34" charset="0"/>
              </a:rPr>
              <a:t>配戴</a:t>
            </a:r>
            <a:r>
              <a:rPr lang="en-US" altLang="en-US" sz="2000" dirty="0">
                <a:latin typeface="Arial" panose="020B0604020202020204" pitchFamily="34" charset="0"/>
                <a:cs typeface="Arial" panose="020B0604020202020204" pitchFamily="34" charset="0"/>
              </a:rPr>
              <a:t>与</a:t>
            </a:r>
            <a:r>
              <a:rPr lang="zh-CN" altLang="en-US" sz="2000" dirty="0">
                <a:latin typeface="Arial" panose="020B0604020202020204" pitchFamily="34" charset="0"/>
                <a:cs typeface="Arial" panose="020B0604020202020204" pitchFamily="34" charset="0"/>
              </a:rPr>
              <a:t>摘下的</a:t>
            </a:r>
            <a:r>
              <a:rPr lang="en-US" altLang="en-US" sz="2000" dirty="0" err="1">
                <a:latin typeface="Arial" panose="020B0604020202020204" pitchFamily="34" charset="0"/>
                <a:cs typeface="Arial" panose="020B0604020202020204" pitchFamily="34" charset="0"/>
              </a:rPr>
              <a:t>学习</a:t>
            </a:r>
            <a:r>
              <a:rPr lang="zh-CN" altLang="en-US" sz="2000" dirty="0"/>
              <a:t>曲折</a:t>
            </a:r>
            <a:endParaRPr lang="en-US" altLang="en-US" sz="2000" dirty="0">
              <a:latin typeface="Arial" panose="020B0604020202020204" pitchFamily="34" charset="0"/>
              <a:cs typeface="Arial" panose="020B0604020202020204" pitchFamily="34" charset="0"/>
            </a:endParaRPr>
          </a:p>
          <a:p>
            <a:pPr marL="984250" indent="-361950" eaLnBrk="1" hangingPunct="1">
              <a:lnSpc>
                <a:spcPct val="150000"/>
              </a:lnSpc>
              <a:defRPr/>
            </a:pPr>
            <a:r>
              <a:rPr lang="zh-CN" altLang="en-US" sz="2000" dirty="0">
                <a:latin typeface="Arial" panose="020B0604020202020204" pitchFamily="34" charset="0"/>
                <a:cs typeface="Arial" panose="020B0604020202020204" pitchFamily="34" charset="0"/>
              </a:rPr>
              <a:t>配戴期间盐水的更换</a:t>
            </a:r>
            <a:endParaRPr lang="en-US" altLang="en-US" sz="2000" dirty="0">
              <a:latin typeface="Arial" panose="020B0604020202020204" pitchFamily="34" charset="0"/>
              <a:cs typeface="Arial" panose="020B0604020202020204" pitchFamily="34" charset="0"/>
            </a:endParaRPr>
          </a:p>
          <a:p>
            <a:pPr marL="984250" indent="-361950" eaLnBrk="1" hangingPunct="1">
              <a:lnSpc>
                <a:spcPct val="150000"/>
              </a:lnSpc>
              <a:defRPr/>
            </a:pPr>
            <a:r>
              <a:rPr lang="en-US" altLang="en-US" sz="2000" dirty="0" err="1">
                <a:latin typeface="Arial" panose="020B0604020202020204" pitchFamily="34" charset="0"/>
                <a:cs typeface="Arial" panose="020B0604020202020204" pitchFamily="34" charset="0"/>
              </a:rPr>
              <a:t>气泡</a:t>
            </a:r>
            <a:r>
              <a:rPr lang="en-US" altLang="zh-CN"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类似于一种</a:t>
            </a:r>
            <a:r>
              <a:rPr lang="en-US" altLang="en-US" sz="2000" dirty="0">
                <a:latin typeface="Arial" panose="020B0604020202020204" pitchFamily="34" charset="0"/>
                <a:cs typeface="Arial" panose="020B0604020202020204" pitchFamily="34" charset="0"/>
              </a:rPr>
              <a:t>异物（FBs）</a:t>
            </a: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
        <p:nvSpPr>
          <p:cNvPr id="811011" name="Rectangle 5"/>
          <p:cNvSpPr>
            <a:spLocks noChangeArrowheads="1"/>
          </p:cNvSpPr>
          <p:nvPr/>
        </p:nvSpPr>
        <p:spPr bwMode="auto">
          <a:xfrm>
            <a:off x="287338" y="1009650"/>
            <a:ext cx="5570756"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PK</a:t>
            </a:r>
            <a:r>
              <a:rPr lang="zh-CN" altLang="en-US" sz="2800" dirty="0">
                <a:solidFill>
                  <a:srgbClr val="0073AE"/>
                </a:solidFill>
                <a:latin typeface="Times New Roman MT Std"/>
              </a:rPr>
              <a:t>术后接触镜配适</a:t>
            </a:r>
            <a:r>
              <a:rPr lang="en-US" altLang="en-US" sz="2800" dirty="0">
                <a:solidFill>
                  <a:srgbClr val="0073AE"/>
                </a:solidFill>
                <a:latin typeface="Times New Roman MT Std"/>
              </a:rPr>
              <a:t>: </a:t>
            </a:r>
            <a:r>
              <a:rPr lang="zh-CN" altLang="en-US" sz="2800" dirty="0">
                <a:solidFill>
                  <a:srgbClr val="0073AE"/>
                </a:solidFill>
                <a:latin typeface="Times New Roman MT Std"/>
              </a:rPr>
              <a:t>巩膜镜的缺点</a:t>
            </a:r>
          </a:p>
        </p:txBody>
      </p:sp>
    </p:spTree>
    <p:extLst>
      <p:ext uri="{BB962C8B-B14F-4D97-AF65-F5344CB8AC3E}">
        <p14:creationId xmlns:p14="http://schemas.microsoft.com/office/powerpoint/2010/main" val="1707794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5" descr="D:\IACLE ALL MODULES\IACLE MODULE 8\Original\color pics\8L6\202.jpg"/>
          <p:cNvPicPr>
            <a:picLocks noChangeAspect="1" noChangeArrowheads="1"/>
          </p:cNvPicPr>
          <p:nvPr/>
        </p:nvPicPr>
        <p:blipFill>
          <a:blip r:embed="rId3" cstate="print"/>
          <a:srcRect/>
          <a:stretch>
            <a:fillRect/>
          </a:stretch>
        </p:blipFill>
        <p:spPr bwMode="auto">
          <a:xfrm>
            <a:off x="1085850" y="1589088"/>
            <a:ext cx="6973888" cy="4454525"/>
          </a:xfrm>
          <a:prstGeom prst="rect">
            <a:avLst/>
          </a:prstGeom>
          <a:noFill/>
          <a:ln w="9525">
            <a:noFill/>
            <a:miter lim="800000"/>
            <a:headEnd/>
            <a:tailEnd/>
          </a:ln>
        </p:spPr>
      </p:pic>
      <p:sp>
        <p:nvSpPr>
          <p:cNvPr id="815107" name="Rectangle 6"/>
          <p:cNvSpPr>
            <a:spLocks noChangeArrowheads="1"/>
          </p:cNvSpPr>
          <p:nvPr/>
        </p:nvSpPr>
        <p:spPr bwMode="auto">
          <a:xfrm>
            <a:off x="287338" y="1009650"/>
            <a:ext cx="2698175"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现代透气巩膜镜</a:t>
            </a:r>
            <a:endParaRPr lang="zh-CN" altLang="en-US" sz="2800" dirty="0">
              <a:latin typeface="Times New Roman MT Std"/>
            </a:endParaRP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37259631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5" descr="D:\IACLE ALL MODULES\IACLE MODULE 8\Original\color pics\8L6\203.jpg"/>
          <p:cNvPicPr>
            <a:picLocks noChangeAspect="1" noChangeArrowheads="1"/>
          </p:cNvPicPr>
          <p:nvPr/>
        </p:nvPicPr>
        <p:blipFill>
          <a:blip r:embed="rId3" cstate="print"/>
          <a:srcRect/>
          <a:stretch>
            <a:fillRect/>
          </a:stretch>
        </p:blipFill>
        <p:spPr bwMode="auto">
          <a:xfrm>
            <a:off x="1422400" y="1695450"/>
            <a:ext cx="6288088" cy="3965575"/>
          </a:xfrm>
          <a:prstGeom prst="rect">
            <a:avLst/>
          </a:prstGeom>
          <a:noFill/>
          <a:ln w="9525">
            <a:noFill/>
            <a:miter lim="800000"/>
            <a:headEnd/>
            <a:tailEnd/>
          </a:ln>
        </p:spPr>
      </p:pic>
      <p:sp>
        <p:nvSpPr>
          <p:cNvPr id="817155" name="Rectangle 6"/>
          <p:cNvSpPr>
            <a:spLocks noChangeArrowheads="1"/>
          </p:cNvSpPr>
          <p:nvPr/>
        </p:nvSpPr>
        <p:spPr bwMode="auto">
          <a:xfrm>
            <a:off x="287338" y="1009650"/>
            <a:ext cx="3057247" cy="523220"/>
          </a:xfrm>
          <a:prstGeom prst="rect">
            <a:avLst/>
          </a:prstGeom>
          <a:noFill/>
          <a:ln w="9525">
            <a:noFill/>
            <a:miter lim="800000"/>
          </a:ln>
        </p:spPr>
        <p:txBody>
          <a:bodyPr wrap="none">
            <a:spAutoFit/>
          </a:bodyPr>
          <a:lstStyle/>
          <a:p>
            <a:pPr algn="l"/>
            <a:r>
              <a:rPr lang="zh-CN" altLang="en-US" sz="2800" dirty="0">
                <a:solidFill>
                  <a:srgbClr val="0073AE"/>
                </a:solidFill>
                <a:latin typeface="Times New Roman MT Std"/>
              </a:rPr>
              <a:t>透气小</a:t>
            </a:r>
            <a:r>
              <a:rPr lang="en-US" altLang="en-US" sz="2800" dirty="0" err="1">
                <a:solidFill>
                  <a:srgbClr val="0073AE"/>
                </a:solidFill>
                <a:latin typeface="Times New Roman MT Std"/>
              </a:rPr>
              <a:t>巩膜</a:t>
            </a:r>
            <a:r>
              <a:rPr lang="zh-CN" altLang="en-US" sz="2800" dirty="0">
                <a:solidFill>
                  <a:srgbClr val="0073AE"/>
                </a:solidFill>
                <a:latin typeface="Times New Roman MT Std"/>
              </a:rPr>
              <a:t>镜在</a:t>
            </a:r>
            <a:r>
              <a:rPr lang="en-US" altLang="en-US" sz="2800" dirty="0">
                <a:solidFill>
                  <a:srgbClr val="0073AE"/>
                </a:solidFill>
                <a:latin typeface="Times New Roman MT Std"/>
              </a:rPr>
              <a:t>位</a:t>
            </a: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41564007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5" name="Rectangle 3"/>
          <p:cNvSpPr>
            <a:spLocks noGrp="1"/>
          </p:cNvSpPr>
          <p:nvPr>
            <p:ph type="body" idx="1"/>
          </p:nvPr>
        </p:nvSpPr>
        <p:spPr>
          <a:xfrm>
            <a:off x="838200" y="1801813"/>
            <a:ext cx="8839200" cy="5135562"/>
          </a:xfrm>
        </p:spPr>
        <p:txBody>
          <a:bodyPr/>
          <a:lstStyle/>
          <a:p>
            <a:pPr marL="361950" indent="-361950" eaLnBrk="1" hangingPunct="1">
              <a:lnSpc>
                <a:spcPct val="150000"/>
              </a:lnSpc>
              <a:defRPr/>
            </a:pPr>
            <a:r>
              <a:rPr lang="en-US" altLang="en-US" sz="2000" dirty="0" err="1">
                <a:latin typeface="Arial" panose="020B0604020202020204" pitchFamily="34" charset="0"/>
                <a:cs typeface="Arial" panose="020B0604020202020204" pitchFamily="34" charset="0"/>
              </a:rPr>
              <a:t>改进镜</a:t>
            </a:r>
            <a:r>
              <a:rPr lang="zh-CN" altLang="en-US" sz="2000" dirty="0">
                <a:latin typeface="Arial" panose="020B0604020202020204" pitchFamily="34" charset="0"/>
                <a:cs typeface="Arial" panose="020B0604020202020204" pitchFamily="34" charset="0"/>
              </a:rPr>
              <a:t>片的</a:t>
            </a:r>
            <a:r>
              <a:rPr lang="en-US" altLang="en-US" sz="2000" dirty="0" err="1">
                <a:latin typeface="Arial" panose="020B0604020202020204" pitchFamily="34" charset="0"/>
                <a:cs typeface="Arial" panose="020B0604020202020204" pitchFamily="34" charset="0"/>
              </a:rPr>
              <a:t>中心</a:t>
            </a:r>
            <a:r>
              <a:rPr lang="zh-CN" altLang="en-US" sz="2000" dirty="0">
                <a:latin typeface="Arial" panose="020B0604020202020204" pitchFamily="34" charset="0"/>
                <a:cs typeface="Arial" panose="020B0604020202020204" pitchFamily="34" charset="0"/>
              </a:rPr>
              <a:t>定位</a:t>
            </a:r>
            <a:endParaRPr lang="en-US" altLang="en-US" sz="2000" dirty="0">
              <a:latin typeface="Arial" panose="020B0604020202020204" pitchFamily="34" charset="0"/>
              <a:cs typeface="Arial" panose="020B0604020202020204" pitchFamily="34" charset="0"/>
            </a:endParaRPr>
          </a:p>
          <a:p>
            <a:pPr marL="361950" indent="-361950" eaLnBrk="1" hangingPunct="1">
              <a:lnSpc>
                <a:spcPct val="150000"/>
              </a:lnSpc>
              <a:defRPr/>
            </a:pPr>
            <a:r>
              <a:rPr lang="en-US" altLang="en-US" sz="2000" dirty="0" err="1">
                <a:latin typeface="Arial" panose="020B0604020202020204" pitchFamily="34" charset="0"/>
                <a:cs typeface="Arial" panose="020B0604020202020204" pitchFamily="34" charset="0"/>
              </a:rPr>
              <a:t>稳定</a:t>
            </a:r>
            <a:r>
              <a:rPr lang="zh-CN" altLang="en-US" sz="2000" dirty="0">
                <a:latin typeface="Arial" panose="020B0604020202020204" pitchFamily="34" charset="0"/>
                <a:cs typeface="Arial" panose="020B0604020202020204" pitchFamily="34" charset="0"/>
              </a:rPr>
              <a:t>的</a:t>
            </a:r>
            <a:r>
              <a:rPr lang="en-US" altLang="en-US" sz="2000" dirty="0" err="1">
                <a:latin typeface="Arial" panose="020B0604020202020204" pitchFamily="34" charset="0"/>
                <a:cs typeface="Arial" panose="020B0604020202020204" pitchFamily="34" charset="0"/>
              </a:rPr>
              <a:t>视力</a:t>
            </a:r>
            <a:endParaRPr lang="en-US" altLang="en-US" sz="2000" dirty="0">
              <a:latin typeface="Arial" panose="020B0604020202020204" pitchFamily="34" charset="0"/>
              <a:cs typeface="Arial" panose="020B0604020202020204" pitchFamily="34" charset="0"/>
            </a:endParaRPr>
          </a:p>
          <a:p>
            <a:pPr marL="361950" indent="-361950" eaLnBrk="1" hangingPunct="1">
              <a:lnSpc>
                <a:spcPct val="150000"/>
              </a:lnSpc>
              <a:defRPr/>
            </a:pPr>
            <a:r>
              <a:rPr lang="en-US" altLang="en-US" sz="2000" dirty="0">
                <a:latin typeface="Arial" panose="020B0604020202020204" pitchFamily="34" charset="0"/>
                <a:cs typeface="Arial" panose="020B0604020202020204" pitchFamily="34" charset="0"/>
              </a:rPr>
              <a:t>缺点:</a:t>
            </a:r>
          </a:p>
          <a:p>
            <a:pPr lvl="1" eaLnBrk="1" hangingPunct="1">
              <a:lnSpc>
                <a:spcPct val="150000"/>
              </a:lnSpc>
              <a:defRPr/>
            </a:pPr>
            <a:r>
              <a:rPr lang="zh-CN" altLang="en-US" sz="2000" dirty="0">
                <a:latin typeface="Arial" panose="020B0604020202020204" pitchFamily="34" charset="0"/>
                <a:cs typeface="Arial" panose="020B0604020202020204" pitchFamily="34" charset="0"/>
              </a:rPr>
              <a:t>配适</a:t>
            </a:r>
            <a:r>
              <a:rPr lang="en-US" altLang="en-US" sz="2000" dirty="0" err="1">
                <a:latin typeface="Arial" panose="020B0604020202020204" pitchFamily="34" charset="0"/>
                <a:cs typeface="Arial" panose="020B0604020202020204" pitchFamily="34" charset="0"/>
              </a:rPr>
              <a:t>复杂</a:t>
            </a:r>
            <a:endParaRPr lang="en-US" altLang="en-US" sz="2000" dirty="0">
              <a:latin typeface="Arial" panose="020B0604020202020204" pitchFamily="34" charset="0"/>
              <a:cs typeface="Arial" panose="020B0604020202020204" pitchFamily="34" charset="0"/>
            </a:endParaRPr>
          </a:p>
          <a:p>
            <a:pPr lvl="1" eaLnBrk="1" hangingPunct="1">
              <a:lnSpc>
                <a:spcPct val="150000"/>
              </a:lnSpc>
              <a:defRPr/>
            </a:pPr>
            <a:r>
              <a:rPr lang="zh-CN" altLang="en-US" sz="2000" dirty="0"/>
              <a:t>操作</a:t>
            </a:r>
            <a:r>
              <a:rPr lang="en-US" altLang="en-US" sz="2000" dirty="0" err="1">
                <a:latin typeface="Arial" panose="020B0604020202020204" pitchFamily="34" charset="0"/>
                <a:cs typeface="Arial" panose="020B0604020202020204" pitchFamily="34" charset="0"/>
              </a:rPr>
              <a:t>问题</a:t>
            </a:r>
            <a:endParaRPr lang="en-US" altLang="en-US" sz="2000" dirty="0">
              <a:latin typeface="Arial" panose="020B0604020202020204" pitchFamily="34" charset="0"/>
              <a:cs typeface="Arial" panose="020B0604020202020204" pitchFamily="34" charset="0"/>
            </a:endParaRPr>
          </a:p>
          <a:p>
            <a:pPr lvl="1" eaLnBrk="1" hangingPunct="1">
              <a:lnSpc>
                <a:spcPct val="150000"/>
              </a:lnSpc>
              <a:defRPr/>
            </a:pPr>
            <a:r>
              <a:rPr lang="en-US" altLang="en-US" sz="2000" dirty="0" err="1">
                <a:latin typeface="Arial" panose="020B0604020202020204" pitchFamily="34" charset="0"/>
                <a:cs typeface="Arial" panose="020B0604020202020204" pitchFamily="34" charset="0"/>
              </a:rPr>
              <a:t>相对</a:t>
            </a:r>
            <a:r>
              <a:rPr lang="zh-CN" altLang="en-US" sz="2000" dirty="0">
                <a:latin typeface="Arial" panose="020B0604020202020204" pitchFamily="34" charset="0"/>
                <a:cs typeface="Arial" panose="020B0604020202020204" pitchFamily="34" charset="0"/>
              </a:rPr>
              <a:t>易碎</a:t>
            </a:r>
            <a:endParaRPr lang="en-US" altLang="en-US" sz="2000" dirty="0">
              <a:latin typeface="Arial" panose="020B0604020202020204" pitchFamily="34" charset="0"/>
              <a:cs typeface="Arial" panose="020B0604020202020204" pitchFamily="34" charset="0"/>
            </a:endParaRPr>
          </a:p>
          <a:p>
            <a:pPr lvl="1" eaLnBrk="1" hangingPunct="1">
              <a:lnSpc>
                <a:spcPct val="150000"/>
              </a:lnSpc>
              <a:defRPr/>
            </a:pPr>
            <a:r>
              <a:rPr lang="en-US" altLang="en-US" sz="2000" dirty="0">
                <a:latin typeface="Arial" panose="020B0604020202020204" pitchFamily="34" charset="0"/>
                <a:cs typeface="Arial" panose="020B0604020202020204" pitchFamily="34" charset="0"/>
              </a:rPr>
              <a:t>昂贵的</a:t>
            </a:r>
          </a:p>
        </p:txBody>
      </p:sp>
      <p:sp>
        <p:nvSpPr>
          <p:cNvPr id="818179" name="Rectangle 5"/>
          <p:cNvSpPr>
            <a:spLocks noChangeArrowheads="1"/>
          </p:cNvSpPr>
          <p:nvPr/>
        </p:nvSpPr>
        <p:spPr bwMode="auto">
          <a:xfrm>
            <a:off x="287338" y="1009650"/>
            <a:ext cx="7007046"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PK</a:t>
            </a:r>
            <a:r>
              <a:rPr lang="zh-CN" altLang="en-US" sz="2800" dirty="0">
                <a:solidFill>
                  <a:srgbClr val="0073AE"/>
                </a:solidFill>
                <a:latin typeface="Times New Roman MT Std"/>
              </a:rPr>
              <a:t>术后接触镜配适</a:t>
            </a:r>
            <a:r>
              <a:rPr lang="en-US" altLang="en-US" sz="2800" dirty="0">
                <a:solidFill>
                  <a:srgbClr val="0073AE"/>
                </a:solidFill>
                <a:latin typeface="Times New Roman MT Std"/>
              </a:rPr>
              <a:t>:</a:t>
            </a:r>
            <a:r>
              <a:rPr lang="zh-CN" altLang="en-US" sz="2800" dirty="0">
                <a:solidFill>
                  <a:srgbClr val="0073AE"/>
                </a:solidFill>
                <a:latin typeface="Times New Roman MT Std"/>
              </a:rPr>
              <a:t>软</a:t>
            </a:r>
            <a:r>
              <a:rPr lang="en-US" altLang="zh-CN" sz="2800" dirty="0">
                <a:solidFill>
                  <a:srgbClr val="0073AE"/>
                </a:solidFill>
                <a:latin typeface="Times New Roman MT Std"/>
              </a:rPr>
              <a:t>-</a:t>
            </a:r>
            <a:r>
              <a:rPr lang="zh-CN" altLang="en-US" sz="2800" dirty="0">
                <a:solidFill>
                  <a:srgbClr val="0073AE"/>
                </a:solidFill>
                <a:latin typeface="Times New Roman MT Std"/>
              </a:rPr>
              <a:t>硬结合镜（裙带镜）</a:t>
            </a: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13364283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5" descr="D:\IACLE ALL MODULES\IACLE MODULE 8\Original\color pics\8L6\205.jpg"/>
          <p:cNvPicPr>
            <a:picLocks noChangeAspect="1" noChangeArrowheads="1"/>
          </p:cNvPicPr>
          <p:nvPr/>
        </p:nvPicPr>
        <p:blipFill>
          <a:blip r:embed="rId2" cstate="print"/>
          <a:srcRect/>
          <a:stretch>
            <a:fillRect/>
          </a:stretch>
        </p:blipFill>
        <p:spPr bwMode="auto">
          <a:xfrm>
            <a:off x="849313" y="1557338"/>
            <a:ext cx="7426325" cy="4532312"/>
          </a:xfrm>
          <a:prstGeom prst="rect">
            <a:avLst/>
          </a:prstGeom>
          <a:noFill/>
          <a:ln w="9525">
            <a:noFill/>
            <a:miter lim="800000"/>
            <a:headEnd/>
            <a:tailEnd/>
          </a:ln>
        </p:spPr>
      </p:pic>
      <p:sp>
        <p:nvSpPr>
          <p:cNvPr id="820227" name="Rectangle 6"/>
          <p:cNvSpPr>
            <a:spLocks noChangeArrowheads="1"/>
          </p:cNvSpPr>
          <p:nvPr/>
        </p:nvSpPr>
        <p:spPr bwMode="auto">
          <a:xfrm>
            <a:off x="287338" y="1009650"/>
            <a:ext cx="1980029"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裙带镜在位</a:t>
            </a:r>
            <a:endParaRPr lang="zh-CN" altLang="en-US" sz="2800" dirty="0">
              <a:latin typeface="Times New Roman MT Std"/>
            </a:endParaRP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12425316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8" name="Rectangle 4"/>
          <p:cNvSpPr>
            <a:spLocks noChangeArrowheads="1"/>
          </p:cNvSpPr>
          <p:nvPr/>
        </p:nvSpPr>
        <p:spPr bwMode="auto">
          <a:xfrm>
            <a:off x="746125" y="1806575"/>
            <a:ext cx="7056438" cy="4215765"/>
          </a:xfrm>
          <a:prstGeom prst="rect">
            <a:avLst/>
          </a:prstGeom>
          <a:noFill/>
          <a:ln>
            <a:noFill/>
          </a:ln>
          <a:effectLst/>
        </p:spPr>
        <p:txBody>
          <a:bodyPr>
            <a:spAutoFit/>
          </a:bodyPr>
          <a:lstStyle/>
          <a:p>
            <a:pPr marL="452755" indent="-361950">
              <a:lnSpc>
                <a:spcPct val="150000"/>
              </a:lnSpc>
              <a:spcBef>
                <a:spcPct val="20000"/>
              </a:spcBef>
              <a:buClr>
                <a:srgbClr val="5C6F7B"/>
              </a:buClr>
              <a:buFont typeface="Arial" panose="020B0604020202020204" pitchFamily="34" charset="0"/>
              <a:buChar char="•"/>
              <a:defRPr/>
            </a:pPr>
            <a:r>
              <a:rPr lang="en-US" altLang="en-US" sz="2000" dirty="0" err="1">
                <a:solidFill>
                  <a:srgbClr val="5C6F7B"/>
                </a:solidFill>
                <a:latin typeface="Arial" panose="020B0604020202020204" pitchFamily="34" charset="0"/>
              </a:rPr>
              <a:t>初次</a:t>
            </a:r>
            <a:r>
              <a:rPr lang="zh-CN" altLang="en-US" sz="2000" dirty="0">
                <a:solidFill>
                  <a:srgbClr val="5C6F7B"/>
                </a:solidFill>
                <a:latin typeface="Arial" panose="020B0604020202020204" pitchFamily="34" charset="0"/>
              </a:rPr>
              <a:t>配戴</a:t>
            </a:r>
            <a:r>
              <a:rPr lang="en-US" altLang="en-US" sz="2000" dirty="0" err="1">
                <a:solidFill>
                  <a:srgbClr val="5C6F7B"/>
                </a:solidFill>
                <a:latin typeface="Arial" panose="020B0604020202020204" pitchFamily="34" charset="0"/>
              </a:rPr>
              <a:t>者的挫折感</a:t>
            </a:r>
            <a:r>
              <a:rPr lang="en-US" altLang="en-US" sz="2000" dirty="0">
                <a:solidFill>
                  <a:srgbClr val="5C6F7B"/>
                </a:solidFill>
                <a:latin typeface="Arial" panose="020B0604020202020204" pitchFamily="34" charset="0"/>
              </a:rPr>
              <a:t>:</a:t>
            </a:r>
          </a:p>
          <a:p>
            <a:pPr marL="909955" lvl="2" indent="-361950">
              <a:lnSpc>
                <a:spcPct val="150000"/>
              </a:lnSpc>
              <a:spcBef>
                <a:spcPct val="20000"/>
              </a:spcBef>
              <a:buClr>
                <a:srgbClr val="5C6F7B"/>
              </a:buClr>
              <a:buFont typeface="Arial" panose="020B0604020202020204" pitchFamily="34" charset="0"/>
              <a:buChar char="•"/>
              <a:defRPr/>
            </a:pPr>
            <a:r>
              <a:rPr lang="zh-CN" altLang="en-US" sz="2000" dirty="0">
                <a:solidFill>
                  <a:srgbClr val="5C6F7B"/>
                </a:solidFill>
                <a:latin typeface="Arial" panose="020B0604020202020204" pitchFamily="34" charset="0"/>
              </a:rPr>
              <a:t>配戴与摘除</a:t>
            </a:r>
            <a:endParaRPr lang="en-US" altLang="en-US" sz="2000" dirty="0">
              <a:solidFill>
                <a:srgbClr val="5C6F7B"/>
              </a:solidFill>
              <a:latin typeface="Arial" panose="020B0604020202020204" pitchFamily="34" charset="0"/>
            </a:endParaRPr>
          </a:p>
          <a:p>
            <a:pPr marL="909955" lvl="2" indent="-361950">
              <a:lnSpc>
                <a:spcPct val="150000"/>
              </a:lnSpc>
              <a:spcBef>
                <a:spcPct val="20000"/>
              </a:spcBef>
              <a:buClr>
                <a:srgbClr val="5C6F7B"/>
              </a:buClr>
              <a:buFont typeface="Arial" panose="020B0604020202020204" pitchFamily="34" charset="0"/>
              <a:buChar char="•"/>
              <a:defRPr/>
            </a:pPr>
            <a:r>
              <a:rPr lang="en-US" altLang="en-US" sz="2000" dirty="0" err="1">
                <a:solidFill>
                  <a:srgbClr val="5C6F7B"/>
                </a:solidFill>
                <a:latin typeface="Arial" panose="020B0604020202020204" pitchFamily="34" charset="0"/>
              </a:rPr>
              <a:t>护理与</a:t>
            </a:r>
            <a:r>
              <a:rPr lang="zh-CN" altLang="en-US" sz="2000" dirty="0">
                <a:solidFill>
                  <a:srgbClr val="5C6F7B"/>
                </a:solidFill>
                <a:latin typeface="Arial" panose="020B0604020202020204" pitchFamily="34" charset="0"/>
              </a:rPr>
              <a:t>维护</a:t>
            </a:r>
            <a:endParaRPr lang="en-US" altLang="en-US" sz="2000" dirty="0">
              <a:solidFill>
                <a:srgbClr val="5C6F7B"/>
              </a:solidFill>
              <a:latin typeface="Arial" panose="020B0604020202020204" pitchFamily="34" charset="0"/>
            </a:endParaRPr>
          </a:p>
          <a:p>
            <a:pPr marL="909955" lvl="2" indent="-361950">
              <a:lnSpc>
                <a:spcPct val="150000"/>
              </a:lnSpc>
              <a:spcBef>
                <a:spcPct val="20000"/>
              </a:spcBef>
              <a:buClr>
                <a:srgbClr val="5C6F7B"/>
              </a:buClr>
              <a:buFont typeface="Arial" panose="020B0604020202020204" pitchFamily="34" charset="0"/>
              <a:buChar char="•"/>
              <a:defRPr/>
            </a:pPr>
            <a:r>
              <a:rPr lang="en-US" altLang="en-US" sz="2000" dirty="0">
                <a:solidFill>
                  <a:srgbClr val="5C6F7B"/>
                </a:solidFill>
                <a:latin typeface="Arial" panose="020B0604020202020204" pitchFamily="34" charset="0"/>
              </a:rPr>
              <a:t>需要耐心</a:t>
            </a:r>
          </a:p>
          <a:p>
            <a:pPr marL="452755" indent="-361950">
              <a:lnSpc>
                <a:spcPct val="150000"/>
              </a:lnSpc>
              <a:spcBef>
                <a:spcPct val="20000"/>
              </a:spcBef>
              <a:buClr>
                <a:srgbClr val="5C6F7B"/>
              </a:buClr>
              <a:buFont typeface="Arial" panose="020B0604020202020204" pitchFamily="34" charset="0"/>
              <a:buChar char="•"/>
              <a:defRPr/>
            </a:pPr>
            <a:r>
              <a:rPr lang="en-US" altLang="en-US" sz="2000" dirty="0">
                <a:solidFill>
                  <a:srgbClr val="5C6F7B"/>
                </a:solidFill>
                <a:latin typeface="Arial" panose="020B0604020202020204" pitchFamily="34" charset="0"/>
              </a:rPr>
              <a:t>潜在并发症:</a:t>
            </a:r>
          </a:p>
          <a:p>
            <a:pPr marL="909955" lvl="2" indent="-361950">
              <a:lnSpc>
                <a:spcPct val="150000"/>
              </a:lnSpc>
              <a:spcBef>
                <a:spcPct val="20000"/>
              </a:spcBef>
              <a:buClr>
                <a:srgbClr val="5C6F7B"/>
              </a:buClr>
              <a:buFont typeface="Arial" panose="020B0604020202020204" pitchFamily="34" charset="0"/>
              <a:buChar char="•"/>
              <a:defRPr/>
            </a:pPr>
            <a:r>
              <a:rPr lang="en-US" altLang="en-US" sz="2000" dirty="0">
                <a:solidFill>
                  <a:srgbClr val="5C6F7B"/>
                </a:solidFill>
                <a:latin typeface="Arial" panose="020B0604020202020204" pitchFamily="34" charset="0"/>
              </a:rPr>
              <a:t>不适</a:t>
            </a:r>
          </a:p>
          <a:p>
            <a:pPr marL="909955" lvl="2" indent="-361950">
              <a:lnSpc>
                <a:spcPct val="150000"/>
              </a:lnSpc>
              <a:spcBef>
                <a:spcPct val="20000"/>
              </a:spcBef>
              <a:buClr>
                <a:srgbClr val="5C6F7B"/>
              </a:buClr>
              <a:buFont typeface="Arial" panose="020B0604020202020204" pitchFamily="34" charset="0"/>
              <a:buChar char="•"/>
              <a:defRPr/>
            </a:pPr>
            <a:r>
              <a:rPr lang="en-US" altLang="en-US" sz="2000" dirty="0">
                <a:solidFill>
                  <a:srgbClr val="5C6F7B"/>
                </a:solidFill>
                <a:latin typeface="Arial" panose="020B0604020202020204" pitchFamily="34" charset="0"/>
              </a:rPr>
              <a:t>频繁</a:t>
            </a:r>
            <a:r>
              <a:rPr lang="zh-CN" altLang="en-US" sz="2000" dirty="0">
                <a:solidFill>
                  <a:srgbClr val="5C6F7B"/>
                </a:solidFill>
                <a:latin typeface="Arial" panose="020B0604020202020204" pitchFamily="34" charset="0"/>
              </a:rPr>
              <a:t>复诊</a:t>
            </a:r>
            <a:r>
              <a:rPr lang="en-US" altLang="en-US" sz="2000" dirty="0">
                <a:solidFill>
                  <a:srgbClr val="5C6F7B"/>
                </a:solidFill>
                <a:latin typeface="Arial" panose="020B0604020202020204" pitchFamily="34" charset="0"/>
              </a:rPr>
              <a:t>需求</a:t>
            </a:r>
          </a:p>
          <a:p>
            <a:pPr marL="285750" indent="-285750">
              <a:lnSpc>
                <a:spcPct val="150000"/>
              </a:lnSpc>
              <a:spcBef>
                <a:spcPct val="20000"/>
              </a:spcBef>
              <a:buClr>
                <a:srgbClr val="5C6F7B"/>
              </a:buClr>
              <a:buFont typeface="Arial" panose="020B0604020202020204" pitchFamily="34" charset="0"/>
              <a:buChar char="•"/>
              <a:defRPr/>
            </a:pPr>
            <a:endParaRPr lang="en-US" altLang="en-US" sz="2000" dirty="0">
              <a:solidFill>
                <a:srgbClr val="5C6F7B"/>
              </a:solidFill>
              <a:latin typeface="Arial" panose="020B0604020202020204" pitchFamily="34" charset="0"/>
            </a:endParaRPr>
          </a:p>
        </p:txBody>
      </p:sp>
      <p:sp>
        <p:nvSpPr>
          <p:cNvPr id="821251" name="Rectangle 6"/>
          <p:cNvSpPr>
            <a:spLocks noChangeArrowheads="1"/>
          </p:cNvSpPr>
          <p:nvPr/>
        </p:nvSpPr>
        <p:spPr bwMode="auto">
          <a:xfrm>
            <a:off x="287338" y="1009650"/>
            <a:ext cx="3775393" cy="523220"/>
          </a:xfrm>
          <a:prstGeom prst="rect">
            <a:avLst/>
          </a:prstGeom>
          <a:noFill/>
          <a:ln w="9525">
            <a:noFill/>
            <a:miter lim="800000"/>
          </a:ln>
        </p:spPr>
        <p:txBody>
          <a:bodyPr wrap="none">
            <a:spAutoFit/>
          </a:bodyPr>
          <a:lstStyle/>
          <a:p>
            <a:pPr algn="l"/>
            <a:r>
              <a:rPr lang="en-US" altLang="en-US" sz="2800" dirty="0">
                <a:solidFill>
                  <a:srgbClr val="0073AE"/>
                </a:solidFill>
                <a:latin typeface="Times New Roman MT Std"/>
              </a:rPr>
              <a:t>PK</a:t>
            </a:r>
            <a:r>
              <a:rPr lang="zh-CN" altLang="en-US" sz="2800" dirty="0">
                <a:solidFill>
                  <a:srgbClr val="0073AE"/>
                </a:solidFill>
                <a:latin typeface="Times New Roman MT Std"/>
              </a:rPr>
              <a:t>术后</a:t>
            </a:r>
            <a:r>
              <a:rPr lang="en-US" altLang="en-US" sz="2800" dirty="0" err="1">
                <a:solidFill>
                  <a:srgbClr val="0073AE"/>
                </a:solidFill>
                <a:latin typeface="Times New Roman MT Std"/>
              </a:rPr>
              <a:t>患者教育</a:t>
            </a:r>
            <a:r>
              <a:rPr lang="zh-CN" altLang="en-US" sz="2800" dirty="0">
                <a:solidFill>
                  <a:srgbClr val="0073AE"/>
                </a:solidFill>
                <a:latin typeface="Times New Roman MT Std"/>
              </a:rPr>
              <a:t>的</a:t>
            </a:r>
            <a:r>
              <a:rPr lang="en-US" altLang="en-US" sz="2800" dirty="0" err="1">
                <a:solidFill>
                  <a:srgbClr val="0073AE"/>
                </a:solidFill>
                <a:latin typeface="Times New Roman MT Std"/>
              </a:rPr>
              <a:t>问题</a:t>
            </a:r>
            <a:endParaRPr lang="en-US" altLang="en-US" sz="2800" dirty="0">
              <a:solidFill>
                <a:srgbClr val="0073AE"/>
              </a:solidFill>
              <a:latin typeface="Times New Roman MT Std"/>
            </a:endParaRP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40924014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7" name="Rectangle 4"/>
          <p:cNvSpPr>
            <a:spLocks noChangeArrowheads="1"/>
          </p:cNvSpPr>
          <p:nvPr/>
        </p:nvSpPr>
        <p:spPr bwMode="auto">
          <a:xfrm>
            <a:off x="830263" y="1806575"/>
            <a:ext cx="4589462" cy="2646045"/>
          </a:xfrm>
          <a:prstGeom prst="rect">
            <a:avLst/>
          </a:prstGeom>
          <a:noFill/>
          <a:ln w="9525">
            <a:noFill/>
            <a:miter lim="800000"/>
          </a:ln>
        </p:spPr>
        <p:txBody>
          <a:bodyPr>
            <a:spAutoFit/>
          </a:bodyPr>
          <a:lstStyle/>
          <a:p>
            <a:pPr marL="361950" indent="-361950">
              <a:lnSpc>
                <a:spcPct val="150000"/>
              </a:lnSpc>
              <a:spcBef>
                <a:spcPct val="20000"/>
              </a:spcBef>
              <a:buClr>
                <a:srgbClr val="5C6F7B"/>
              </a:buClr>
              <a:buFont typeface="Arial" panose="020B0604020202020204" pitchFamily="34" charset="0"/>
              <a:buChar char="•"/>
              <a:tabLst>
                <a:tab pos="0" algn="l"/>
              </a:tabLst>
            </a:pPr>
            <a:r>
              <a:rPr lang="zh-CN" altLang="en-US" sz="2000" dirty="0">
                <a:solidFill>
                  <a:srgbClr val="5C6F7B"/>
                </a:solidFill>
                <a:latin typeface="Arial" panose="020B0604020202020204" pitchFamily="34" charset="0"/>
              </a:rPr>
              <a:t>植片的健康状况</a:t>
            </a:r>
            <a:r>
              <a:rPr lang="en-US" altLang="en-US" sz="2000" dirty="0">
                <a:solidFill>
                  <a:srgbClr val="5C6F7B"/>
                </a:solidFill>
                <a:latin typeface="Arial" panose="020B0604020202020204" pitchFamily="34" charset="0"/>
              </a:rPr>
              <a:t>:</a:t>
            </a:r>
          </a:p>
          <a:p>
            <a:pPr marL="819150" lvl="2" indent="-361950">
              <a:lnSpc>
                <a:spcPct val="150000"/>
              </a:lnSpc>
              <a:spcBef>
                <a:spcPct val="20000"/>
              </a:spcBef>
              <a:buClr>
                <a:srgbClr val="5C6F7B"/>
              </a:buClr>
              <a:buFont typeface="Arial" panose="020B0604020202020204" pitchFamily="34" charset="0"/>
              <a:buChar char="•"/>
              <a:tabLst>
                <a:tab pos="0" algn="l"/>
              </a:tabLst>
            </a:pPr>
            <a:r>
              <a:rPr lang="en-US" altLang="en-US" sz="2000" dirty="0">
                <a:solidFill>
                  <a:srgbClr val="5C6F7B"/>
                </a:solidFill>
                <a:latin typeface="Arial" panose="020B0604020202020204" pitchFamily="34" charset="0"/>
              </a:rPr>
              <a:t>清晰</a:t>
            </a:r>
          </a:p>
          <a:p>
            <a:pPr marL="819150" lvl="2" indent="-361950">
              <a:lnSpc>
                <a:spcPct val="150000"/>
              </a:lnSpc>
              <a:spcBef>
                <a:spcPct val="20000"/>
              </a:spcBef>
              <a:buClr>
                <a:srgbClr val="5C6F7B"/>
              </a:buClr>
              <a:buFont typeface="Arial" panose="020B0604020202020204" pitchFamily="34" charset="0"/>
              <a:buChar char="•"/>
              <a:tabLst>
                <a:tab pos="0" algn="l"/>
              </a:tabLst>
            </a:pPr>
            <a:r>
              <a:rPr lang="en-US" altLang="en-US" sz="2000" dirty="0">
                <a:solidFill>
                  <a:srgbClr val="5C6F7B"/>
                </a:solidFill>
                <a:latin typeface="Arial" panose="020B0604020202020204" pitchFamily="34" charset="0"/>
              </a:rPr>
              <a:t>血管化 </a:t>
            </a:r>
          </a:p>
          <a:p>
            <a:pPr marL="361950" indent="-361950">
              <a:lnSpc>
                <a:spcPct val="150000"/>
              </a:lnSpc>
              <a:spcBef>
                <a:spcPct val="20000"/>
              </a:spcBef>
              <a:buClr>
                <a:srgbClr val="5C6F7B"/>
              </a:buClr>
              <a:buFont typeface="Arial" panose="020B0604020202020204" pitchFamily="34" charset="0"/>
              <a:buChar char="•"/>
              <a:tabLst>
                <a:tab pos="0" algn="l"/>
              </a:tabLst>
            </a:pPr>
            <a:r>
              <a:rPr lang="zh-CN" altLang="en-US" sz="2000" dirty="0">
                <a:solidFill>
                  <a:srgbClr val="5C6F7B"/>
                </a:solidFill>
                <a:latin typeface="Arial" panose="020B0604020202020204" pitchFamily="34" charset="0"/>
              </a:rPr>
              <a:t>接触镜配适情况</a:t>
            </a:r>
            <a:endParaRPr lang="en-US" altLang="en-US" sz="2000" dirty="0">
              <a:solidFill>
                <a:srgbClr val="5C6F7B"/>
              </a:solidFill>
              <a:latin typeface="Arial" panose="020B0604020202020204" pitchFamily="34" charset="0"/>
            </a:endParaRPr>
          </a:p>
          <a:p>
            <a:pPr marL="361950" indent="-361950">
              <a:lnSpc>
                <a:spcPct val="150000"/>
              </a:lnSpc>
              <a:spcBef>
                <a:spcPct val="20000"/>
              </a:spcBef>
              <a:buClr>
                <a:srgbClr val="5C6F7B"/>
              </a:buClr>
              <a:buFont typeface="Arial" panose="020B0604020202020204" pitchFamily="34" charset="0"/>
              <a:buChar char="•"/>
              <a:tabLst>
                <a:tab pos="0" algn="l"/>
              </a:tabLst>
            </a:pPr>
            <a:r>
              <a:rPr lang="zh-CN" altLang="en-US" sz="2000" dirty="0">
                <a:solidFill>
                  <a:srgbClr val="5C6F7B"/>
                </a:solidFill>
                <a:latin typeface="Arial" panose="020B0604020202020204" pitchFamily="34" charset="0"/>
              </a:rPr>
              <a:t>角膜</a:t>
            </a:r>
            <a:r>
              <a:rPr lang="en-US" altLang="en-US" sz="2000" dirty="0">
                <a:solidFill>
                  <a:srgbClr val="5C6F7B"/>
                </a:solidFill>
                <a:latin typeface="Arial" panose="020B0604020202020204" pitchFamily="34" charset="0"/>
              </a:rPr>
              <a:t>染色</a:t>
            </a:r>
          </a:p>
        </p:txBody>
      </p:sp>
      <p:sp>
        <p:nvSpPr>
          <p:cNvPr id="823299" name="Rectangle 7"/>
          <p:cNvSpPr>
            <a:spLocks noChangeArrowheads="1"/>
          </p:cNvSpPr>
          <p:nvPr/>
        </p:nvSpPr>
        <p:spPr bwMode="auto">
          <a:xfrm>
            <a:off x="287338" y="1009650"/>
            <a:ext cx="4493538" cy="523220"/>
          </a:xfrm>
          <a:prstGeom prst="rect">
            <a:avLst/>
          </a:prstGeom>
          <a:noFill/>
          <a:ln w="9525">
            <a:noFill/>
            <a:miter lim="800000"/>
          </a:ln>
        </p:spPr>
        <p:txBody>
          <a:bodyPr wrap="none">
            <a:spAutoFit/>
          </a:bodyPr>
          <a:lstStyle/>
          <a:p>
            <a:pPr algn="l"/>
            <a:r>
              <a:rPr lang="en-US" altLang="en-US" sz="2800" dirty="0">
                <a:solidFill>
                  <a:srgbClr val="0073AE"/>
                </a:solidFill>
                <a:latin typeface="Times New Roman MT Std"/>
              </a:rPr>
              <a:t>PK</a:t>
            </a:r>
            <a:r>
              <a:rPr lang="zh-CN" altLang="en-US" sz="2800" dirty="0">
                <a:solidFill>
                  <a:srgbClr val="0073AE"/>
                </a:solidFill>
                <a:latin typeface="Times New Roman MT Std"/>
              </a:rPr>
              <a:t>术</a:t>
            </a:r>
            <a:r>
              <a:rPr lang="en-US" altLang="en-US" sz="2800" dirty="0" err="1">
                <a:solidFill>
                  <a:srgbClr val="0073AE"/>
                </a:solidFill>
                <a:latin typeface="Times New Roman MT Std"/>
              </a:rPr>
              <a:t>后护理需要仔细评估</a:t>
            </a:r>
            <a:r>
              <a:rPr lang="en-US" altLang="en-US" sz="2800" dirty="0">
                <a:solidFill>
                  <a:srgbClr val="0073AE"/>
                </a:solidFill>
                <a:latin typeface="Times New Roman MT Std"/>
              </a:rPr>
              <a:t>：</a:t>
            </a: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2374725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3" name="Rectangle 3"/>
          <p:cNvSpPr>
            <a:spLocks noGrp="1"/>
          </p:cNvSpPr>
          <p:nvPr>
            <p:ph type="body" idx="1"/>
          </p:nvPr>
        </p:nvSpPr>
        <p:spPr>
          <a:xfrm>
            <a:off x="290513" y="1803400"/>
            <a:ext cx="8839200" cy="3527425"/>
          </a:xfrm>
        </p:spPr>
        <p:txBody>
          <a:bodyPr/>
          <a:lstStyle/>
          <a:p>
            <a:pPr marL="894080" indent="-351155">
              <a:lnSpc>
                <a:spcPct val="150000"/>
              </a:lnSpc>
              <a:defRPr/>
            </a:pPr>
            <a:r>
              <a:rPr lang="zh-CN" altLang="en-US" sz="2000" dirty="0">
                <a:latin typeface="Arial" panose="020B0604020202020204" pitchFamily="34" charset="0"/>
                <a:cs typeface="Arial" panose="020B0604020202020204" pitchFamily="34" charset="0"/>
              </a:rPr>
              <a:t>角膜上皮的</a:t>
            </a:r>
            <a:r>
              <a:rPr lang="en-US" altLang="en-US" sz="2000" dirty="0" err="1">
                <a:latin typeface="Arial" panose="020B0604020202020204" pitchFamily="34" charset="0"/>
                <a:cs typeface="Arial" panose="020B0604020202020204" pitchFamily="34" charset="0"/>
              </a:rPr>
              <a:t>保存</a:t>
            </a:r>
            <a:endParaRPr lang="en-US" altLang="en-US" sz="2000" dirty="0">
              <a:latin typeface="Arial" panose="020B0604020202020204" pitchFamily="34" charset="0"/>
              <a:cs typeface="Arial" panose="020B0604020202020204" pitchFamily="34" charset="0"/>
            </a:endParaRPr>
          </a:p>
          <a:p>
            <a:pPr marL="894080" indent="-351155">
              <a:lnSpc>
                <a:spcPct val="150000"/>
              </a:lnSpc>
              <a:defRPr/>
            </a:pPr>
            <a:r>
              <a:rPr lang="en-US" altLang="en-US" sz="2000" dirty="0">
                <a:latin typeface="Arial" panose="020B0604020202020204" pitchFamily="34" charset="0"/>
                <a:cs typeface="Arial" panose="020B0604020202020204" pitchFamily="34" charset="0"/>
              </a:rPr>
              <a:t>镜</a:t>
            </a:r>
            <a:r>
              <a:rPr lang="zh-CN" altLang="en-US" sz="2000" dirty="0">
                <a:latin typeface="Arial" panose="020B0604020202020204" pitchFamily="34" charset="0"/>
                <a:cs typeface="Arial" panose="020B0604020202020204" pitchFamily="34" charset="0"/>
              </a:rPr>
              <a:t>片的中心定位</a:t>
            </a:r>
            <a:endParaRPr lang="en-US" altLang="en-US" sz="2000" dirty="0">
              <a:latin typeface="Arial" panose="020B0604020202020204" pitchFamily="34" charset="0"/>
              <a:cs typeface="Arial" panose="020B0604020202020204" pitchFamily="34" charset="0"/>
            </a:endParaRPr>
          </a:p>
          <a:p>
            <a:pPr marL="894080" indent="-351155">
              <a:lnSpc>
                <a:spcPct val="150000"/>
              </a:lnSpc>
              <a:defRPr/>
            </a:pPr>
            <a:r>
              <a:rPr lang="zh-CN" altLang="en-US" sz="2000" dirty="0">
                <a:latin typeface="Arial" panose="020B0604020202020204" pitchFamily="34" charset="0"/>
                <a:cs typeface="Arial" panose="020B0604020202020204" pitchFamily="34" charset="0"/>
              </a:rPr>
              <a:t>镜片</a:t>
            </a:r>
            <a:r>
              <a:rPr lang="en-US" altLang="en-US" sz="2000" dirty="0">
                <a:latin typeface="Arial" panose="020B0604020202020204" pitchFamily="34" charset="0"/>
                <a:cs typeface="Arial" panose="020B0604020202020204" pitchFamily="34" charset="0"/>
              </a:rPr>
              <a:t>的稳定性</a:t>
            </a:r>
          </a:p>
          <a:p>
            <a:pPr marL="894080" indent="-351155">
              <a:lnSpc>
                <a:spcPct val="150000"/>
              </a:lnSpc>
              <a:defRPr/>
            </a:pPr>
            <a:r>
              <a:rPr lang="en-US" altLang="en-US" sz="2000" dirty="0">
                <a:latin typeface="Arial" panose="020B0604020202020204" pitchFamily="34" charset="0"/>
                <a:cs typeface="Arial" panose="020B0604020202020204" pitchFamily="34" charset="0"/>
              </a:rPr>
              <a:t>边缘对齐（软</a:t>
            </a:r>
            <a:r>
              <a:rPr lang="zh-CN" altLang="en-US" sz="2000" dirty="0">
                <a:latin typeface="Arial" panose="020B0604020202020204" pitchFamily="34" charset="0"/>
                <a:cs typeface="Arial" panose="020B0604020202020204" pitchFamily="34" charset="0"/>
              </a:rPr>
              <a:t>镜</a:t>
            </a:r>
            <a:r>
              <a:rPr lang="en-US" altLang="en-US" sz="2000" dirty="0">
                <a:latin typeface="Arial" panose="020B0604020202020204" pitchFamily="34" charset="0"/>
                <a:cs typeface="Arial" panose="020B0604020202020204" pitchFamily="34" charset="0"/>
              </a:rPr>
              <a:t>）</a:t>
            </a:r>
          </a:p>
          <a:p>
            <a:pPr marL="894080" indent="-351155">
              <a:lnSpc>
                <a:spcPct val="150000"/>
              </a:lnSpc>
              <a:defRPr/>
            </a:pPr>
            <a:r>
              <a:rPr lang="en-US" altLang="en-US" sz="2000" dirty="0">
                <a:latin typeface="Arial" panose="020B0604020202020204" pitchFamily="34" charset="0"/>
                <a:cs typeface="Arial" panose="020B0604020202020204" pitchFamily="34" charset="0"/>
              </a:rPr>
              <a:t>视</a:t>
            </a:r>
            <a:r>
              <a:rPr lang="zh-CN" altLang="en-US" sz="2000" dirty="0">
                <a:latin typeface="Arial" panose="020B0604020202020204" pitchFamily="34" charset="0"/>
                <a:cs typeface="Arial" panose="020B0604020202020204" pitchFamily="34" charset="0"/>
              </a:rPr>
              <a:t>力</a:t>
            </a:r>
          </a:p>
        </p:txBody>
      </p:sp>
      <p:sp>
        <p:nvSpPr>
          <p:cNvPr id="825347" name="Rectangle 5"/>
          <p:cNvSpPr>
            <a:spLocks noChangeArrowheads="1"/>
          </p:cNvSpPr>
          <p:nvPr/>
        </p:nvSpPr>
        <p:spPr bwMode="auto">
          <a:xfrm>
            <a:off x="287338" y="1009650"/>
            <a:ext cx="4493538" cy="523220"/>
          </a:xfrm>
          <a:prstGeom prst="rect">
            <a:avLst/>
          </a:prstGeom>
          <a:noFill/>
          <a:ln w="9525">
            <a:noFill/>
            <a:miter lim="800000"/>
          </a:ln>
        </p:spPr>
        <p:txBody>
          <a:bodyPr wrap="none">
            <a:spAutoFit/>
          </a:bodyPr>
          <a:lstStyle/>
          <a:p>
            <a:pPr algn="l"/>
            <a:r>
              <a:rPr lang="zh-CN" altLang="en-US" sz="2800" dirty="0">
                <a:solidFill>
                  <a:srgbClr val="0073AE"/>
                </a:solidFill>
                <a:latin typeface="Times New Roman MT Std"/>
              </a:rPr>
              <a:t>选择性</a:t>
            </a:r>
            <a:r>
              <a:rPr lang="en-US" altLang="en-US" sz="2800" dirty="0" err="1">
                <a:solidFill>
                  <a:srgbClr val="0073AE"/>
                </a:solidFill>
                <a:latin typeface="Times New Roman MT Std"/>
              </a:rPr>
              <a:t>屈光手术</a:t>
            </a:r>
            <a:r>
              <a:rPr lang="zh-CN" altLang="en-US" sz="2800" dirty="0">
                <a:solidFill>
                  <a:srgbClr val="0073AE"/>
                </a:solidFill>
                <a:latin typeface="Times New Roman MT Std"/>
              </a:rPr>
              <a:t>后配适</a:t>
            </a:r>
            <a:r>
              <a:rPr lang="en-US" altLang="en-US" sz="2800" dirty="0" err="1">
                <a:solidFill>
                  <a:srgbClr val="0073AE"/>
                </a:solidFill>
                <a:latin typeface="Times New Roman MT Std"/>
              </a:rPr>
              <a:t>考虑</a:t>
            </a:r>
            <a:endParaRPr lang="en-US" altLang="en-US" sz="2800" dirty="0">
              <a:solidFill>
                <a:srgbClr val="0073AE"/>
              </a:solidFill>
              <a:latin typeface="Times New Roman MT Std"/>
            </a:endParaRP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2589221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8" descr="C:\Users\Suneet Eng\Desktop\E 55 (1)\Picture21.jpg"/>
          <p:cNvPicPr>
            <a:picLocks noChangeAspect="1" noChangeArrowheads="1"/>
          </p:cNvPicPr>
          <p:nvPr/>
        </p:nvPicPr>
        <p:blipFill>
          <a:blip r:embed="rId3" cstate="print"/>
          <a:srcRect/>
          <a:stretch>
            <a:fillRect/>
          </a:stretch>
        </p:blipFill>
        <p:spPr bwMode="auto">
          <a:xfrm>
            <a:off x="642910" y="1214422"/>
            <a:ext cx="7894638" cy="4310063"/>
          </a:xfrm>
          <a:prstGeom prst="rect">
            <a:avLst/>
          </a:prstGeom>
          <a:noFill/>
        </p:spPr>
      </p:pic>
      <p:sp>
        <p:nvSpPr>
          <p:cNvPr id="42143" name="Text Box 26"/>
          <p:cNvSpPr txBox="1">
            <a:spLocks noChangeArrowheads="1"/>
          </p:cNvSpPr>
          <p:nvPr/>
        </p:nvSpPr>
        <p:spPr bwMode="auto">
          <a:xfrm>
            <a:off x="2100699" y="1219200"/>
            <a:ext cx="697627" cy="400110"/>
          </a:xfrm>
          <a:prstGeom prst="rect">
            <a:avLst/>
          </a:prstGeom>
          <a:noFill/>
          <a:ln w="9525">
            <a:noFill/>
            <a:miter lim="800000"/>
          </a:ln>
        </p:spPr>
        <p:txBody>
          <a:bodyPr wrap="none">
            <a:spAutoFit/>
          </a:bodyPr>
          <a:lstStyle/>
          <a:p>
            <a:pPr algn="ctr" defTabSz="762000" eaLnBrk="0" hangingPunct="0"/>
            <a:r>
              <a:rPr lang="zh-CN" altLang="en-US" sz="2000" dirty="0">
                <a:latin typeface="Arial" panose="020B0604020202020204" pitchFamily="34" charset="0"/>
              </a:rPr>
              <a:t>环钻</a:t>
            </a:r>
            <a:endParaRPr lang="en-AU" altLang="en-US" sz="2000" dirty="0">
              <a:latin typeface="Arial" panose="020B0604020202020204" pitchFamily="34" charset="0"/>
            </a:endParaRPr>
          </a:p>
        </p:txBody>
      </p:sp>
      <p:sp>
        <p:nvSpPr>
          <p:cNvPr id="42144" name="Text Box 28"/>
          <p:cNvSpPr txBox="1">
            <a:spLocks noChangeArrowheads="1"/>
          </p:cNvSpPr>
          <p:nvPr/>
        </p:nvSpPr>
        <p:spPr bwMode="auto">
          <a:xfrm>
            <a:off x="3943350" y="1165225"/>
            <a:ext cx="1723549" cy="461665"/>
          </a:xfrm>
          <a:prstGeom prst="rect">
            <a:avLst/>
          </a:prstGeom>
          <a:noFill/>
          <a:ln w="9525">
            <a:noFill/>
            <a:miter lim="800000"/>
          </a:ln>
        </p:spPr>
        <p:txBody>
          <a:bodyPr wrap="none">
            <a:spAutoFit/>
          </a:bodyPr>
          <a:lstStyle/>
          <a:p>
            <a:pPr defTabSz="762000" eaLnBrk="0" hangingPunct="0"/>
            <a:r>
              <a:rPr lang="zh-CN" altLang="en-US" sz="2400" dirty="0">
                <a:solidFill>
                  <a:srgbClr val="33CC33"/>
                </a:solidFill>
                <a:latin typeface="Arial" panose="020B0604020202020204" pitchFamily="34" charset="0"/>
              </a:rPr>
              <a:t>宿主角膜片</a:t>
            </a:r>
            <a:endParaRPr lang="en-AU" altLang="en-US" sz="2400" dirty="0">
              <a:solidFill>
                <a:srgbClr val="33CC33"/>
              </a:solidFill>
              <a:latin typeface="Arial" panose="020B0604020202020204" pitchFamily="34" charset="0"/>
            </a:endParaRPr>
          </a:p>
        </p:txBody>
      </p:sp>
      <p:sp>
        <p:nvSpPr>
          <p:cNvPr id="42145" name="Text Box 29"/>
          <p:cNvSpPr txBox="1">
            <a:spLocks noChangeArrowheads="1"/>
          </p:cNvSpPr>
          <p:nvPr/>
        </p:nvSpPr>
        <p:spPr bwMode="auto">
          <a:xfrm>
            <a:off x="6286500" y="1268413"/>
            <a:ext cx="1723549" cy="461665"/>
          </a:xfrm>
          <a:prstGeom prst="rect">
            <a:avLst/>
          </a:prstGeom>
          <a:noFill/>
          <a:ln w="9525">
            <a:noFill/>
            <a:miter lim="800000"/>
          </a:ln>
        </p:spPr>
        <p:txBody>
          <a:bodyPr wrap="none">
            <a:spAutoFit/>
          </a:bodyPr>
          <a:lstStyle/>
          <a:p>
            <a:pPr defTabSz="762000" eaLnBrk="0" hangingPunct="0"/>
            <a:r>
              <a:rPr lang="zh-CN" altLang="en-US" sz="2400" dirty="0">
                <a:solidFill>
                  <a:srgbClr val="0099FF"/>
                </a:solidFill>
                <a:latin typeface="Arial" panose="020B0604020202020204" pitchFamily="34" charset="0"/>
              </a:rPr>
              <a:t>供体角膜片</a:t>
            </a:r>
            <a:endParaRPr lang="en-AU" altLang="en-US" sz="2400" dirty="0">
              <a:solidFill>
                <a:srgbClr val="0099FF"/>
              </a:solidFill>
              <a:latin typeface="Arial" panose="020B0604020202020204" pitchFamily="34" charset="0"/>
            </a:endParaRPr>
          </a:p>
        </p:txBody>
      </p:sp>
      <p:sp>
        <p:nvSpPr>
          <p:cNvPr id="42146" name="Text Box 31"/>
          <p:cNvSpPr txBox="1">
            <a:spLocks noChangeArrowheads="1"/>
          </p:cNvSpPr>
          <p:nvPr/>
        </p:nvSpPr>
        <p:spPr bwMode="auto">
          <a:xfrm>
            <a:off x="938213" y="3727450"/>
            <a:ext cx="1690687" cy="338554"/>
          </a:xfrm>
          <a:prstGeom prst="rect">
            <a:avLst/>
          </a:prstGeom>
          <a:noFill/>
          <a:ln w="9525">
            <a:noFill/>
            <a:miter lim="800000"/>
          </a:ln>
        </p:spPr>
        <p:txBody>
          <a:bodyPr>
            <a:spAutoFit/>
          </a:bodyPr>
          <a:lstStyle/>
          <a:p>
            <a:pPr algn="ctr" defTabSz="762000" eaLnBrk="0" hangingPunct="0"/>
            <a:r>
              <a:rPr lang="zh-CN" altLang="en-US" sz="1600" dirty="0">
                <a:latin typeface="Arial" panose="020B0604020202020204" pitchFamily="34" charset="0"/>
              </a:rPr>
              <a:t>双臂缝合</a:t>
            </a:r>
            <a:endParaRPr lang="en-AU" altLang="en-US" sz="1600" dirty="0">
              <a:latin typeface="Arial" panose="020B0604020202020204" pitchFamily="34" charset="0"/>
            </a:endParaRPr>
          </a:p>
        </p:txBody>
      </p:sp>
      <p:sp>
        <p:nvSpPr>
          <p:cNvPr id="42147" name="Text Box 32"/>
          <p:cNvSpPr txBox="1">
            <a:spLocks noChangeArrowheads="1"/>
          </p:cNvSpPr>
          <p:nvPr/>
        </p:nvSpPr>
        <p:spPr bwMode="auto">
          <a:xfrm rot="-2177299">
            <a:off x="2681725" y="4106039"/>
            <a:ext cx="697627" cy="400110"/>
          </a:xfrm>
          <a:prstGeom prst="rect">
            <a:avLst/>
          </a:prstGeom>
          <a:noFill/>
          <a:ln w="9525">
            <a:noFill/>
            <a:miter lim="800000"/>
          </a:ln>
        </p:spPr>
        <p:txBody>
          <a:bodyPr wrap="none">
            <a:spAutoFit/>
          </a:bodyPr>
          <a:lstStyle/>
          <a:p>
            <a:pPr defTabSz="762000" eaLnBrk="0" hangingPunct="0"/>
            <a:r>
              <a:rPr lang="zh-CN" altLang="en-US" sz="2000" dirty="0">
                <a:solidFill>
                  <a:srgbClr val="CC0000"/>
                </a:solidFill>
                <a:latin typeface="Arial" panose="020B0604020202020204" pitchFamily="34" charset="0"/>
              </a:rPr>
              <a:t>供体</a:t>
            </a:r>
            <a:endParaRPr lang="en-AU" altLang="en-US" sz="2000" dirty="0">
              <a:solidFill>
                <a:srgbClr val="CC0000"/>
              </a:solidFill>
              <a:latin typeface="Arial" panose="020B0604020202020204" pitchFamily="34" charset="0"/>
            </a:endParaRPr>
          </a:p>
        </p:txBody>
      </p:sp>
      <p:sp>
        <p:nvSpPr>
          <p:cNvPr id="42148" name="Text Box 33"/>
          <p:cNvSpPr txBox="1">
            <a:spLocks noChangeArrowheads="1"/>
          </p:cNvSpPr>
          <p:nvPr/>
        </p:nvSpPr>
        <p:spPr bwMode="auto">
          <a:xfrm rot="-2138796">
            <a:off x="1924486" y="4673570"/>
            <a:ext cx="697627" cy="400110"/>
          </a:xfrm>
          <a:prstGeom prst="rect">
            <a:avLst/>
          </a:prstGeom>
          <a:noFill/>
          <a:ln w="9525">
            <a:noFill/>
            <a:miter lim="800000"/>
          </a:ln>
        </p:spPr>
        <p:txBody>
          <a:bodyPr wrap="none">
            <a:spAutoFit/>
          </a:bodyPr>
          <a:lstStyle/>
          <a:p>
            <a:pPr defTabSz="762000" eaLnBrk="0" hangingPunct="0"/>
            <a:r>
              <a:rPr lang="zh-CN" altLang="en-US" sz="2000" dirty="0">
                <a:solidFill>
                  <a:srgbClr val="CC0000"/>
                </a:solidFill>
                <a:latin typeface="Arial" panose="020B0604020202020204" pitchFamily="34" charset="0"/>
              </a:rPr>
              <a:t>宿主</a:t>
            </a:r>
            <a:endParaRPr lang="en-AU" altLang="en-US" sz="2000" dirty="0">
              <a:solidFill>
                <a:srgbClr val="CC0000"/>
              </a:solidFill>
              <a:latin typeface="Arial" panose="020B0604020202020204" pitchFamily="34" charset="0"/>
            </a:endParaRPr>
          </a:p>
        </p:txBody>
      </p:sp>
      <p:sp>
        <p:nvSpPr>
          <p:cNvPr id="42149" name="Text Box 38"/>
          <p:cNvSpPr txBox="1">
            <a:spLocks noChangeArrowheads="1"/>
          </p:cNvSpPr>
          <p:nvPr/>
        </p:nvSpPr>
        <p:spPr bwMode="auto">
          <a:xfrm>
            <a:off x="1838325" y="1587500"/>
            <a:ext cx="1241425" cy="369332"/>
          </a:xfrm>
          <a:prstGeom prst="rect">
            <a:avLst/>
          </a:prstGeom>
          <a:noFill/>
          <a:ln w="9525">
            <a:noFill/>
            <a:miter lim="800000"/>
          </a:ln>
        </p:spPr>
        <p:txBody>
          <a:bodyPr>
            <a:spAutoFit/>
          </a:bodyPr>
          <a:lstStyle/>
          <a:p>
            <a:pPr algn="ctr" defTabSz="762000" eaLnBrk="0" hangingPunct="0"/>
            <a:r>
              <a:rPr lang="zh-CN" altLang="en-US" b="1" dirty="0">
                <a:solidFill>
                  <a:srgbClr val="00FF00"/>
                </a:solidFill>
                <a:latin typeface="Arial" panose="020B0604020202020204" pitchFamily="34" charset="0"/>
              </a:rPr>
              <a:t>角膜片</a:t>
            </a:r>
            <a:endParaRPr lang="en-AU" altLang="en-US" b="1" dirty="0">
              <a:solidFill>
                <a:srgbClr val="00FF00"/>
              </a:solidFill>
              <a:latin typeface="Arial" panose="020B0604020202020204" pitchFamily="34" charset="0"/>
            </a:endParaRPr>
          </a:p>
        </p:txBody>
      </p:sp>
      <p:sp>
        <p:nvSpPr>
          <p:cNvPr id="42150" name="Text Box 39"/>
          <p:cNvSpPr txBox="1">
            <a:spLocks noChangeArrowheads="1"/>
          </p:cNvSpPr>
          <p:nvPr/>
        </p:nvSpPr>
        <p:spPr bwMode="auto">
          <a:xfrm>
            <a:off x="6410325" y="1874838"/>
            <a:ext cx="1729961" cy="307777"/>
          </a:xfrm>
          <a:prstGeom prst="rect">
            <a:avLst/>
          </a:prstGeom>
          <a:noFill/>
          <a:ln w="9525">
            <a:noFill/>
            <a:miter lim="800000"/>
          </a:ln>
        </p:spPr>
        <p:txBody>
          <a:bodyPr wrap="none">
            <a:spAutoFit/>
          </a:bodyPr>
          <a:lstStyle/>
          <a:p>
            <a:pPr defTabSz="762000" eaLnBrk="0" hangingPunct="0"/>
            <a:r>
              <a:rPr lang="zh-CN" altLang="en-US" sz="1400" b="1" dirty="0">
                <a:solidFill>
                  <a:srgbClr val="0000FF"/>
                </a:solidFill>
                <a:latin typeface="Arial" panose="020B0604020202020204" pitchFamily="34" charset="0"/>
              </a:rPr>
              <a:t>直径</a:t>
            </a:r>
            <a:r>
              <a:rPr lang="en-US" altLang="en-US" sz="1400" b="1" dirty="0">
                <a:solidFill>
                  <a:srgbClr val="0000FF"/>
                </a:solidFill>
                <a:latin typeface="Arial" panose="020B0604020202020204" pitchFamily="34" charset="0"/>
              </a:rPr>
              <a:t>=</a:t>
            </a:r>
            <a:r>
              <a:rPr lang="zh-CN" altLang="en-US" sz="1400" b="1" dirty="0">
                <a:solidFill>
                  <a:srgbClr val="0000FF"/>
                </a:solidFill>
                <a:latin typeface="Arial" panose="020B0604020202020204" pitchFamily="34" charset="0"/>
              </a:rPr>
              <a:t>宿主</a:t>
            </a:r>
            <a:r>
              <a:rPr lang="en-US" altLang="en-US" sz="1400" b="1" dirty="0">
                <a:solidFill>
                  <a:srgbClr val="0000FF"/>
                </a:solidFill>
                <a:latin typeface="Arial" panose="020B0604020202020204" pitchFamily="34" charset="0"/>
              </a:rPr>
              <a:t>+0.5 mm</a:t>
            </a:r>
            <a:endParaRPr lang="en-AU" altLang="en-US" sz="1400" b="1" dirty="0">
              <a:solidFill>
                <a:srgbClr val="0000FF"/>
              </a:solidFill>
              <a:latin typeface="Arial" panose="020B0604020202020204" pitchFamily="34" charset="0"/>
            </a:endParaRPr>
          </a:p>
        </p:txBody>
      </p:sp>
      <p:sp>
        <p:nvSpPr>
          <p:cNvPr id="42151" name="Text Box 30"/>
          <p:cNvSpPr txBox="1">
            <a:spLocks noChangeArrowheads="1"/>
          </p:cNvSpPr>
          <p:nvPr/>
        </p:nvSpPr>
        <p:spPr bwMode="auto">
          <a:xfrm>
            <a:off x="6648450" y="3695700"/>
            <a:ext cx="800219" cy="461665"/>
          </a:xfrm>
          <a:prstGeom prst="rect">
            <a:avLst/>
          </a:prstGeom>
          <a:noFill/>
          <a:ln w="9525">
            <a:noFill/>
            <a:miter lim="800000"/>
          </a:ln>
        </p:spPr>
        <p:txBody>
          <a:bodyPr wrap="none">
            <a:spAutoFit/>
          </a:bodyPr>
          <a:lstStyle/>
          <a:p>
            <a:pPr defTabSz="762000" eaLnBrk="0" hangingPunct="0"/>
            <a:r>
              <a:rPr lang="zh-CN" altLang="en-US" sz="2400" dirty="0">
                <a:solidFill>
                  <a:schemeClr val="hlink"/>
                </a:solidFill>
                <a:latin typeface="Arial" panose="020B0604020202020204" pitchFamily="34" charset="0"/>
              </a:rPr>
              <a:t>缝线</a:t>
            </a:r>
            <a:endParaRPr lang="en-AU" altLang="en-US" sz="2400" dirty="0">
              <a:solidFill>
                <a:schemeClr val="hlink"/>
              </a:solidFill>
              <a:latin typeface="Arial" panose="020B0604020202020204" pitchFamily="34" charset="0"/>
            </a:endParaRPr>
          </a:p>
        </p:txBody>
      </p:sp>
      <p:sp>
        <p:nvSpPr>
          <p:cNvPr id="42152" name="Text Box 27"/>
          <p:cNvSpPr txBox="1">
            <a:spLocks noChangeArrowheads="1"/>
          </p:cNvSpPr>
          <p:nvPr/>
        </p:nvSpPr>
        <p:spPr bwMode="auto">
          <a:xfrm>
            <a:off x="3033713" y="1797050"/>
            <a:ext cx="2627312" cy="338554"/>
          </a:xfrm>
          <a:prstGeom prst="rect">
            <a:avLst/>
          </a:prstGeom>
          <a:noFill/>
          <a:ln w="9525">
            <a:noFill/>
            <a:miter lim="800000"/>
          </a:ln>
        </p:spPr>
        <p:txBody>
          <a:bodyPr>
            <a:spAutoFit/>
          </a:bodyPr>
          <a:lstStyle/>
          <a:p>
            <a:pPr defTabSz="762000" eaLnBrk="0" hangingPunct="0"/>
            <a:r>
              <a:rPr lang="zh-CN" altLang="en-US" sz="1600" dirty="0">
                <a:solidFill>
                  <a:srgbClr val="33CC33"/>
                </a:solidFill>
                <a:latin typeface="Arial" panose="020B0604020202020204" pitchFamily="34" charset="0"/>
              </a:rPr>
              <a:t>角膜穿透＞全厚度</a:t>
            </a:r>
            <a:endParaRPr lang="en-AU" altLang="en-US" sz="1400" dirty="0">
              <a:solidFill>
                <a:srgbClr val="33CC33"/>
              </a:solidFill>
              <a:latin typeface="Arial" panose="020B0604020202020204" pitchFamily="34" charset="0"/>
            </a:endParaRPr>
          </a:p>
        </p:txBody>
      </p:sp>
      <p:sp>
        <p:nvSpPr>
          <p:cNvPr id="17" name="Rectangle 2"/>
          <p:cNvSpPr>
            <a:spLocks noGrp="1" noChangeArrowheads="1"/>
          </p:cNvSpPr>
          <p:nvPr>
            <p:ph type="title"/>
          </p:nvPr>
        </p:nvSpPr>
        <p:spPr bwMode="auto">
          <a:xfrm>
            <a:off x="150813" y="111125"/>
            <a:ext cx="8229600" cy="720725"/>
          </a:xfrm>
          <a:noFill/>
          <a:ln>
            <a:miter lim="800000"/>
          </a:ln>
        </p:spPr>
        <p:txBody>
          <a:bodyPr vert="horz" wrap="square" lIns="91440" tIns="45720" rIns="91440" bIns="45720" numCol="1" anchor="t" anchorCtr="0" compatLnSpc="1"/>
          <a:lstStyle/>
          <a:p>
            <a:r>
              <a:rPr lang="zh-CN" altLang="en-US" dirty="0"/>
              <a:t>穿透性角膜移植术 </a:t>
            </a:r>
            <a:r>
              <a:rPr lang="en-US" altLang="en-US" dirty="0">
                <a:latin typeface="Arial" panose="020B0604020202020204" pitchFamily="34" charset="0"/>
                <a:cs typeface="Arial" panose="020B0604020202020204" pitchFamily="34" charset="0"/>
              </a:rPr>
              <a:t>(PK)</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5" name="Rectangle 3"/>
          <p:cNvSpPr>
            <a:spLocks noGrp="1"/>
          </p:cNvSpPr>
          <p:nvPr>
            <p:ph type="body" idx="1"/>
          </p:nvPr>
        </p:nvSpPr>
        <p:spPr>
          <a:xfrm>
            <a:off x="201613" y="1803400"/>
            <a:ext cx="8839200" cy="5135563"/>
          </a:xfrm>
        </p:spPr>
        <p:txBody>
          <a:bodyPr/>
          <a:lstStyle/>
          <a:p>
            <a:pPr marL="984250" indent="-361950" eaLnBrk="1" hangingPunct="1">
              <a:lnSpc>
                <a:spcPct val="150000"/>
              </a:lnSpc>
              <a:defRPr/>
            </a:pPr>
            <a:r>
              <a:rPr lang="en-US" altLang="en-US" sz="2000" dirty="0" err="1">
                <a:latin typeface="Arial" panose="020B0604020202020204" pitchFamily="34" charset="0"/>
                <a:cs typeface="Arial" panose="020B0604020202020204" pitchFamily="34" charset="0"/>
              </a:rPr>
              <a:t>不规则散光</a:t>
            </a:r>
            <a:r>
              <a:rPr lang="zh-CN" altLang="en-US" sz="2000" dirty="0">
                <a:latin typeface="Arial" panose="020B0604020202020204" pitchFamily="34" charset="0"/>
                <a:cs typeface="Arial" panose="020B0604020202020204" pitchFamily="34" charset="0"/>
              </a:rPr>
              <a:t>的</a:t>
            </a:r>
            <a:r>
              <a:rPr lang="en-US" altLang="en-US" sz="2000" dirty="0" err="1">
                <a:latin typeface="Arial" panose="020B0604020202020204" pitchFamily="34" charset="0"/>
                <a:cs typeface="Arial" panose="020B0604020202020204" pitchFamily="34" charset="0"/>
              </a:rPr>
              <a:t>矫正</a:t>
            </a:r>
            <a:endParaRPr lang="en-US" altLang="en-US" sz="2000" dirty="0">
              <a:latin typeface="Arial" panose="020B0604020202020204" pitchFamily="34" charset="0"/>
              <a:cs typeface="Arial" panose="020B0604020202020204" pitchFamily="34" charset="0"/>
            </a:endParaRPr>
          </a:p>
          <a:p>
            <a:pPr marL="984250" indent="-361950" eaLnBrk="1" hangingPunct="1">
              <a:lnSpc>
                <a:spcPct val="150000"/>
              </a:lnSpc>
              <a:defRPr/>
            </a:pPr>
            <a:r>
              <a:rPr lang="en-US" altLang="en-US" sz="2000" dirty="0">
                <a:latin typeface="Arial" panose="020B0604020202020204" pitchFamily="34" charset="0"/>
                <a:cs typeface="Arial" panose="020B0604020202020204" pitchFamily="34" charset="0"/>
              </a:rPr>
              <a:t>屈光参差</a:t>
            </a:r>
          </a:p>
          <a:p>
            <a:pPr marL="984250" indent="-361950" eaLnBrk="1" hangingPunct="1">
              <a:lnSpc>
                <a:spcPct val="150000"/>
              </a:lnSpc>
              <a:defRPr/>
            </a:pPr>
            <a:r>
              <a:rPr lang="zh-CN" altLang="en-US" sz="2000" dirty="0">
                <a:latin typeface="Arial" panose="020B0604020202020204" pitchFamily="34" charset="0"/>
                <a:cs typeface="Arial" panose="020B0604020202020204" pitchFamily="34" charset="0"/>
              </a:rPr>
              <a:t>两眼像不等</a:t>
            </a:r>
            <a:endParaRPr lang="en-US" altLang="en-US" sz="2000" dirty="0">
              <a:latin typeface="Arial" panose="020B0604020202020204" pitchFamily="34" charset="0"/>
              <a:cs typeface="Arial" panose="020B0604020202020204" pitchFamily="34" charset="0"/>
            </a:endParaRPr>
          </a:p>
        </p:txBody>
      </p:sp>
      <p:sp>
        <p:nvSpPr>
          <p:cNvPr id="827395" name="Rectangle 5"/>
          <p:cNvSpPr>
            <a:spLocks noChangeArrowheads="1"/>
          </p:cNvSpPr>
          <p:nvPr/>
        </p:nvSpPr>
        <p:spPr bwMode="auto">
          <a:xfrm>
            <a:off x="287338" y="1009650"/>
            <a:ext cx="2316480" cy="521970"/>
          </a:xfrm>
          <a:prstGeom prst="rect">
            <a:avLst/>
          </a:prstGeom>
          <a:noFill/>
          <a:ln w="9525">
            <a:noFill/>
            <a:miter lim="800000"/>
          </a:ln>
        </p:spPr>
        <p:txBody>
          <a:bodyPr wrap="none">
            <a:spAutoFit/>
          </a:bodyPr>
          <a:lstStyle/>
          <a:p>
            <a:pPr algn="l"/>
            <a:r>
              <a:rPr lang="en-US" altLang="en-US" sz="2800">
                <a:solidFill>
                  <a:srgbClr val="0073AE"/>
                </a:solidFill>
                <a:latin typeface="Times New Roman MT Std"/>
              </a:rPr>
              <a:t>眼镜的局限性</a:t>
            </a: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37620197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5"/>
          <p:cNvSpPr>
            <a:spLocks noChangeArrowheads="1"/>
          </p:cNvSpPr>
          <p:nvPr/>
        </p:nvSpPr>
        <p:spPr bwMode="auto">
          <a:xfrm>
            <a:off x="477838" y="1804988"/>
            <a:ext cx="7704137" cy="3169285"/>
          </a:xfrm>
          <a:prstGeom prst="rect">
            <a:avLst/>
          </a:prstGeom>
          <a:noFill/>
          <a:ln w="9525">
            <a:noFill/>
            <a:miter lim="800000"/>
          </a:ln>
        </p:spPr>
        <p:txBody>
          <a:bodyPr>
            <a:spAutoFit/>
          </a:bodyPr>
          <a:lstStyle/>
          <a:p>
            <a:pPr marL="713105" indent="-351155">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角膜伤口愈合</a:t>
            </a:r>
            <a:endParaRPr lang="en-US" altLang="en-US" sz="2000" dirty="0">
              <a:solidFill>
                <a:srgbClr val="5C6F7B"/>
              </a:solidFill>
              <a:latin typeface="Arial" panose="020B0604020202020204" pitchFamily="34" charset="0"/>
            </a:endParaRPr>
          </a:p>
          <a:p>
            <a:pPr marL="1170305" lvl="3" indent="-351155">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允许足够的时间</a:t>
            </a:r>
            <a:r>
              <a:rPr lang="en-US" altLang="en-US"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直到</a:t>
            </a:r>
            <a:r>
              <a:rPr lang="en-US" altLang="en-US" sz="2000" dirty="0">
                <a:solidFill>
                  <a:srgbClr val="5C6F7B"/>
                </a:solidFill>
                <a:latin typeface="Arial" panose="020B0604020202020204" pitchFamily="34" charset="0"/>
              </a:rPr>
              <a:t> 3 - 4 </a:t>
            </a:r>
            <a:r>
              <a:rPr lang="zh-CN" altLang="en-US" sz="2000" dirty="0">
                <a:solidFill>
                  <a:srgbClr val="5C6F7B"/>
                </a:solidFill>
                <a:latin typeface="Arial" panose="020B0604020202020204" pitchFamily="34" charset="0"/>
              </a:rPr>
              <a:t>个月</a:t>
            </a:r>
            <a:r>
              <a:rPr lang="en-US" altLang="en-US" sz="2000" dirty="0">
                <a:solidFill>
                  <a:srgbClr val="5C6F7B"/>
                </a:solidFill>
                <a:latin typeface="Arial" panose="020B0604020202020204" pitchFamily="34" charset="0"/>
              </a:rPr>
              <a:t>)</a:t>
            </a:r>
          </a:p>
          <a:p>
            <a:pPr marL="713105" indent="-351155">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角膜形状</a:t>
            </a:r>
            <a:endParaRPr lang="en-US" altLang="en-US" sz="2000" dirty="0">
              <a:solidFill>
                <a:srgbClr val="5C6F7B"/>
              </a:solidFill>
              <a:latin typeface="Arial" panose="020B0604020202020204" pitchFamily="34" charset="0"/>
            </a:endParaRPr>
          </a:p>
          <a:p>
            <a:pPr marL="1170305" lvl="3" indent="-351155">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不规则</a:t>
            </a:r>
            <a:r>
              <a:rPr lang="en-US" altLang="en-US" sz="2000" dirty="0">
                <a:solidFill>
                  <a:srgbClr val="5C6F7B"/>
                </a:solidFill>
                <a:latin typeface="Arial" panose="020B0604020202020204" pitchFamily="34" charset="0"/>
              </a:rPr>
              <a:t>?</a:t>
            </a:r>
          </a:p>
          <a:p>
            <a:pPr marL="713105" indent="-351155">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视觉</a:t>
            </a:r>
            <a:r>
              <a:rPr lang="en-US" altLang="zh-CN" sz="2000" dirty="0">
                <a:solidFill>
                  <a:srgbClr val="5C6F7B"/>
                </a:solidFill>
                <a:latin typeface="Arial" panose="020B0604020202020204" pitchFamily="34" charset="0"/>
              </a:rPr>
              <a:t>/</a:t>
            </a:r>
            <a:r>
              <a:rPr lang="zh-CN" altLang="en-US" sz="2000" dirty="0">
                <a:solidFill>
                  <a:srgbClr val="5C6F7B"/>
                </a:solidFill>
                <a:latin typeface="Arial" panose="020B0604020202020204" pitchFamily="34" charset="0"/>
              </a:rPr>
              <a:t>视力波动</a:t>
            </a:r>
            <a:endParaRPr lang="en-US" altLang="en-US" sz="2000" dirty="0">
              <a:solidFill>
                <a:srgbClr val="5C6F7B"/>
              </a:solidFill>
              <a:latin typeface="Arial" panose="020B0604020202020204" pitchFamily="34" charset="0"/>
            </a:endParaRPr>
          </a:p>
          <a:p>
            <a:pPr marL="713105" indent="-351155">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患者心理状态</a:t>
            </a:r>
          </a:p>
        </p:txBody>
      </p:sp>
      <p:sp>
        <p:nvSpPr>
          <p:cNvPr id="829443" name="Rectangle 6"/>
          <p:cNvSpPr>
            <a:spLocks noChangeArrowheads="1"/>
          </p:cNvSpPr>
          <p:nvPr/>
        </p:nvSpPr>
        <p:spPr bwMode="auto">
          <a:xfrm>
            <a:off x="287338" y="1009650"/>
            <a:ext cx="3775393" cy="523220"/>
          </a:xfrm>
          <a:prstGeom prst="rect">
            <a:avLst/>
          </a:prstGeom>
          <a:noFill/>
          <a:ln w="9525">
            <a:noFill/>
            <a:miter lim="800000"/>
          </a:ln>
        </p:spPr>
        <p:txBody>
          <a:bodyPr wrap="none">
            <a:spAutoFit/>
          </a:bodyPr>
          <a:lstStyle/>
          <a:p>
            <a:pPr algn="l"/>
            <a:r>
              <a:rPr lang="zh-CN" altLang="en-US" sz="2800" dirty="0">
                <a:solidFill>
                  <a:srgbClr val="0073AE"/>
                </a:solidFill>
                <a:latin typeface="Times New Roman MT Std"/>
              </a:rPr>
              <a:t>接触镜配适的注意事项</a:t>
            </a:r>
            <a:endParaRPr lang="en-US" altLang="en-US" sz="2800" dirty="0">
              <a:solidFill>
                <a:srgbClr val="0073AE"/>
              </a:solidFill>
              <a:latin typeface="Times New Roman MT Std"/>
            </a:endParaRP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210797832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1" name="Rectangle 3"/>
          <p:cNvSpPr>
            <a:spLocks noGrp="1"/>
          </p:cNvSpPr>
          <p:nvPr>
            <p:ph type="body" idx="1"/>
          </p:nvPr>
        </p:nvSpPr>
        <p:spPr>
          <a:xfrm>
            <a:off x="385763" y="1803400"/>
            <a:ext cx="8839200" cy="2303463"/>
          </a:xfrm>
        </p:spPr>
        <p:txBody>
          <a:bodyPr/>
          <a:lstStyle/>
          <a:p>
            <a:pPr marL="803275" indent="-351155" eaLnBrk="1" hangingPunct="1">
              <a:lnSpc>
                <a:spcPct val="150000"/>
              </a:lnSpc>
              <a:defRPr/>
            </a:pPr>
            <a:r>
              <a:rPr lang="zh-CN" altLang="en-US" sz="2000" dirty="0"/>
              <a:t>典型的</a:t>
            </a:r>
            <a:r>
              <a:rPr lang="en-US" altLang="en-US" sz="2000" dirty="0">
                <a:latin typeface="Arial" panose="020B0604020202020204" pitchFamily="34" charset="0"/>
                <a:cs typeface="Arial" panose="020B0604020202020204" pitchFamily="34" charset="0"/>
              </a:rPr>
              <a:t>，中</a:t>
            </a:r>
            <a:r>
              <a:rPr lang="zh-CN" altLang="en-US" sz="2000" dirty="0">
                <a:latin typeface="Arial" panose="020B0604020202020204" pitchFamily="34" charset="0"/>
                <a:cs typeface="Arial" panose="020B0604020202020204" pitchFamily="34" charset="0"/>
              </a:rPr>
              <a:t>度</a:t>
            </a:r>
            <a:r>
              <a:rPr lang="en-US" altLang="en-US" sz="2000" dirty="0" err="1">
                <a:latin typeface="Arial" panose="020B0604020202020204" pitchFamily="34" charset="0"/>
                <a:cs typeface="Arial" panose="020B0604020202020204" pitchFamily="34" charset="0"/>
              </a:rPr>
              <a:t>到高</a:t>
            </a:r>
            <a:r>
              <a:rPr lang="zh-CN" altLang="en-US" sz="2000" dirty="0">
                <a:latin typeface="Arial" panose="020B0604020202020204" pitchFamily="34" charset="0"/>
                <a:cs typeface="Arial" panose="020B0604020202020204" pitchFamily="34" charset="0"/>
              </a:rPr>
              <a:t>度</a:t>
            </a:r>
            <a:endParaRPr lang="en-US" altLang="en-US" sz="2000" dirty="0">
              <a:latin typeface="Arial" panose="020B0604020202020204" pitchFamily="34" charset="0"/>
              <a:cs typeface="Arial" panose="020B0604020202020204" pitchFamily="34" charset="0"/>
            </a:endParaRPr>
          </a:p>
          <a:p>
            <a:pPr marL="803275" indent="-351155" eaLnBrk="1" hangingPunct="1">
              <a:lnSpc>
                <a:spcPct val="150000"/>
              </a:lnSpc>
              <a:defRPr/>
            </a:pPr>
            <a:r>
              <a:rPr lang="en-US" altLang="en-US" sz="2000" dirty="0">
                <a:latin typeface="Arial" panose="020B0604020202020204" pitchFamily="34" charset="0"/>
                <a:cs typeface="Arial" panose="020B0604020202020204" pitchFamily="34" charset="0"/>
              </a:rPr>
              <a:t>可能是规则的或不规则的</a:t>
            </a:r>
          </a:p>
        </p:txBody>
      </p:sp>
      <p:sp>
        <p:nvSpPr>
          <p:cNvPr id="831491" name="Rectangle 5"/>
          <p:cNvSpPr>
            <a:spLocks noChangeArrowheads="1"/>
          </p:cNvSpPr>
          <p:nvPr/>
        </p:nvSpPr>
        <p:spPr bwMode="auto">
          <a:xfrm>
            <a:off x="287338" y="1009650"/>
            <a:ext cx="2059305" cy="521970"/>
          </a:xfrm>
          <a:prstGeom prst="rect">
            <a:avLst/>
          </a:prstGeom>
          <a:noFill/>
          <a:ln w="9525">
            <a:noFill/>
            <a:miter lim="800000"/>
          </a:ln>
        </p:spPr>
        <p:txBody>
          <a:bodyPr wrap="none">
            <a:spAutoFit/>
          </a:bodyPr>
          <a:lstStyle/>
          <a:p>
            <a:r>
              <a:rPr lang="en-US" altLang="en-US" sz="2800">
                <a:solidFill>
                  <a:srgbClr val="0073AE"/>
                </a:solidFill>
                <a:latin typeface="Times New Roman MT Std"/>
              </a:rPr>
              <a:t>PK</a:t>
            </a:r>
            <a:r>
              <a:rPr lang="zh-CN" altLang="en-US" sz="2800">
                <a:solidFill>
                  <a:srgbClr val="0073AE"/>
                </a:solidFill>
                <a:latin typeface="Times New Roman MT Std"/>
              </a:rPr>
              <a:t>术后散光</a:t>
            </a: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11526905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62" name="Picture 2" descr="C:\Users\Suneet Eng\Desktop\E 55 (1)\Picture28.jpg"/>
          <p:cNvPicPr>
            <a:picLocks noChangeAspect="1" noChangeArrowheads="1"/>
          </p:cNvPicPr>
          <p:nvPr/>
        </p:nvPicPr>
        <p:blipFill>
          <a:blip r:embed="rId3" cstate="print"/>
          <a:srcRect/>
          <a:stretch>
            <a:fillRect/>
          </a:stretch>
        </p:blipFill>
        <p:spPr bwMode="auto">
          <a:xfrm>
            <a:off x="428596" y="1785926"/>
            <a:ext cx="8326438" cy="3151188"/>
          </a:xfrm>
          <a:prstGeom prst="rect">
            <a:avLst/>
          </a:prstGeom>
          <a:noFill/>
        </p:spPr>
      </p:pic>
      <p:sp>
        <p:nvSpPr>
          <p:cNvPr id="833539" name="Rectangle 8"/>
          <p:cNvSpPr>
            <a:spLocks noChangeArrowheads="1"/>
          </p:cNvSpPr>
          <p:nvPr/>
        </p:nvSpPr>
        <p:spPr bwMode="auto">
          <a:xfrm>
            <a:off x="287338" y="1009650"/>
            <a:ext cx="4314001" cy="523220"/>
          </a:xfrm>
          <a:prstGeom prst="rect">
            <a:avLst/>
          </a:prstGeom>
          <a:noFill/>
          <a:ln w="9525">
            <a:noFill/>
            <a:miter lim="800000"/>
          </a:ln>
        </p:spPr>
        <p:txBody>
          <a:bodyPr wrap="none">
            <a:spAutoFit/>
          </a:bodyPr>
          <a:lstStyle/>
          <a:p>
            <a:pPr algn="l"/>
            <a:r>
              <a:rPr lang="en-US" altLang="en-US" sz="2800" dirty="0" err="1">
                <a:solidFill>
                  <a:srgbClr val="0073AE"/>
                </a:solidFill>
                <a:latin typeface="Times New Roman MT Std"/>
              </a:rPr>
              <a:t>LASIK术后</a:t>
            </a:r>
            <a:r>
              <a:rPr lang="zh-CN" altLang="en-US" sz="2800" dirty="0">
                <a:solidFill>
                  <a:srgbClr val="0073AE"/>
                </a:solidFill>
                <a:latin typeface="Times New Roman MT Std"/>
              </a:rPr>
              <a:t>角膜扩张</a:t>
            </a:r>
            <a:r>
              <a:rPr lang="en-US" altLang="en-US" sz="2800" dirty="0" err="1">
                <a:solidFill>
                  <a:srgbClr val="0073AE"/>
                </a:solidFill>
                <a:latin typeface="Times New Roman MT Std"/>
              </a:rPr>
              <a:t>需要PK</a:t>
            </a:r>
            <a:endParaRPr lang="en-US" altLang="en-US" sz="2800" dirty="0">
              <a:solidFill>
                <a:srgbClr val="0073AE"/>
              </a:solidFill>
              <a:latin typeface="Times New Roman MT Std"/>
            </a:endParaRPr>
          </a:p>
        </p:txBody>
      </p:sp>
      <p:cxnSp>
        <p:nvCxnSpPr>
          <p:cNvPr id="5" name="Straight Arrow Connector 4"/>
          <p:cNvCxnSpPr/>
          <p:nvPr/>
        </p:nvCxnSpPr>
        <p:spPr>
          <a:xfrm flipV="1">
            <a:off x="787400" y="4057650"/>
            <a:ext cx="374650" cy="288925"/>
          </a:xfrm>
          <a:prstGeom prst="straightConnector1">
            <a:avLst/>
          </a:prstGeom>
          <a:ln w="57150">
            <a:solidFill>
              <a:srgbClr val="FFFF00"/>
            </a:solidFill>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939800" y="4346575"/>
            <a:ext cx="536575" cy="152400"/>
          </a:xfrm>
          <a:prstGeom prst="straightConnector1">
            <a:avLst/>
          </a:prstGeom>
          <a:ln w="57150">
            <a:solidFill>
              <a:srgbClr val="FFFF00"/>
            </a:solidFill>
            <a:tailEnd type="stealt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84213" y="3573463"/>
            <a:ext cx="282575" cy="628650"/>
          </a:xfrm>
          <a:prstGeom prst="straightConnector1">
            <a:avLst/>
          </a:prstGeom>
          <a:ln w="57150">
            <a:solidFill>
              <a:srgbClr val="FFFF00"/>
            </a:solidFill>
            <a:tailEnd type="stealth"/>
          </a:ln>
        </p:spPr>
        <p:style>
          <a:lnRef idx="1">
            <a:schemeClr val="accent1"/>
          </a:lnRef>
          <a:fillRef idx="0">
            <a:schemeClr val="accent1"/>
          </a:fillRef>
          <a:effectRef idx="0">
            <a:schemeClr val="accent1"/>
          </a:effectRef>
          <a:fontRef idx="minor">
            <a:schemeClr val="tx1"/>
          </a:fontRef>
        </p:style>
      </p:cxn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23540707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1" name="Rectangle 3"/>
          <p:cNvSpPr>
            <a:spLocks noGrp="1"/>
          </p:cNvSpPr>
          <p:nvPr>
            <p:ph type="body" idx="1"/>
          </p:nvPr>
        </p:nvSpPr>
        <p:spPr>
          <a:xfrm>
            <a:off x="477838" y="1806575"/>
            <a:ext cx="8839200" cy="5135563"/>
          </a:xfrm>
        </p:spPr>
        <p:txBody>
          <a:bodyPr/>
          <a:lstStyle/>
          <a:p>
            <a:pPr marL="713105" indent="-351155" eaLnBrk="1" hangingPunct="1">
              <a:lnSpc>
                <a:spcPct val="150000"/>
              </a:lnSpc>
              <a:defRPr/>
            </a:pPr>
            <a:r>
              <a:rPr lang="zh-CN" altLang="en-US" sz="2000" dirty="0">
                <a:latin typeface="Arial" panose="020B0604020202020204" pitchFamily="34" charset="0"/>
                <a:cs typeface="Arial" panose="020B0604020202020204" pitchFamily="34" charset="0"/>
              </a:rPr>
              <a:t>主要</a:t>
            </a:r>
            <a:r>
              <a:rPr lang="en-US" altLang="en-US" sz="2000" dirty="0" err="1">
                <a:latin typeface="Arial" panose="020B0604020202020204" pitchFamily="34" charset="0"/>
                <a:cs typeface="Arial" panose="020B0604020202020204" pitchFamily="34" charset="0"/>
              </a:rPr>
              <a:t>缝线</a:t>
            </a:r>
            <a:r>
              <a:rPr lang="zh-CN" altLang="en-US" sz="2000" dirty="0">
                <a:latin typeface="Arial" panose="020B0604020202020204" pitchFamily="34" charset="0"/>
                <a:cs typeface="Arial" panose="020B0604020202020204" pitchFamily="34" charset="0"/>
              </a:rPr>
              <a:t>的</a:t>
            </a:r>
            <a:r>
              <a:rPr lang="en-US" altLang="en-US" sz="2000" dirty="0" err="1">
                <a:latin typeface="Arial" panose="020B0604020202020204" pitchFamily="34" charset="0"/>
                <a:cs typeface="Arial" panose="020B0604020202020204" pitchFamily="34" charset="0"/>
              </a:rPr>
              <a:t>位置不正确</a:t>
            </a:r>
            <a:endParaRPr lang="en-US" altLang="en-US" sz="2000" dirty="0">
              <a:latin typeface="Arial" panose="020B0604020202020204" pitchFamily="34" charset="0"/>
              <a:cs typeface="Arial" panose="020B0604020202020204" pitchFamily="34" charset="0"/>
            </a:endParaRPr>
          </a:p>
          <a:p>
            <a:pPr marL="713105" indent="-351155" eaLnBrk="1" hangingPunct="1">
              <a:lnSpc>
                <a:spcPct val="150000"/>
              </a:lnSpc>
              <a:defRPr/>
            </a:pPr>
            <a:r>
              <a:rPr lang="en-US" altLang="en-US" sz="2000" dirty="0">
                <a:latin typeface="Arial" panose="020B0604020202020204" pitchFamily="34" charset="0"/>
                <a:cs typeface="Arial" panose="020B0604020202020204" pitchFamily="34" charset="0"/>
              </a:rPr>
              <a:t>非</a:t>
            </a:r>
            <a:r>
              <a:rPr lang="zh-CN" altLang="en-US" sz="2000" dirty="0">
                <a:latin typeface="Arial" panose="020B0604020202020204" pitchFamily="34" charset="0"/>
                <a:cs typeface="Arial" panose="020B0604020202020204" pitchFamily="34" charset="0"/>
              </a:rPr>
              <a:t>放射状</a:t>
            </a:r>
            <a:r>
              <a:rPr lang="en-US" altLang="en-US" sz="2000" dirty="0" err="1">
                <a:latin typeface="Arial" panose="020B0604020202020204" pitchFamily="34" charset="0"/>
                <a:cs typeface="Arial" panose="020B0604020202020204" pitchFamily="34" charset="0"/>
              </a:rPr>
              <a:t>缝线</a:t>
            </a:r>
            <a:endParaRPr lang="en-US" altLang="en-US" sz="2000" dirty="0">
              <a:latin typeface="Arial" panose="020B0604020202020204" pitchFamily="34" charset="0"/>
              <a:cs typeface="Arial" panose="020B0604020202020204" pitchFamily="34" charset="0"/>
            </a:endParaRPr>
          </a:p>
          <a:p>
            <a:pPr marL="713105" indent="-351155" eaLnBrk="1" hangingPunct="1">
              <a:lnSpc>
                <a:spcPct val="150000"/>
              </a:lnSpc>
              <a:defRPr/>
            </a:pPr>
            <a:r>
              <a:rPr lang="en-US" altLang="en-US" sz="2000" dirty="0" err="1">
                <a:latin typeface="Arial" panose="020B0604020202020204" pitchFamily="34" charset="0"/>
                <a:cs typeface="Arial" panose="020B0604020202020204" pitchFamily="34" charset="0"/>
              </a:rPr>
              <a:t>缝线张力</a:t>
            </a:r>
            <a:r>
              <a:rPr lang="zh-CN" altLang="en-US" sz="2000" dirty="0">
                <a:latin typeface="Arial" panose="020B0604020202020204" pitchFamily="34" charset="0"/>
                <a:cs typeface="Arial" panose="020B0604020202020204" pitchFamily="34" charset="0"/>
              </a:rPr>
              <a:t>不等</a:t>
            </a:r>
            <a:endParaRPr lang="en-US" altLang="en-US" sz="2000" dirty="0">
              <a:latin typeface="Arial" panose="020B0604020202020204" pitchFamily="34" charset="0"/>
              <a:cs typeface="Arial" panose="020B0604020202020204" pitchFamily="34" charset="0"/>
            </a:endParaRPr>
          </a:p>
          <a:p>
            <a:pPr marL="713105" indent="-351155" eaLnBrk="1" hangingPunct="1">
              <a:lnSpc>
                <a:spcPct val="150000"/>
              </a:lnSpc>
              <a:defRPr/>
            </a:pPr>
            <a:r>
              <a:rPr lang="en-US" altLang="en-US" sz="2000" dirty="0" err="1">
                <a:latin typeface="Arial" panose="020B0604020202020204" pitchFamily="34" charset="0"/>
                <a:cs typeface="Arial" panose="020B0604020202020204" pitchFamily="34" charset="0"/>
              </a:rPr>
              <a:t>宿主或供体角膜</a:t>
            </a:r>
            <a:r>
              <a:rPr lang="zh-CN" altLang="en-US" sz="2000" dirty="0">
                <a:latin typeface="Arial" panose="020B0604020202020204" pitchFamily="34" charset="0"/>
                <a:cs typeface="Arial" panose="020B0604020202020204" pitchFamily="34" charset="0"/>
              </a:rPr>
              <a:t>术</a:t>
            </a:r>
            <a:r>
              <a:rPr lang="en-US" altLang="en-US" sz="2000" dirty="0">
                <a:latin typeface="Arial" panose="020B0604020202020204" pitchFamily="34" charset="0"/>
                <a:cs typeface="Arial" panose="020B0604020202020204" pitchFamily="34" charset="0"/>
              </a:rPr>
              <a:t>前</a:t>
            </a:r>
            <a:r>
              <a:rPr lang="zh-CN" altLang="en-US" sz="2000" dirty="0"/>
              <a:t>就有</a:t>
            </a:r>
            <a:r>
              <a:rPr lang="en-US" altLang="en-US" sz="2000" dirty="0" err="1">
                <a:latin typeface="Arial" panose="020B0604020202020204" pitchFamily="34" charset="0"/>
                <a:cs typeface="Arial" panose="020B0604020202020204" pitchFamily="34" charset="0"/>
              </a:rPr>
              <a:t>散光</a:t>
            </a:r>
            <a:endParaRPr lang="en-US" altLang="en-US" sz="2000" dirty="0">
              <a:latin typeface="Arial" panose="020B0604020202020204" pitchFamily="34" charset="0"/>
              <a:cs typeface="Arial" panose="020B0604020202020204" pitchFamily="34" charset="0"/>
            </a:endParaRPr>
          </a:p>
          <a:p>
            <a:pPr marL="713105" indent="-351155" eaLnBrk="1" hangingPunct="1">
              <a:lnSpc>
                <a:spcPct val="150000"/>
              </a:lnSpc>
              <a:defRPr/>
            </a:pPr>
            <a:r>
              <a:rPr lang="en-US" altLang="en-US" sz="2000" dirty="0" err="1">
                <a:latin typeface="Arial" panose="020B0604020202020204" pitchFamily="34" charset="0"/>
                <a:cs typeface="Arial" panose="020B0604020202020204" pitchFamily="34" charset="0"/>
              </a:rPr>
              <a:t>宿主角膜</a:t>
            </a:r>
            <a:r>
              <a:rPr lang="zh-CN" altLang="en-US" sz="2000" dirty="0">
                <a:latin typeface="Arial" panose="020B0604020202020204" pitchFamily="34" charset="0"/>
                <a:cs typeface="Arial" panose="020B0604020202020204" pitchFamily="34" charset="0"/>
              </a:rPr>
              <a:t>的</a:t>
            </a:r>
            <a:r>
              <a:rPr lang="en-US" altLang="en-US" sz="2000" dirty="0" err="1">
                <a:latin typeface="Arial" panose="020B0604020202020204" pitchFamily="34" charset="0"/>
                <a:cs typeface="Arial" panose="020B0604020202020204" pitchFamily="34" charset="0"/>
              </a:rPr>
              <a:t>瘢痕组织</a:t>
            </a:r>
            <a:endParaRPr lang="en-US" altLang="en-US" sz="2000" dirty="0">
              <a:latin typeface="Arial" panose="020B0604020202020204" pitchFamily="34" charset="0"/>
              <a:cs typeface="Arial" panose="020B0604020202020204" pitchFamily="34" charset="0"/>
            </a:endParaRPr>
          </a:p>
        </p:txBody>
      </p:sp>
      <p:sp>
        <p:nvSpPr>
          <p:cNvPr id="835587" name="Rectangle 5"/>
          <p:cNvSpPr>
            <a:spLocks noChangeArrowheads="1"/>
          </p:cNvSpPr>
          <p:nvPr/>
        </p:nvSpPr>
        <p:spPr bwMode="auto">
          <a:xfrm>
            <a:off x="287338" y="1009650"/>
            <a:ext cx="3383280" cy="521970"/>
          </a:xfrm>
          <a:prstGeom prst="rect">
            <a:avLst/>
          </a:prstGeom>
          <a:noFill/>
          <a:ln w="9525">
            <a:noFill/>
            <a:miter lim="800000"/>
          </a:ln>
        </p:spPr>
        <p:txBody>
          <a:bodyPr wrap="none">
            <a:spAutoFit/>
          </a:bodyPr>
          <a:lstStyle/>
          <a:p>
            <a:pPr algn="l"/>
            <a:r>
              <a:rPr lang="en-US" altLang="en-US" sz="2800">
                <a:solidFill>
                  <a:srgbClr val="0073AE"/>
                </a:solidFill>
                <a:latin typeface="Times New Roman MT Std"/>
              </a:rPr>
              <a:t>术后散光的原因分析</a:t>
            </a: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266670529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1186" name="Picture 2" descr="C:\Users\Suneet Eng\Desktop\E 55 (1)\Picture29.jpg"/>
          <p:cNvPicPr>
            <a:picLocks noChangeAspect="1" noChangeArrowheads="1"/>
          </p:cNvPicPr>
          <p:nvPr/>
        </p:nvPicPr>
        <p:blipFill>
          <a:blip r:embed="rId3" cstate="print"/>
          <a:srcRect/>
          <a:stretch>
            <a:fillRect/>
          </a:stretch>
        </p:blipFill>
        <p:spPr bwMode="auto">
          <a:xfrm>
            <a:off x="428596" y="1785926"/>
            <a:ext cx="8510588" cy="3614738"/>
          </a:xfrm>
          <a:prstGeom prst="rect">
            <a:avLst/>
          </a:prstGeom>
          <a:noFill/>
        </p:spPr>
      </p:pic>
      <p:sp>
        <p:nvSpPr>
          <p:cNvPr id="837635" name="Rectangle 8"/>
          <p:cNvSpPr>
            <a:spLocks noChangeArrowheads="1"/>
          </p:cNvSpPr>
          <p:nvPr/>
        </p:nvSpPr>
        <p:spPr bwMode="auto">
          <a:xfrm>
            <a:off x="287338" y="1009650"/>
            <a:ext cx="6827510" cy="523220"/>
          </a:xfrm>
          <a:prstGeom prst="rect">
            <a:avLst/>
          </a:prstGeom>
          <a:noFill/>
          <a:ln w="9525">
            <a:noFill/>
            <a:miter lim="800000"/>
          </a:ln>
        </p:spPr>
        <p:txBody>
          <a:bodyPr wrap="none">
            <a:spAutoFit/>
          </a:bodyPr>
          <a:lstStyle/>
          <a:p>
            <a:pPr algn="l"/>
            <a:r>
              <a:rPr lang="en-US" altLang="en-US" sz="2800" dirty="0">
                <a:solidFill>
                  <a:srgbClr val="0073AE"/>
                </a:solidFill>
                <a:latin typeface="Times New Roman MT Std"/>
              </a:rPr>
              <a:t>PK</a:t>
            </a:r>
            <a:r>
              <a:rPr lang="zh-CN" altLang="en-US" sz="2800" dirty="0">
                <a:solidFill>
                  <a:srgbClr val="0073AE"/>
                </a:solidFill>
                <a:latin typeface="Times New Roman MT Std"/>
              </a:rPr>
              <a:t>术后</a:t>
            </a:r>
            <a:r>
              <a:rPr lang="en-US" altLang="en-US" sz="2800" dirty="0" err="1">
                <a:solidFill>
                  <a:srgbClr val="0073AE"/>
                </a:solidFill>
                <a:latin typeface="Times New Roman MT Std"/>
              </a:rPr>
              <a:t>患者</a:t>
            </a:r>
            <a:r>
              <a:rPr lang="en-US" altLang="en-US" sz="2800" dirty="0">
                <a:solidFill>
                  <a:srgbClr val="0073AE"/>
                </a:solidFill>
                <a:latin typeface="Times New Roman MT Std"/>
              </a:rPr>
              <a:t>：</a:t>
            </a:r>
            <a:r>
              <a:rPr lang="zh-CN" altLang="en-US" sz="2800" dirty="0">
                <a:solidFill>
                  <a:srgbClr val="0073AE"/>
                </a:solidFill>
                <a:latin typeface="Times New Roman MT Std"/>
              </a:rPr>
              <a:t>约</a:t>
            </a:r>
            <a:r>
              <a:rPr lang="en-US" altLang="en-US" sz="2800" dirty="0">
                <a:solidFill>
                  <a:srgbClr val="0073AE"/>
                </a:solidFill>
                <a:latin typeface="Times New Roman MT Std"/>
              </a:rPr>
              <a:t>5 </a:t>
            </a:r>
            <a:r>
              <a:rPr lang="en-US" altLang="en-US" sz="2800" dirty="0" err="1">
                <a:solidFill>
                  <a:srgbClr val="0073AE"/>
                </a:solidFill>
                <a:latin typeface="Times New Roman MT Std"/>
              </a:rPr>
              <a:t>D角膜散光</a:t>
            </a:r>
            <a:r>
              <a:rPr lang="en-US" altLang="en-US" sz="2800" dirty="0">
                <a:solidFill>
                  <a:srgbClr val="0073AE"/>
                </a:solidFill>
                <a:latin typeface="Times New Roman MT Std"/>
              </a:rPr>
              <a:t>（</a:t>
            </a:r>
            <a:r>
              <a:rPr lang="zh-CN" altLang="en-US" sz="2800" dirty="0">
                <a:solidFill>
                  <a:srgbClr val="0073AE"/>
                </a:solidFill>
                <a:latin typeface="Times New Roman MT Std"/>
              </a:rPr>
              <a:t>非正交的</a:t>
            </a:r>
            <a:r>
              <a:rPr lang="en-US" altLang="en-US" sz="2800" dirty="0">
                <a:solidFill>
                  <a:srgbClr val="0073AE"/>
                </a:solidFill>
                <a:latin typeface="Times New Roman MT Std"/>
              </a:rPr>
              <a:t>）</a:t>
            </a:r>
            <a:endParaRPr lang="en-US" altLang="en-US" sz="2000" dirty="0">
              <a:latin typeface="Times New Roman MT Std"/>
            </a:endParaRP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341217977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3"/>
          <p:cNvSpPr>
            <a:spLocks noGrp="1"/>
          </p:cNvSpPr>
          <p:nvPr>
            <p:ph type="body" idx="1"/>
          </p:nvPr>
        </p:nvSpPr>
        <p:spPr>
          <a:xfrm>
            <a:off x="838200" y="1804988"/>
            <a:ext cx="8839200" cy="5135562"/>
          </a:xfrm>
        </p:spPr>
        <p:txBody>
          <a:bodyPr/>
          <a:lstStyle/>
          <a:p>
            <a:pPr marL="361950" indent="-361950" eaLnBrk="1" hangingPunct="1">
              <a:lnSpc>
                <a:spcPct val="150000"/>
              </a:lnSpc>
            </a:pPr>
            <a:r>
              <a:rPr lang="en-US" altLang="en-US" sz="2000" dirty="0">
                <a:latin typeface="Arial" panose="020B0604020202020204" pitchFamily="34" charset="0"/>
                <a:cs typeface="Arial" panose="020B0604020202020204" pitchFamily="34" charset="0"/>
              </a:rPr>
              <a:t>正常非球面</a:t>
            </a:r>
          </a:p>
          <a:p>
            <a:pPr marL="361950" indent="-361950" eaLnBrk="1" hangingPunct="1">
              <a:lnSpc>
                <a:spcPct val="150000"/>
              </a:lnSpc>
            </a:pPr>
            <a:r>
              <a:rPr lang="en-US" altLang="en-US" sz="2000" dirty="0">
                <a:latin typeface="Arial" panose="020B0604020202020204" pitchFamily="34" charset="0"/>
                <a:cs typeface="Arial" panose="020B0604020202020204" pitchFamily="34" charset="0"/>
              </a:rPr>
              <a:t>乳头状的</a:t>
            </a:r>
          </a:p>
          <a:p>
            <a:pPr marL="361950" indent="-361950" eaLnBrk="1" hangingPunct="1">
              <a:lnSpc>
                <a:spcPct val="150000"/>
              </a:lnSpc>
            </a:pPr>
            <a:r>
              <a:rPr lang="en-US" altLang="en-US" sz="2000" dirty="0" err="1"/>
              <a:t>边缘陡峭中心扁平</a:t>
            </a:r>
            <a:endParaRPr lang="en-US" altLang="en-US" sz="2000" dirty="0">
              <a:latin typeface="Arial" panose="020B0604020202020204" pitchFamily="34" charset="0"/>
              <a:cs typeface="Arial" panose="020B0604020202020204" pitchFamily="34" charset="0"/>
            </a:endParaRPr>
          </a:p>
          <a:p>
            <a:pPr marL="361950" indent="-361950" eaLnBrk="1" hangingPunct="1">
              <a:lnSpc>
                <a:spcPct val="150000"/>
              </a:lnSpc>
            </a:pPr>
            <a:r>
              <a:rPr lang="zh-CN" altLang="en-US" sz="2000" dirty="0"/>
              <a:t>隆起</a:t>
            </a:r>
            <a:r>
              <a:rPr lang="zh-CN" altLang="en-US" sz="2000" dirty="0">
                <a:latin typeface="Arial" panose="020B0604020202020204" pitchFamily="34" charset="0"/>
                <a:cs typeface="Arial" panose="020B0604020202020204" pitchFamily="34" charset="0"/>
              </a:rPr>
              <a:t>的</a:t>
            </a:r>
            <a:endParaRPr lang="en-US" altLang="en-US" sz="2000" dirty="0">
              <a:latin typeface="Arial" panose="020B0604020202020204" pitchFamily="34" charset="0"/>
              <a:cs typeface="Arial" panose="020B0604020202020204" pitchFamily="34" charset="0"/>
            </a:endParaRPr>
          </a:p>
          <a:p>
            <a:pPr marL="361950" indent="-361950" eaLnBrk="1" hangingPunct="1">
              <a:lnSpc>
                <a:spcPct val="150000"/>
              </a:lnSpc>
            </a:pPr>
            <a:r>
              <a:rPr lang="en-US" altLang="en-US" sz="2000" dirty="0">
                <a:latin typeface="Arial" panose="020B0604020202020204" pitchFamily="34" charset="0"/>
                <a:cs typeface="Arial" panose="020B0604020202020204" pitchFamily="34" charset="0"/>
              </a:rPr>
              <a:t>倾斜的</a:t>
            </a:r>
          </a:p>
          <a:p>
            <a:pPr marL="361950" indent="-361950" eaLnBrk="1" hangingPunct="1">
              <a:lnSpc>
                <a:spcPct val="150000"/>
              </a:lnSpc>
            </a:pPr>
            <a:r>
              <a:rPr lang="zh-CN" altLang="en-US" sz="2000" dirty="0"/>
              <a:t>非中心</a:t>
            </a:r>
            <a:r>
              <a:rPr lang="en-US" altLang="en-US" sz="2000" dirty="0">
                <a:latin typeface="Arial" panose="020B0604020202020204" pitchFamily="34" charset="0"/>
                <a:cs typeface="Arial" panose="020B0604020202020204" pitchFamily="34" charset="0"/>
              </a:rPr>
              <a:t>的</a:t>
            </a:r>
          </a:p>
        </p:txBody>
      </p:sp>
      <p:sp>
        <p:nvSpPr>
          <p:cNvPr id="838659" name="Rectangle 6"/>
          <p:cNvSpPr>
            <a:spLocks noChangeArrowheads="1"/>
          </p:cNvSpPr>
          <p:nvPr/>
        </p:nvSpPr>
        <p:spPr bwMode="auto">
          <a:xfrm>
            <a:off x="287338" y="1009650"/>
            <a:ext cx="4631396" cy="523220"/>
          </a:xfrm>
          <a:prstGeom prst="rect">
            <a:avLst/>
          </a:prstGeom>
          <a:noFill/>
          <a:ln w="9525">
            <a:noFill/>
            <a:miter lim="800000"/>
          </a:ln>
        </p:spPr>
        <p:txBody>
          <a:bodyPr wrap="none">
            <a:spAutoFit/>
          </a:bodyPr>
          <a:lstStyle/>
          <a:p>
            <a:r>
              <a:rPr lang="zh-CN" altLang="en-US" sz="2800" dirty="0">
                <a:solidFill>
                  <a:srgbClr val="0073AE"/>
                </a:solidFill>
                <a:latin typeface="Arial" panose="020B0604020202020204" pitchFamily="34" charset="0"/>
              </a:rPr>
              <a:t>不规则表面</a:t>
            </a:r>
            <a:r>
              <a:rPr lang="en-US" altLang="en-US" sz="2800" dirty="0">
                <a:solidFill>
                  <a:srgbClr val="0073AE"/>
                </a:solidFill>
                <a:latin typeface="Arial" panose="020B0604020202020204" pitchFamily="34" charset="0"/>
              </a:rPr>
              <a:t> → </a:t>
            </a:r>
            <a:r>
              <a:rPr lang="en-US" altLang="zh-CN" sz="2800" dirty="0">
                <a:solidFill>
                  <a:srgbClr val="0073AE"/>
                </a:solidFill>
                <a:latin typeface="Arial" panose="020B0604020202020204" pitchFamily="34" charset="0"/>
              </a:rPr>
              <a:t>PKs</a:t>
            </a:r>
            <a:r>
              <a:rPr lang="zh-CN" altLang="en-US" sz="2800" dirty="0">
                <a:solidFill>
                  <a:srgbClr val="0073AE"/>
                </a:solidFill>
                <a:latin typeface="Arial" panose="020B0604020202020204" pitchFamily="34" charset="0"/>
              </a:rPr>
              <a:t>时的问题</a:t>
            </a: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81472170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5" name="Rectangle 3"/>
          <p:cNvSpPr>
            <a:spLocks noGrp="1"/>
          </p:cNvSpPr>
          <p:nvPr>
            <p:ph type="body" idx="1"/>
          </p:nvPr>
        </p:nvSpPr>
        <p:spPr>
          <a:xfrm>
            <a:off x="284163" y="1803400"/>
            <a:ext cx="8839200" cy="5135563"/>
          </a:xfrm>
        </p:spPr>
        <p:txBody>
          <a:bodyPr/>
          <a:lstStyle/>
          <a:p>
            <a:pPr marL="894080" indent="-351155" eaLnBrk="1" hangingPunct="1">
              <a:lnSpc>
                <a:spcPct val="150000"/>
              </a:lnSpc>
              <a:defRPr/>
            </a:pPr>
            <a:r>
              <a:rPr lang="zh-CN" altLang="en-US" sz="2000" dirty="0">
                <a:latin typeface="Arial" panose="020B0604020202020204" pitchFamily="34" charset="0"/>
                <a:cs typeface="Arial" panose="020B0604020202020204" pitchFamily="34" charset="0"/>
              </a:rPr>
              <a:t>角膜</a:t>
            </a:r>
            <a:r>
              <a:rPr lang="zh-CN" altLang="en-US" sz="2000" dirty="0"/>
              <a:t>松解切开术</a:t>
            </a:r>
            <a:endParaRPr lang="en-US" altLang="en-US" sz="2000" dirty="0">
              <a:latin typeface="Arial" panose="020B0604020202020204" pitchFamily="34" charset="0"/>
              <a:cs typeface="Arial" panose="020B0604020202020204" pitchFamily="34" charset="0"/>
            </a:endParaRPr>
          </a:p>
          <a:p>
            <a:pPr marL="894080" indent="-351155" eaLnBrk="1" hangingPunct="1">
              <a:lnSpc>
                <a:spcPct val="150000"/>
              </a:lnSpc>
              <a:defRPr/>
            </a:pPr>
            <a:r>
              <a:rPr lang="en-US" altLang="en-US" sz="2000" dirty="0">
                <a:latin typeface="Arial" panose="020B0604020202020204" pitchFamily="34" charset="0"/>
                <a:cs typeface="Arial" panose="020B0604020202020204" pitchFamily="34" charset="0"/>
              </a:rPr>
              <a:t>弧形角膜切开术</a:t>
            </a:r>
          </a:p>
          <a:p>
            <a:pPr marL="894080" indent="-351155" eaLnBrk="1" hangingPunct="1">
              <a:lnSpc>
                <a:spcPct val="150000"/>
              </a:lnSpc>
              <a:defRPr/>
            </a:pPr>
            <a:r>
              <a:rPr lang="en-US" altLang="en-US" sz="2000" dirty="0">
                <a:latin typeface="Arial" panose="020B0604020202020204" pitchFamily="34" charset="0"/>
                <a:cs typeface="Arial" panose="020B0604020202020204" pitchFamily="34" charset="0"/>
              </a:rPr>
              <a:t>梯形角膜切开术</a:t>
            </a:r>
          </a:p>
          <a:p>
            <a:pPr marL="894080" indent="-351155" eaLnBrk="1" hangingPunct="1">
              <a:lnSpc>
                <a:spcPct val="150000"/>
              </a:lnSpc>
              <a:defRPr/>
            </a:pPr>
            <a:r>
              <a:rPr lang="zh-CN" altLang="en-US" sz="2000" dirty="0"/>
              <a:t>收紧</a:t>
            </a:r>
            <a:r>
              <a:rPr lang="en-US" altLang="en-US" sz="2000" dirty="0" err="1">
                <a:latin typeface="Arial" panose="020B0604020202020204" pitchFamily="34" charset="0"/>
                <a:cs typeface="Arial" panose="020B0604020202020204" pitchFamily="34" charset="0"/>
              </a:rPr>
              <a:t>缝线</a:t>
            </a:r>
            <a:endParaRPr lang="en-US" altLang="en-US" sz="2000" dirty="0">
              <a:latin typeface="Arial" panose="020B0604020202020204" pitchFamily="34" charset="0"/>
              <a:cs typeface="Arial" panose="020B0604020202020204" pitchFamily="34" charset="0"/>
            </a:endParaRPr>
          </a:p>
          <a:p>
            <a:pPr marL="894080" indent="-351155" eaLnBrk="1" hangingPunct="1">
              <a:lnSpc>
                <a:spcPct val="150000"/>
              </a:lnSpc>
              <a:defRPr/>
            </a:pPr>
            <a:r>
              <a:rPr lang="zh-CN" altLang="en-US" sz="2000" dirty="0">
                <a:latin typeface="Arial" panose="020B0604020202020204" pitchFamily="34" charset="0"/>
                <a:cs typeface="Arial" panose="020B0604020202020204" pitchFamily="34" charset="0"/>
              </a:rPr>
              <a:t>角膜</a:t>
            </a:r>
            <a:r>
              <a:rPr lang="en-US" altLang="en-US" sz="2000" dirty="0" err="1">
                <a:latin typeface="Arial" panose="020B0604020202020204" pitchFamily="34" charset="0"/>
                <a:cs typeface="Arial" panose="020B0604020202020204" pitchFamily="34" charset="0"/>
              </a:rPr>
              <a:t>楔形切除术</a:t>
            </a:r>
            <a:endParaRPr lang="en-US" altLang="en-US" sz="2000" dirty="0">
              <a:latin typeface="Arial" panose="020B0604020202020204" pitchFamily="34" charset="0"/>
              <a:cs typeface="Arial" panose="020B0604020202020204" pitchFamily="34" charset="0"/>
            </a:endParaRPr>
          </a:p>
        </p:txBody>
      </p:sp>
      <p:sp>
        <p:nvSpPr>
          <p:cNvPr id="840707" name="Rectangle 5"/>
          <p:cNvSpPr>
            <a:spLocks noChangeArrowheads="1"/>
          </p:cNvSpPr>
          <p:nvPr/>
        </p:nvSpPr>
        <p:spPr bwMode="auto">
          <a:xfrm>
            <a:off x="287338" y="1009650"/>
            <a:ext cx="3416320" cy="523220"/>
          </a:xfrm>
          <a:prstGeom prst="rect">
            <a:avLst/>
          </a:prstGeom>
          <a:noFill/>
          <a:ln w="9525">
            <a:noFill/>
            <a:miter lim="800000"/>
          </a:ln>
        </p:spPr>
        <p:txBody>
          <a:bodyPr wrap="none">
            <a:spAutoFit/>
          </a:bodyPr>
          <a:lstStyle/>
          <a:p>
            <a:pPr algn="l"/>
            <a:r>
              <a:rPr lang="en-US" altLang="en-US" sz="2800" dirty="0">
                <a:solidFill>
                  <a:srgbClr val="0073AE"/>
                </a:solidFill>
                <a:latin typeface="Times New Roman MT Std"/>
              </a:rPr>
              <a:t>术</a:t>
            </a:r>
            <a:r>
              <a:rPr lang="zh-CN" altLang="en-US" sz="2800" dirty="0">
                <a:solidFill>
                  <a:srgbClr val="0073AE"/>
                </a:solidFill>
                <a:latin typeface="Times New Roman MT Std"/>
              </a:rPr>
              <a:t>后</a:t>
            </a:r>
            <a:r>
              <a:rPr lang="en-US" altLang="en-US" sz="2800" dirty="0" err="1">
                <a:solidFill>
                  <a:srgbClr val="0073AE"/>
                </a:solidFill>
                <a:latin typeface="Times New Roman MT Std"/>
              </a:rPr>
              <a:t>散光的手术</a:t>
            </a:r>
            <a:r>
              <a:rPr lang="zh-CN" altLang="en-US" sz="2800" dirty="0">
                <a:solidFill>
                  <a:srgbClr val="0073AE"/>
                </a:solidFill>
                <a:latin typeface="Times New Roman MT Std"/>
              </a:rPr>
              <a:t>处理</a:t>
            </a:r>
            <a:endParaRPr lang="en-US" altLang="en-US" sz="2800" dirty="0">
              <a:solidFill>
                <a:srgbClr val="0073AE"/>
              </a:solidFill>
              <a:latin typeface="Times New Roman MT Std"/>
            </a:endParaRP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293489215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65" name="Rectangle 9"/>
          <p:cNvSpPr>
            <a:spLocks noChangeArrowheads="1"/>
          </p:cNvSpPr>
          <p:nvPr/>
        </p:nvSpPr>
        <p:spPr bwMode="auto">
          <a:xfrm>
            <a:off x="650875" y="1803400"/>
            <a:ext cx="6769100" cy="3907790"/>
          </a:xfrm>
          <a:prstGeom prst="rect">
            <a:avLst/>
          </a:prstGeom>
          <a:noFill/>
          <a:ln>
            <a:noFill/>
          </a:ln>
          <a:effectLst/>
        </p:spPr>
        <p:txBody>
          <a:bodyPr>
            <a:spAutoFit/>
          </a:bodyPr>
          <a:lstStyle/>
          <a:p>
            <a:pPr marL="542925" indent="-361950">
              <a:lnSpc>
                <a:spcPct val="150000"/>
              </a:lnSpc>
              <a:spcBef>
                <a:spcPct val="20000"/>
              </a:spcBef>
              <a:buClr>
                <a:srgbClr val="5C6F7B"/>
              </a:buClr>
              <a:buFont typeface="Arial" panose="020B0604020202020204" pitchFamily="34" charset="0"/>
              <a:buChar char="•"/>
              <a:defRPr/>
            </a:pPr>
            <a:r>
              <a:rPr lang="en-US" altLang="en-US" sz="2000" dirty="0" err="1">
                <a:solidFill>
                  <a:srgbClr val="5C6F7B"/>
                </a:solidFill>
                <a:latin typeface="Arial" panose="020B0604020202020204" pitchFamily="34" charset="0"/>
              </a:rPr>
              <a:t>残余屈光</a:t>
            </a:r>
            <a:r>
              <a:rPr lang="zh-CN" altLang="en-US" sz="2000" dirty="0">
                <a:solidFill>
                  <a:srgbClr val="5C6F7B"/>
                </a:solidFill>
                <a:latin typeface="Arial" panose="020B0604020202020204" pitchFamily="34" charset="0"/>
              </a:rPr>
              <a:t>不正</a:t>
            </a:r>
            <a:endParaRPr lang="en-US" altLang="en-US" sz="2000" dirty="0">
              <a:solidFill>
                <a:srgbClr val="5C6F7B"/>
              </a:solidFill>
              <a:latin typeface="Arial" panose="020B0604020202020204" pitchFamily="34" charset="0"/>
            </a:endParaRPr>
          </a:p>
          <a:p>
            <a:pPr marL="542925" indent="-361950">
              <a:lnSpc>
                <a:spcPct val="150000"/>
              </a:lnSpc>
              <a:spcBef>
                <a:spcPct val="20000"/>
              </a:spcBef>
              <a:buClr>
                <a:srgbClr val="5C6F7B"/>
              </a:buClr>
              <a:buFont typeface="Arial" panose="020B0604020202020204" pitchFamily="34" charset="0"/>
              <a:buChar char="•"/>
              <a:defRPr/>
            </a:pPr>
            <a:r>
              <a:rPr lang="en-US" altLang="en-US" sz="2000" dirty="0">
                <a:solidFill>
                  <a:srgbClr val="5C6F7B"/>
                </a:solidFill>
                <a:latin typeface="Arial" panose="020B0604020202020204" pitchFamily="34" charset="0"/>
              </a:rPr>
              <a:t>不规则散光</a:t>
            </a:r>
          </a:p>
          <a:p>
            <a:pPr marL="542925" indent="-361950">
              <a:lnSpc>
                <a:spcPct val="150000"/>
              </a:lnSpc>
              <a:spcBef>
                <a:spcPct val="20000"/>
              </a:spcBef>
              <a:buClr>
                <a:srgbClr val="5C6F7B"/>
              </a:buClr>
              <a:buFont typeface="Arial" panose="020B0604020202020204" pitchFamily="34" charset="0"/>
              <a:buChar char="•"/>
              <a:defRPr/>
            </a:pPr>
            <a:r>
              <a:rPr lang="en-US" altLang="en-US" sz="2000" dirty="0">
                <a:solidFill>
                  <a:srgbClr val="5C6F7B"/>
                </a:solidFill>
                <a:latin typeface="Arial" panose="020B0604020202020204" pitchFamily="34" charset="0"/>
              </a:rPr>
              <a:t>屈光参差</a:t>
            </a:r>
          </a:p>
          <a:p>
            <a:pPr marL="542925" indent="-361950">
              <a:lnSpc>
                <a:spcPct val="150000"/>
              </a:lnSpc>
              <a:spcBef>
                <a:spcPct val="20000"/>
              </a:spcBef>
              <a:buClr>
                <a:srgbClr val="5C6F7B"/>
              </a:buClr>
              <a:buFont typeface="Arial" panose="020B0604020202020204" pitchFamily="34" charset="0"/>
              <a:buChar char="•"/>
              <a:defRPr/>
            </a:pPr>
            <a:r>
              <a:rPr lang="en-US" altLang="en-US" sz="2000" dirty="0">
                <a:solidFill>
                  <a:srgbClr val="5C6F7B"/>
                </a:solidFill>
                <a:latin typeface="Arial" panose="020B0604020202020204" pitchFamily="34" charset="0"/>
              </a:rPr>
              <a:t>夜视问题</a:t>
            </a:r>
          </a:p>
          <a:p>
            <a:pPr marL="542925" indent="-361950">
              <a:lnSpc>
                <a:spcPct val="150000"/>
              </a:lnSpc>
              <a:spcBef>
                <a:spcPct val="20000"/>
              </a:spcBef>
              <a:buClr>
                <a:srgbClr val="5C6F7B"/>
              </a:buClr>
              <a:buFont typeface="Arial" panose="020B0604020202020204" pitchFamily="34" charset="0"/>
              <a:buChar char="•"/>
              <a:defRPr/>
            </a:pPr>
            <a:r>
              <a:rPr lang="en-US" altLang="en-US" sz="2000" dirty="0">
                <a:solidFill>
                  <a:srgbClr val="5C6F7B"/>
                </a:solidFill>
                <a:latin typeface="Arial" panose="020B0604020202020204" pitchFamily="34" charset="0"/>
              </a:rPr>
              <a:t>治疗需要</a:t>
            </a:r>
          </a:p>
          <a:p>
            <a:pPr marL="1000125" lvl="3" indent="-361950">
              <a:lnSpc>
                <a:spcPct val="150000"/>
              </a:lnSpc>
              <a:spcBef>
                <a:spcPct val="20000"/>
              </a:spcBef>
              <a:buClr>
                <a:srgbClr val="5C6F7B"/>
              </a:buClr>
              <a:buFont typeface="Arial" panose="020B0604020202020204" pitchFamily="34" charset="0"/>
              <a:buChar char="•"/>
              <a:defRPr/>
            </a:pPr>
            <a:r>
              <a:rPr lang="zh-CN" altLang="en-US" sz="2000" dirty="0">
                <a:solidFill>
                  <a:srgbClr val="5C6F7B"/>
                </a:solidFill>
                <a:latin typeface="Arial" panose="020B0604020202020204" pitchFamily="34" charset="0"/>
              </a:rPr>
              <a:t>绷带镜</a:t>
            </a:r>
            <a:endParaRPr lang="en-US" altLang="en-US" sz="2000" dirty="0">
              <a:solidFill>
                <a:srgbClr val="5C6F7B"/>
              </a:solidFill>
              <a:latin typeface="Arial" panose="020B0604020202020204" pitchFamily="34" charset="0"/>
            </a:endParaRPr>
          </a:p>
          <a:p>
            <a:pPr marL="622300" indent="-351155">
              <a:lnSpc>
                <a:spcPct val="150000"/>
              </a:lnSpc>
              <a:spcBef>
                <a:spcPct val="50000"/>
              </a:spcBef>
              <a:buClr>
                <a:srgbClr val="CC6600"/>
              </a:buClr>
              <a:buFont typeface="Arial" panose="020B0604020202020204" pitchFamily="34" charset="0"/>
              <a:buChar char="•"/>
              <a:defRPr/>
            </a:pPr>
            <a:endParaRPr lang="en-US" altLang="en-US" sz="2400" b="1" dirty="0">
              <a:solidFill>
                <a:srgbClr val="5C6F7B"/>
              </a:solidFill>
              <a:latin typeface="Arial" panose="020B0604020202020204" pitchFamily="34" charset="0"/>
            </a:endParaRPr>
          </a:p>
        </p:txBody>
      </p:sp>
      <p:sp>
        <p:nvSpPr>
          <p:cNvPr id="842755" name="Rectangle 6"/>
          <p:cNvSpPr>
            <a:spLocks noChangeArrowheads="1"/>
          </p:cNvSpPr>
          <p:nvPr/>
        </p:nvSpPr>
        <p:spPr bwMode="auto">
          <a:xfrm>
            <a:off x="287338" y="1009650"/>
            <a:ext cx="1249680" cy="521970"/>
          </a:xfrm>
          <a:prstGeom prst="rect">
            <a:avLst/>
          </a:prstGeom>
          <a:noFill/>
          <a:ln w="9525">
            <a:noFill/>
            <a:miter lim="800000"/>
          </a:ln>
        </p:spPr>
        <p:txBody>
          <a:bodyPr wrap="none">
            <a:spAutoFit/>
          </a:bodyPr>
          <a:lstStyle/>
          <a:p>
            <a:pPr algn="l"/>
            <a:r>
              <a:rPr lang="en-US" altLang="en-US" sz="2800">
                <a:solidFill>
                  <a:srgbClr val="0073AE"/>
                </a:solidFill>
                <a:latin typeface="Times New Roman MT Std"/>
              </a:rPr>
              <a:t>适应证</a:t>
            </a: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27759645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3" name="Rectangle 3"/>
          <p:cNvSpPr>
            <a:spLocks noGrp="1"/>
          </p:cNvSpPr>
          <p:nvPr>
            <p:ph type="body" idx="1"/>
          </p:nvPr>
        </p:nvSpPr>
        <p:spPr>
          <a:xfrm>
            <a:off x="112713" y="1801813"/>
            <a:ext cx="8839200" cy="5135562"/>
          </a:xfrm>
        </p:spPr>
        <p:txBody>
          <a:bodyPr/>
          <a:lstStyle/>
          <a:p>
            <a:pPr marL="1075055" indent="-361950" eaLnBrk="1" hangingPunct="1">
              <a:lnSpc>
                <a:spcPct val="150000"/>
              </a:lnSpc>
              <a:defRPr/>
            </a:pPr>
            <a:r>
              <a:rPr lang="zh-CN" altLang="en-US" sz="2000" dirty="0">
                <a:latin typeface="Arial" panose="020B0604020202020204" pitchFamily="34" charset="0"/>
                <a:cs typeface="Arial" panose="020B0604020202020204" pitchFamily="34" charset="0"/>
              </a:rPr>
              <a:t>透气性</a:t>
            </a:r>
            <a:r>
              <a:rPr lang="en-US" altLang="en-US" sz="2000" dirty="0">
                <a:latin typeface="Arial" panose="020B0604020202020204" pitchFamily="34" charset="0"/>
                <a:cs typeface="Arial" panose="020B0604020202020204" pitchFamily="34" charset="0"/>
              </a:rPr>
              <a:t> (GP)</a:t>
            </a:r>
          </a:p>
          <a:p>
            <a:pPr marL="1075055" indent="-361950" eaLnBrk="1" hangingPunct="1">
              <a:lnSpc>
                <a:spcPct val="150000"/>
              </a:lnSpc>
              <a:defRPr/>
            </a:pPr>
            <a:r>
              <a:rPr lang="zh-CN" altLang="en-US" sz="2000" dirty="0">
                <a:latin typeface="Arial" panose="020B0604020202020204" pitchFamily="34" charset="0"/>
                <a:cs typeface="Arial" panose="020B0604020202020204" pitchFamily="34" charset="0"/>
              </a:rPr>
              <a:t>水凝胶</a:t>
            </a:r>
            <a:endParaRPr lang="en-US" altLang="en-US" sz="2000" dirty="0">
              <a:latin typeface="Arial" panose="020B0604020202020204" pitchFamily="34" charset="0"/>
              <a:cs typeface="Arial" panose="020B0604020202020204" pitchFamily="34" charset="0"/>
            </a:endParaRPr>
          </a:p>
          <a:p>
            <a:pPr marL="1075055" indent="-361950" eaLnBrk="1" hangingPunct="1">
              <a:lnSpc>
                <a:spcPct val="150000"/>
              </a:lnSpc>
              <a:defRPr/>
            </a:pPr>
            <a:r>
              <a:rPr lang="zh-CN" altLang="en-US" sz="2000" dirty="0">
                <a:latin typeface="Arial" panose="020B0604020202020204" pitchFamily="34" charset="0"/>
                <a:cs typeface="Arial" panose="020B0604020202020204" pitchFamily="34" charset="0"/>
              </a:rPr>
              <a:t>硅水凝胶</a:t>
            </a:r>
            <a:r>
              <a:rPr lang="en-US" altLang="en-US" sz="2000" dirty="0">
                <a:latin typeface="Arial" panose="020B0604020202020204" pitchFamily="34" charset="0"/>
                <a:cs typeface="Arial" panose="020B0604020202020204" pitchFamily="34" charset="0"/>
              </a:rPr>
              <a:t> (SiHy)</a:t>
            </a:r>
          </a:p>
          <a:p>
            <a:pPr marL="1075055" indent="-361950" eaLnBrk="1" hangingPunct="1">
              <a:lnSpc>
                <a:spcPct val="150000"/>
              </a:lnSpc>
              <a:defRPr/>
            </a:pPr>
            <a:r>
              <a:rPr lang="zh-CN" altLang="en-US" sz="2000" dirty="0"/>
              <a:t>软</a:t>
            </a:r>
            <a:r>
              <a:rPr lang="en-US" altLang="zh-CN" sz="2000" dirty="0"/>
              <a:t>-</a:t>
            </a:r>
            <a:r>
              <a:rPr lang="zh-CN" altLang="en-US" sz="2000" dirty="0"/>
              <a:t>硬结合镜片（裙带镜，</a:t>
            </a:r>
            <a:r>
              <a:rPr lang="en-US" altLang="zh-CN" sz="2000" dirty="0"/>
              <a:t>Hybrid</a:t>
            </a:r>
            <a:r>
              <a:rPr lang="zh-CN" altLang="en-US" sz="2000" dirty="0"/>
              <a:t>）</a:t>
            </a:r>
            <a:endParaRPr lang="en-US" altLang="en-US" sz="2000" dirty="0">
              <a:latin typeface="Arial" panose="020B0604020202020204" pitchFamily="34" charset="0"/>
              <a:cs typeface="Arial" panose="020B0604020202020204" pitchFamily="34" charset="0"/>
            </a:endParaRPr>
          </a:p>
          <a:p>
            <a:pPr marL="1075055" indent="-361950" eaLnBrk="1" hangingPunct="1">
              <a:lnSpc>
                <a:spcPct val="150000"/>
              </a:lnSpc>
              <a:defRPr/>
            </a:pPr>
            <a:r>
              <a:rPr lang="zh-CN" altLang="en-US" sz="2000" dirty="0">
                <a:latin typeface="Arial" panose="020B0604020202020204" pitchFamily="34" charset="0"/>
                <a:cs typeface="Arial" panose="020B0604020202020204" pitchFamily="34" charset="0"/>
              </a:rPr>
              <a:t>巩膜镜</a:t>
            </a:r>
            <a:endParaRPr lang="en-US" altLang="en-US" sz="2000" dirty="0">
              <a:latin typeface="Arial" panose="020B0604020202020204" pitchFamily="34" charset="0"/>
              <a:cs typeface="Arial" panose="020B0604020202020204" pitchFamily="34" charset="0"/>
            </a:endParaRPr>
          </a:p>
          <a:p>
            <a:pPr>
              <a:lnSpc>
                <a:spcPct val="150000"/>
              </a:lnSpc>
              <a:buFont typeface="Arial" panose="020B0604020202020204" pitchFamily="34" charset="0"/>
              <a:buNone/>
              <a:defRPr/>
            </a:pPr>
            <a:endParaRPr lang="en-US" altLang="en-US" sz="2000" dirty="0">
              <a:latin typeface="Arial" panose="020B0604020202020204" pitchFamily="34" charset="0"/>
              <a:cs typeface="Arial" panose="020B0604020202020204" pitchFamily="34" charset="0"/>
            </a:endParaRPr>
          </a:p>
        </p:txBody>
      </p:sp>
      <p:sp>
        <p:nvSpPr>
          <p:cNvPr id="844803" name="Rectangle 5"/>
          <p:cNvSpPr>
            <a:spLocks noChangeArrowheads="1"/>
          </p:cNvSpPr>
          <p:nvPr/>
        </p:nvSpPr>
        <p:spPr bwMode="auto">
          <a:xfrm>
            <a:off x="287338" y="1009650"/>
            <a:ext cx="3057247" cy="523220"/>
          </a:xfrm>
          <a:prstGeom prst="rect">
            <a:avLst/>
          </a:prstGeom>
          <a:noFill/>
          <a:ln w="9525">
            <a:noFill/>
            <a:miter lim="800000"/>
          </a:ln>
        </p:spPr>
        <p:txBody>
          <a:bodyPr wrap="none">
            <a:spAutoFit/>
          </a:bodyPr>
          <a:lstStyle/>
          <a:p>
            <a:pPr algn="l"/>
            <a:r>
              <a:rPr lang="zh-CN" altLang="en-US" sz="2800" dirty="0">
                <a:solidFill>
                  <a:srgbClr val="0073AE"/>
                </a:solidFill>
                <a:latin typeface="Times New Roman MT Std"/>
              </a:rPr>
              <a:t>接触镜形式</a:t>
            </a:r>
            <a:r>
              <a:rPr lang="en-US" altLang="en-US" sz="2800" dirty="0">
                <a:solidFill>
                  <a:srgbClr val="0073AE"/>
                </a:solidFill>
                <a:latin typeface="Times New Roman MT Std"/>
              </a:rPr>
              <a:t>：</a:t>
            </a:r>
            <a:r>
              <a:rPr lang="zh-CN" altLang="en-US" sz="2800" dirty="0">
                <a:solidFill>
                  <a:srgbClr val="0073AE"/>
                </a:solidFill>
                <a:latin typeface="Times New Roman MT Std"/>
              </a:rPr>
              <a:t>选项</a:t>
            </a:r>
            <a:endParaRPr lang="en-US" altLang="en-US" sz="2800" dirty="0">
              <a:solidFill>
                <a:srgbClr val="0073AE"/>
              </a:solidFill>
              <a:latin typeface="Times New Roman MT Std"/>
            </a:endParaRP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3375905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9153" name="Picture 1" descr="C:\Users\Suneet Eng\Desktop\E 55 (1)\Picture3.jpg"/>
          <p:cNvPicPr>
            <a:picLocks noChangeAspect="1" noChangeArrowheads="1"/>
          </p:cNvPicPr>
          <p:nvPr/>
        </p:nvPicPr>
        <p:blipFill>
          <a:blip r:embed="rId3" cstate="print"/>
          <a:srcRect/>
          <a:stretch>
            <a:fillRect/>
          </a:stretch>
        </p:blipFill>
        <p:spPr bwMode="auto">
          <a:xfrm>
            <a:off x="428596" y="2143116"/>
            <a:ext cx="8229601" cy="2847975"/>
          </a:xfrm>
          <a:prstGeom prst="rect">
            <a:avLst/>
          </a:prstGeom>
          <a:noFill/>
        </p:spPr>
      </p:pic>
      <p:sp>
        <p:nvSpPr>
          <p:cNvPr id="74754" name="Rectangle 2"/>
          <p:cNvSpPr>
            <a:spLocks noGrp="1" noChangeArrowheads="1"/>
          </p:cNvSpPr>
          <p:nvPr>
            <p:ph type="title"/>
          </p:nvPr>
        </p:nvSpPr>
        <p:spPr bwMode="auto">
          <a:xfrm>
            <a:off x="150813" y="111125"/>
            <a:ext cx="8229600" cy="720725"/>
          </a:xfrm>
          <a:noFill/>
          <a:ln>
            <a:miter lim="800000"/>
          </a:ln>
        </p:spPr>
        <p:txBody>
          <a:bodyPr vert="horz" wrap="square" lIns="91440" tIns="45720" rIns="91440" bIns="45720" numCol="1" anchor="t" anchorCtr="0" compatLnSpc="1"/>
          <a:lstStyle/>
          <a:p>
            <a:r>
              <a:rPr lang="zh-CN" altLang="en-US" dirty="0">
                <a:latin typeface="Arial" panose="020B0604020202020204" pitchFamily="34" charset="0"/>
                <a:cs typeface="Arial" panose="020B0604020202020204" pitchFamily="34" charset="0"/>
              </a:rPr>
              <a:t>穿透性角膜移植术</a:t>
            </a:r>
            <a:r>
              <a:rPr lang="en-US" altLang="en-US"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示意图</a:t>
            </a:r>
            <a:endParaRPr lang="en-US" altLang="en-US" dirty="0">
              <a:solidFill>
                <a:srgbClr val="FFFF00"/>
              </a:solidFill>
              <a:latin typeface="Arial" panose="020B0604020202020204" pitchFamily="34" charset="0"/>
              <a:cs typeface="Arial" panose="020B0604020202020204" pitchFamily="34" charset="0"/>
            </a:endParaRPr>
          </a:p>
        </p:txBody>
      </p:sp>
      <p:sp>
        <p:nvSpPr>
          <p:cNvPr id="2" name="文本框 1"/>
          <p:cNvSpPr txBox="1"/>
          <p:nvPr/>
        </p:nvSpPr>
        <p:spPr>
          <a:xfrm>
            <a:off x="4139952" y="1916832"/>
            <a:ext cx="1168910" cy="369332"/>
          </a:xfrm>
          <a:prstGeom prst="rect">
            <a:avLst/>
          </a:prstGeom>
          <a:noFill/>
        </p:spPr>
        <p:txBody>
          <a:bodyPr wrap="none" rtlCol="0">
            <a:spAutoFit/>
          </a:bodyPr>
          <a:lstStyle/>
          <a:p>
            <a:r>
              <a:rPr lang="en-US" altLang="zh-CN" dirty="0"/>
              <a:t>PK </a:t>
            </a:r>
            <a:r>
              <a:rPr lang="zh-CN" altLang="en-US" dirty="0"/>
              <a:t>移植物</a:t>
            </a:r>
          </a:p>
        </p:txBody>
      </p:sp>
      <p:sp>
        <p:nvSpPr>
          <p:cNvPr id="3" name="文本框 2"/>
          <p:cNvSpPr txBox="1"/>
          <p:nvPr/>
        </p:nvSpPr>
        <p:spPr>
          <a:xfrm>
            <a:off x="1015732" y="3645024"/>
            <a:ext cx="1107996" cy="369332"/>
          </a:xfrm>
          <a:prstGeom prst="rect">
            <a:avLst/>
          </a:prstGeom>
          <a:noFill/>
        </p:spPr>
        <p:txBody>
          <a:bodyPr wrap="none" rtlCol="0">
            <a:spAutoFit/>
          </a:bodyPr>
          <a:lstStyle/>
          <a:p>
            <a:r>
              <a:rPr lang="zh-CN" altLang="en-US" dirty="0"/>
              <a:t>后弹力层</a:t>
            </a:r>
          </a:p>
        </p:txBody>
      </p:sp>
      <p:sp>
        <p:nvSpPr>
          <p:cNvPr id="6" name="文本框 5"/>
          <p:cNvSpPr txBox="1"/>
          <p:nvPr/>
        </p:nvSpPr>
        <p:spPr>
          <a:xfrm>
            <a:off x="1187624" y="4283804"/>
            <a:ext cx="1338828" cy="369332"/>
          </a:xfrm>
          <a:prstGeom prst="rect">
            <a:avLst/>
          </a:prstGeom>
          <a:noFill/>
        </p:spPr>
        <p:txBody>
          <a:bodyPr wrap="none" rtlCol="0">
            <a:spAutoFit/>
          </a:bodyPr>
          <a:lstStyle/>
          <a:p>
            <a:r>
              <a:rPr lang="zh-CN" altLang="en-US" dirty="0"/>
              <a:t>内皮细胞层</a:t>
            </a:r>
          </a:p>
        </p:txBody>
      </p:sp>
      <p:sp>
        <p:nvSpPr>
          <p:cNvPr id="7" name="文本框 6"/>
          <p:cNvSpPr txBox="1"/>
          <p:nvPr/>
        </p:nvSpPr>
        <p:spPr>
          <a:xfrm>
            <a:off x="7136412" y="3284984"/>
            <a:ext cx="1107996" cy="369332"/>
          </a:xfrm>
          <a:prstGeom prst="rect">
            <a:avLst/>
          </a:prstGeom>
          <a:noFill/>
        </p:spPr>
        <p:txBody>
          <a:bodyPr wrap="none" rtlCol="0">
            <a:spAutoFit/>
          </a:bodyPr>
          <a:lstStyle/>
          <a:p>
            <a:r>
              <a:rPr lang="zh-CN" altLang="en-US" dirty="0"/>
              <a:t>前弹力层</a:t>
            </a:r>
          </a:p>
        </p:txBody>
      </p:sp>
      <p:sp>
        <p:nvSpPr>
          <p:cNvPr id="8" name="文本框 7"/>
          <p:cNvSpPr txBox="1"/>
          <p:nvPr/>
        </p:nvSpPr>
        <p:spPr>
          <a:xfrm>
            <a:off x="6905580" y="3933056"/>
            <a:ext cx="1338828" cy="369332"/>
          </a:xfrm>
          <a:prstGeom prst="rect">
            <a:avLst/>
          </a:prstGeom>
          <a:noFill/>
        </p:spPr>
        <p:txBody>
          <a:bodyPr wrap="none" rtlCol="0">
            <a:spAutoFit/>
          </a:bodyPr>
          <a:lstStyle/>
          <a:p>
            <a:r>
              <a:rPr lang="zh-CN" altLang="en-US" dirty="0"/>
              <a:t>上皮细胞层</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849" name="Picture 1" descr="D:\IACLE ALL MODULES\IACLE MODULE 8\Original\color pics\8L6\16.jpg"/>
          <p:cNvPicPr>
            <a:picLocks noChangeAspect="1" noChangeArrowheads="1"/>
          </p:cNvPicPr>
          <p:nvPr/>
        </p:nvPicPr>
        <p:blipFill>
          <a:blip r:embed="rId3" cstate="print"/>
          <a:srcRect/>
          <a:stretch>
            <a:fillRect/>
          </a:stretch>
        </p:blipFill>
        <p:spPr bwMode="auto">
          <a:xfrm>
            <a:off x="971550" y="1700213"/>
            <a:ext cx="7005638" cy="4419600"/>
          </a:xfrm>
          <a:prstGeom prst="rect">
            <a:avLst/>
          </a:prstGeom>
          <a:noFill/>
          <a:ln w="9525">
            <a:noFill/>
            <a:miter lim="800000"/>
            <a:headEnd/>
            <a:tailEnd/>
          </a:ln>
        </p:spPr>
      </p:pic>
      <p:sp>
        <p:nvSpPr>
          <p:cNvPr id="846851" name="Rectangle 6"/>
          <p:cNvSpPr>
            <a:spLocks noChangeArrowheads="1"/>
          </p:cNvSpPr>
          <p:nvPr/>
        </p:nvSpPr>
        <p:spPr bwMode="auto">
          <a:xfrm>
            <a:off x="287338" y="1009650"/>
            <a:ext cx="1620957"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植片隆起</a:t>
            </a: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8122302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8897" name="Picture 5" descr="D:\IACLE ALL MODULES\IACLE MODULE 8\Original\color pics\8L6\174.jpg"/>
          <p:cNvPicPr>
            <a:picLocks noChangeAspect="1" noChangeArrowheads="1"/>
          </p:cNvPicPr>
          <p:nvPr/>
        </p:nvPicPr>
        <p:blipFill>
          <a:blip r:embed="rId3" cstate="print"/>
          <a:srcRect/>
          <a:stretch>
            <a:fillRect/>
          </a:stretch>
        </p:blipFill>
        <p:spPr bwMode="auto">
          <a:xfrm>
            <a:off x="1403350" y="1773238"/>
            <a:ext cx="6213475" cy="4079875"/>
          </a:xfrm>
          <a:prstGeom prst="rect">
            <a:avLst/>
          </a:prstGeom>
          <a:noFill/>
          <a:ln w="9525">
            <a:noFill/>
            <a:miter lim="800000"/>
            <a:headEnd/>
            <a:tailEnd/>
          </a:ln>
        </p:spPr>
      </p:pic>
      <p:sp>
        <p:nvSpPr>
          <p:cNvPr id="848899" name="Rectangle 7"/>
          <p:cNvSpPr>
            <a:spLocks noChangeArrowheads="1"/>
          </p:cNvSpPr>
          <p:nvPr/>
        </p:nvSpPr>
        <p:spPr bwMode="auto">
          <a:xfrm>
            <a:off x="287338" y="1009650"/>
            <a:ext cx="6647974"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透气角膜缘内接触镜配适隆起的角膜植片</a:t>
            </a:r>
            <a:endParaRPr lang="zh-CN" altLang="en-US" sz="2000" dirty="0">
              <a:latin typeface="Times New Roman MT Std"/>
            </a:endParaRPr>
          </a:p>
        </p:txBody>
      </p:sp>
      <p:sp>
        <p:nvSpPr>
          <p:cNvPr id="79872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角膜术后</a:t>
            </a:r>
            <a:r>
              <a:rPr lang="zh-CN" altLang="en-AU" sz="2800" dirty="0">
                <a:solidFill>
                  <a:schemeClr val="bg1"/>
                </a:solidFill>
                <a:latin typeface="Arial" panose="020B0604020202020204" pitchFamily="34" charset="0"/>
              </a:rPr>
              <a:t>接触镜配适</a:t>
            </a:r>
          </a:p>
        </p:txBody>
      </p:sp>
    </p:spTree>
    <p:extLst>
      <p:ext uri="{BB962C8B-B14F-4D97-AF65-F5344CB8AC3E}">
        <p14:creationId xmlns:p14="http://schemas.microsoft.com/office/powerpoint/2010/main" val="34244864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5" name="Title 3"/>
          <p:cNvSpPr>
            <a:spLocks noGrp="1"/>
          </p:cNvSpPr>
          <p:nvPr>
            <p:ph type="ctrTitle"/>
          </p:nvPr>
        </p:nvSpPr>
        <p:spPr bwMode="auto">
          <a:xfrm>
            <a:off x="304800" y="2257425"/>
            <a:ext cx="8534400" cy="1216025"/>
          </a:xfrm>
          <a:noFill/>
          <a:ln>
            <a:miter lim="800000"/>
          </a:ln>
        </p:spPr>
        <p:txBody>
          <a:bodyPr vert="horz" wrap="square" lIns="91440" tIns="45720" rIns="91440" bIns="45720" numCol="1" anchor="t" anchorCtr="0" compatLnSpc="1"/>
          <a:lstStyle/>
          <a:p>
            <a:pPr eaLnBrk="1" hangingPunct="1"/>
            <a:r>
              <a:rPr lang="en-US" altLang="en-US" dirty="0" err="1">
                <a:solidFill>
                  <a:schemeClr val="tx1"/>
                </a:solidFill>
              </a:rPr>
              <a:t>治疗性</a:t>
            </a:r>
            <a:r>
              <a:rPr lang="zh-CN" altLang="en-US" dirty="0">
                <a:solidFill>
                  <a:schemeClr val="tx1"/>
                </a:solidFill>
              </a:rPr>
              <a:t>接触镜</a:t>
            </a:r>
            <a:endParaRPr lang="en-US" altLang="en-US" dirty="0">
              <a:solidFill>
                <a:schemeClr val="tx1"/>
              </a:solidFill>
            </a:endParaRPr>
          </a:p>
        </p:txBody>
      </p:sp>
    </p:spTree>
    <p:extLst>
      <p:ext uri="{BB962C8B-B14F-4D97-AF65-F5344CB8AC3E}">
        <p14:creationId xmlns:p14="http://schemas.microsoft.com/office/powerpoint/2010/main" val="65981217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3" name="Rectangle 3"/>
          <p:cNvSpPr>
            <a:spLocks noGrp="1"/>
          </p:cNvSpPr>
          <p:nvPr>
            <p:ph type="body" idx="1"/>
          </p:nvPr>
        </p:nvSpPr>
        <p:spPr>
          <a:xfrm>
            <a:off x="652463" y="1801813"/>
            <a:ext cx="8839200" cy="5135562"/>
          </a:xfrm>
        </p:spPr>
        <p:txBody>
          <a:bodyPr/>
          <a:lstStyle/>
          <a:p>
            <a:pPr marL="542925" indent="-361950" eaLnBrk="1" hangingPunct="1">
              <a:lnSpc>
                <a:spcPct val="150000"/>
              </a:lnSpc>
              <a:tabLst>
                <a:tab pos="1074420" algn="l"/>
              </a:tabLst>
            </a:pPr>
            <a:r>
              <a:rPr lang="en-US" altLang="en-US" sz="2000" dirty="0" err="1">
                <a:latin typeface="Arial" panose="020B0604020202020204" pitchFamily="34" charset="0"/>
                <a:cs typeface="Arial" panose="020B0604020202020204" pitchFamily="34" charset="0"/>
              </a:rPr>
              <a:t>水凝胶</a:t>
            </a:r>
          </a:p>
          <a:p>
            <a:pPr marL="542925" indent="-361950" eaLnBrk="1" hangingPunct="1">
              <a:lnSpc>
                <a:spcPct val="150000"/>
              </a:lnSpc>
              <a:tabLst>
                <a:tab pos="1074420" algn="l"/>
              </a:tabLst>
            </a:pPr>
            <a:r>
              <a:rPr lang="en-US" altLang="en-US" sz="2000" dirty="0" err="1">
                <a:latin typeface="Arial" panose="020B0604020202020204" pitchFamily="34" charset="0"/>
                <a:cs typeface="Arial" panose="020B0604020202020204" pitchFamily="34" charset="0"/>
              </a:rPr>
              <a:t>硅水凝胶（SiHy</a:t>
            </a:r>
            <a:r>
              <a:rPr lang="en-US" altLang="en-US" sz="2000" dirty="0">
                <a:latin typeface="Arial" panose="020B0604020202020204" pitchFamily="34" charset="0"/>
                <a:cs typeface="Arial" panose="020B0604020202020204" pitchFamily="34" charset="0"/>
              </a:rPr>
              <a:t>）</a:t>
            </a:r>
          </a:p>
          <a:p>
            <a:pPr marL="542925" indent="-361950" eaLnBrk="1" hangingPunct="1">
              <a:lnSpc>
                <a:spcPct val="150000"/>
              </a:lnSpc>
              <a:tabLst>
                <a:tab pos="1074420" algn="l"/>
              </a:tabLst>
            </a:pPr>
            <a:r>
              <a:rPr lang="en-US" altLang="en-US" sz="2000" dirty="0" err="1">
                <a:latin typeface="Arial" panose="020B0604020202020204" pitchFamily="34" charset="0"/>
                <a:cs typeface="Arial" panose="020B0604020202020204" pitchFamily="34" charset="0"/>
              </a:rPr>
              <a:t>胶原盾</a:t>
            </a:r>
          </a:p>
          <a:p>
            <a:pPr marL="542925" indent="-361950" eaLnBrk="1" hangingPunct="1">
              <a:lnSpc>
                <a:spcPct val="150000"/>
              </a:lnSpc>
              <a:tabLst>
                <a:tab pos="1074420" algn="l"/>
              </a:tabLst>
            </a:pPr>
            <a:r>
              <a:rPr lang="zh-CN" altLang="en-US" sz="2000" dirty="0" err="1">
                <a:latin typeface="Arial" panose="020B0604020202020204" pitchFamily="34" charset="0"/>
                <a:cs typeface="Arial" panose="020B0604020202020204" pitchFamily="34" charset="0"/>
              </a:rPr>
              <a:t>巩膜</a:t>
            </a:r>
            <a:endParaRPr lang="en-US" altLang="en-US" sz="2000" dirty="0" err="1">
              <a:latin typeface="Arial" panose="020B0604020202020204" pitchFamily="34" charset="0"/>
              <a:cs typeface="Arial" panose="020B0604020202020204" pitchFamily="34" charset="0"/>
            </a:endParaRPr>
          </a:p>
          <a:p>
            <a:pPr marL="542925" indent="-361950" eaLnBrk="1" hangingPunct="1">
              <a:lnSpc>
                <a:spcPct val="150000"/>
              </a:lnSpc>
              <a:tabLst>
                <a:tab pos="1074420" algn="l"/>
              </a:tabLst>
            </a:pPr>
            <a:r>
              <a:rPr lang="en-US" altLang="en-US" sz="2000" dirty="0" err="1">
                <a:latin typeface="Arial" panose="020B0604020202020204" pitchFamily="34" charset="0"/>
                <a:cs typeface="Arial" panose="020B0604020202020204" pitchFamily="34" charset="0"/>
              </a:rPr>
              <a:t>羊膜</a:t>
            </a:r>
            <a:r>
              <a:rPr lang="zh-CN" altLang="en-US" sz="2000" dirty="0">
                <a:latin typeface="Arial" panose="020B0604020202020204" pitchFamily="34" charset="0"/>
                <a:cs typeface="Arial" panose="020B0604020202020204" pitchFamily="34" charset="0"/>
              </a:rPr>
              <a:t>植片</a:t>
            </a:r>
            <a:endParaRPr lang="en-US" altLang="en-US" sz="2000" dirty="0" err="1">
              <a:latin typeface="Arial" panose="020B0604020202020204" pitchFamily="34" charset="0"/>
              <a:cs typeface="Arial" panose="020B0604020202020204" pitchFamily="34" charset="0"/>
            </a:endParaRPr>
          </a:p>
        </p:txBody>
      </p:sp>
      <p:sp>
        <p:nvSpPr>
          <p:cNvPr id="852994"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治疗性</a:t>
            </a:r>
            <a:r>
              <a:rPr lang="zh-CN" altLang="en-US" sz="2800" dirty="0">
                <a:solidFill>
                  <a:schemeClr val="bg1"/>
                </a:solidFill>
                <a:latin typeface="Arial" panose="020B0604020202020204" pitchFamily="34" charset="0"/>
              </a:rPr>
              <a:t>接触镜</a:t>
            </a:r>
            <a:endParaRPr lang="en-AU" altLang="en-US" sz="2800" dirty="0">
              <a:solidFill>
                <a:schemeClr val="bg1"/>
              </a:solidFill>
              <a:latin typeface="Arial" panose="020B0604020202020204" pitchFamily="34" charset="0"/>
            </a:endParaRPr>
          </a:p>
        </p:txBody>
      </p:sp>
      <p:sp>
        <p:nvSpPr>
          <p:cNvPr id="852995" name="Rectangle 6"/>
          <p:cNvSpPr>
            <a:spLocks noChangeArrowheads="1"/>
          </p:cNvSpPr>
          <p:nvPr/>
        </p:nvSpPr>
        <p:spPr bwMode="auto">
          <a:xfrm>
            <a:off x="287338" y="1009650"/>
            <a:ext cx="4852610" cy="523220"/>
          </a:xfrm>
          <a:prstGeom prst="rect">
            <a:avLst/>
          </a:prstGeom>
          <a:noFill/>
          <a:ln w="9525">
            <a:noFill/>
            <a:miter lim="800000"/>
          </a:ln>
        </p:spPr>
        <p:txBody>
          <a:bodyPr wrap="none">
            <a:spAutoFit/>
          </a:bodyPr>
          <a:lstStyle/>
          <a:p>
            <a:pPr algn="l"/>
            <a:r>
              <a:rPr lang="en-US" altLang="en-US" sz="2800" dirty="0" err="1">
                <a:solidFill>
                  <a:srgbClr val="0073AE"/>
                </a:solidFill>
                <a:latin typeface="Times New Roman MT Std"/>
              </a:rPr>
              <a:t>绷带应用的</a:t>
            </a:r>
            <a:r>
              <a:rPr lang="zh-CN" altLang="en-US" sz="2800" dirty="0">
                <a:solidFill>
                  <a:srgbClr val="0073AE"/>
                </a:solidFill>
                <a:latin typeface="Times New Roman MT Std"/>
              </a:rPr>
              <a:t>接触镜</a:t>
            </a:r>
            <a:r>
              <a:rPr lang="en-US" altLang="en-US" sz="2800" dirty="0" err="1">
                <a:solidFill>
                  <a:srgbClr val="0073AE"/>
                </a:solidFill>
                <a:latin typeface="Times New Roman MT Std"/>
              </a:rPr>
              <a:t>类型和材料</a:t>
            </a:r>
            <a:endParaRPr lang="en-US" altLang="en-US" sz="2800" dirty="0">
              <a:solidFill>
                <a:srgbClr val="0073AE"/>
              </a:solidFill>
              <a:latin typeface="Times New Roman MT Std"/>
            </a:endParaRPr>
          </a:p>
        </p:txBody>
      </p:sp>
    </p:spTree>
    <p:extLst>
      <p:ext uri="{BB962C8B-B14F-4D97-AF65-F5344CB8AC3E}">
        <p14:creationId xmlns:p14="http://schemas.microsoft.com/office/powerpoint/2010/main" val="14687541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1" name="Rectangle 3"/>
          <p:cNvSpPr>
            <a:spLocks noGrp="1"/>
          </p:cNvSpPr>
          <p:nvPr>
            <p:ph type="body" idx="1"/>
          </p:nvPr>
        </p:nvSpPr>
        <p:spPr>
          <a:xfrm>
            <a:off x="203200" y="1643050"/>
            <a:ext cx="8839200" cy="4364037"/>
          </a:xfrm>
        </p:spPr>
        <p:txBody>
          <a:bodyPr/>
          <a:lstStyle/>
          <a:p>
            <a:pPr marL="984250" indent="-361950" eaLnBrk="1" hangingPunct="1">
              <a:lnSpc>
                <a:spcPct val="150000"/>
              </a:lnSpc>
              <a:buClr>
                <a:srgbClr val="5C6F7B"/>
              </a:buClr>
              <a:buFontTx/>
              <a:buChar char="•"/>
            </a:pPr>
            <a:r>
              <a:rPr lang="zh-CN" altLang="en-US" sz="2000" dirty="0">
                <a:latin typeface="Arial" panose="020B0604020202020204" pitchFamily="34" charset="0"/>
                <a:cs typeface="Arial" panose="020B0604020202020204" pitchFamily="34" charset="0"/>
              </a:rPr>
              <a:t>舒适</a:t>
            </a:r>
            <a:endParaRPr lang="en-US" altLang="en-US" sz="2000" dirty="0">
              <a:latin typeface="Arial" panose="020B0604020202020204" pitchFamily="34" charset="0"/>
              <a:cs typeface="Arial" panose="020B0604020202020204" pitchFamily="34" charset="0"/>
            </a:endParaRPr>
          </a:p>
          <a:p>
            <a:pPr marL="1384300" lvl="2" indent="-361950" eaLnBrk="1" hangingPunct="1">
              <a:lnSpc>
                <a:spcPct val="150000"/>
              </a:lnSpc>
              <a:buClr>
                <a:srgbClr val="5C6F7B"/>
              </a:buClr>
              <a:buFontTx/>
              <a:buChar char="–"/>
            </a:pPr>
            <a:r>
              <a:rPr lang="zh-CN" altLang="en-US" sz="2000" dirty="0">
                <a:latin typeface="Arial" panose="020B0604020202020204" pitchFamily="34" charset="0"/>
                <a:cs typeface="Arial" panose="020B0604020202020204" pitchFamily="34" charset="0"/>
              </a:rPr>
              <a:t>疼痛缓解</a:t>
            </a:r>
            <a:endParaRPr lang="en-US" altLang="en-US" sz="2000" dirty="0">
              <a:latin typeface="Arial" panose="020B0604020202020204" pitchFamily="34" charset="0"/>
              <a:cs typeface="Arial" panose="020B0604020202020204" pitchFamily="34" charset="0"/>
            </a:endParaRPr>
          </a:p>
          <a:p>
            <a:pPr marL="984250" indent="-361950" eaLnBrk="1" hangingPunct="1">
              <a:lnSpc>
                <a:spcPct val="150000"/>
              </a:lnSpc>
              <a:buClr>
                <a:srgbClr val="5C6F7B"/>
              </a:buClr>
              <a:buFontTx/>
              <a:buChar char="•"/>
            </a:pPr>
            <a:r>
              <a:rPr lang="en-US" altLang="en-US" sz="2000" dirty="0" err="1">
                <a:latin typeface="Arial" panose="020B0604020202020204" pitchFamily="34" charset="0"/>
                <a:cs typeface="Arial" panose="020B0604020202020204" pitchFamily="34" charset="0"/>
              </a:rPr>
              <a:t>机械</a:t>
            </a:r>
            <a:r>
              <a:rPr lang="zh-CN" altLang="en-US" sz="2000" dirty="0">
                <a:latin typeface="Arial" panose="020B0604020202020204" pitchFamily="34" charset="0"/>
                <a:cs typeface="Arial" panose="020B0604020202020204" pitchFamily="34" charset="0"/>
              </a:rPr>
              <a:t>保护</a:t>
            </a:r>
            <a:endParaRPr lang="en-US" altLang="en-US" sz="2000" dirty="0">
              <a:latin typeface="Arial" panose="020B0604020202020204" pitchFamily="34" charset="0"/>
              <a:cs typeface="Arial" panose="020B0604020202020204" pitchFamily="34" charset="0"/>
            </a:endParaRPr>
          </a:p>
          <a:p>
            <a:pPr marL="984250" indent="-361950" eaLnBrk="1" hangingPunct="1">
              <a:lnSpc>
                <a:spcPct val="150000"/>
              </a:lnSpc>
              <a:buClr>
                <a:srgbClr val="5C6F7B"/>
              </a:buClr>
              <a:buFontTx/>
              <a:buChar char="•"/>
            </a:pPr>
            <a:r>
              <a:rPr lang="en-US" altLang="en-US" sz="2000" dirty="0">
                <a:latin typeface="Arial" panose="020B0604020202020204" pitchFamily="34" charset="0"/>
                <a:cs typeface="Arial" panose="020B0604020202020204" pitchFamily="34" charset="0"/>
              </a:rPr>
              <a:t>促进愈合</a:t>
            </a:r>
          </a:p>
          <a:p>
            <a:pPr marL="984250" indent="-361950" eaLnBrk="1" hangingPunct="1">
              <a:lnSpc>
                <a:spcPct val="150000"/>
              </a:lnSpc>
              <a:buClr>
                <a:srgbClr val="5C6F7B"/>
              </a:buClr>
              <a:buFontTx/>
              <a:buChar char="•"/>
            </a:pPr>
            <a:r>
              <a:rPr lang="zh-CN" altLang="en-US" sz="2000" dirty="0">
                <a:latin typeface="Arial" panose="020B0604020202020204" pitchFamily="34" charset="0"/>
                <a:cs typeface="Arial" panose="020B0604020202020204" pitchFamily="34" charset="0"/>
              </a:rPr>
              <a:t>维持眼表湿润</a:t>
            </a:r>
            <a:endParaRPr lang="en-US" altLang="en-US" sz="2000" dirty="0">
              <a:latin typeface="Arial" panose="020B0604020202020204" pitchFamily="34" charset="0"/>
              <a:cs typeface="Arial" panose="020B0604020202020204" pitchFamily="34" charset="0"/>
            </a:endParaRPr>
          </a:p>
          <a:p>
            <a:pPr marL="984250" indent="-361950" eaLnBrk="1" hangingPunct="1">
              <a:lnSpc>
                <a:spcPct val="150000"/>
              </a:lnSpc>
              <a:buClr>
                <a:srgbClr val="5C6F7B"/>
              </a:buClr>
              <a:buFontTx/>
              <a:buChar char="•"/>
            </a:pPr>
            <a:r>
              <a:rPr lang="en-US" altLang="en-US" sz="2000" dirty="0"/>
              <a:t>增</a:t>
            </a:r>
            <a:r>
              <a:rPr lang="zh-CN" altLang="en-US" sz="2000" dirty="0"/>
              <a:t>进</a:t>
            </a:r>
            <a:r>
              <a:rPr lang="en-US" altLang="en-US" sz="2000" dirty="0" err="1">
                <a:latin typeface="Arial" panose="020B0604020202020204" pitchFamily="34" charset="0"/>
                <a:cs typeface="Arial" panose="020B0604020202020204" pitchFamily="34" charset="0"/>
              </a:rPr>
              <a:t>视觉</a:t>
            </a:r>
            <a:endParaRPr lang="en-US" altLang="en-US" sz="2000" dirty="0">
              <a:latin typeface="Arial" panose="020B0604020202020204" pitchFamily="34" charset="0"/>
              <a:cs typeface="Arial" panose="020B0604020202020204" pitchFamily="34" charset="0"/>
            </a:endParaRPr>
          </a:p>
          <a:p>
            <a:pPr marL="984250" indent="-361950" eaLnBrk="1" hangingPunct="1">
              <a:lnSpc>
                <a:spcPct val="150000"/>
              </a:lnSpc>
              <a:buClr>
                <a:srgbClr val="5C6F7B"/>
              </a:buClr>
              <a:buFontTx/>
              <a:buChar char="•"/>
            </a:pPr>
            <a:r>
              <a:rPr lang="en-US" altLang="en-US" sz="2000" dirty="0" err="1">
                <a:sym typeface="+mn-ea"/>
              </a:rPr>
              <a:t>封堵</a:t>
            </a:r>
            <a:r>
              <a:rPr lang="en-US" altLang="en-US" sz="2000" dirty="0" err="1">
                <a:latin typeface="Arial" panose="020B0604020202020204" pitchFamily="34" charset="0"/>
                <a:cs typeface="Arial" panose="020B0604020202020204" pitchFamily="34" charset="0"/>
              </a:rPr>
              <a:t>角膜穿孔</a:t>
            </a:r>
            <a:endParaRPr lang="en-US" altLang="en-US" sz="2000" dirty="0">
              <a:latin typeface="Arial" panose="020B0604020202020204" pitchFamily="34" charset="0"/>
              <a:cs typeface="Arial" panose="020B0604020202020204" pitchFamily="34" charset="0"/>
            </a:endParaRPr>
          </a:p>
          <a:p>
            <a:pPr marL="984250" indent="-361950" eaLnBrk="1" hangingPunct="1">
              <a:lnSpc>
                <a:spcPct val="150000"/>
              </a:lnSpc>
              <a:buClr>
                <a:srgbClr val="5C6F7B"/>
              </a:buClr>
              <a:buFontTx/>
              <a:buChar char="•"/>
            </a:pPr>
            <a:r>
              <a:rPr lang="en-US" altLang="en-US" sz="2000" dirty="0" err="1">
                <a:latin typeface="Arial" panose="020B0604020202020204" pitchFamily="34" charset="0"/>
                <a:cs typeface="Arial" panose="020B0604020202020204" pitchFamily="34" charset="0"/>
              </a:rPr>
              <a:t>药物</a:t>
            </a:r>
            <a:r>
              <a:rPr lang="zh-CN" altLang="en-US" sz="2000" dirty="0">
                <a:latin typeface="Arial" panose="020B0604020202020204" pitchFamily="34" charset="0"/>
                <a:cs typeface="Arial" panose="020B0604020202020204" pitchFamily="34" charset="0"/>
              </a:rPr>
              <a:t>传递</a:t>
            </a:r>
            <a:endParaRPr lang="en-US" altLang="en-US" sz="2000" dirty="0">
              <a:latin typeface="Arial" panose="020B0604020202020204" pitchFamily="34" charset="0"/>
              <a:cs typeface="Arial" panose="020B0604020202020204" pitchFamily="34" charset="0"/>
            </a:endParaRPr>
          </a:p>
          <a:p>
            <a:pPr marL="984250" indent="-361950" eaLnBrk="1" hangingPunct="1">
              <a:lnSpc>
                <a:spcPct val="150000"/>
              </a:lnSpc>
              <a:buClr>
                <a:srgbClr val="5C6F7B"/>
              </a:buClr>
              <a:buFontTx/>
              <a:buChar char="•"/>
            </a:pPr>
            <a:r>
              <a:rPr lang="en-US" altLang="en-US" sz="2000" dirty="0">
                <a:latin typeface="Arial" panose="020B0604020202020204" pitchFamily="34" charset="0"/>
                <a:cs typeface="Arial" panose="020B0604020202020204" pitchFamily="34" charset="0"/>
              </a:rPr>
              <a:t>角膜的结构支持</a:t>
            </a:r>
          </a:p>
        </p:txBody>
      </p:sp>
      <p:sp>
        <p:nvSpPr>
          <p:cNvPr id="855043" name="Rectangle 5"/>
          <p:cNvSpPr>
            <a:spLocks noChangeArrowheads="1"/>
          </p:cNvSpPr>
          <p:nvPr/>
        </p:nvSpPr>
        <p:spPr bwMode="auto">
          <a:xfrm>
            <a:off x="287338" y="1006475"/>
            <a:ext cx="2698175" cy="523220"/>
          </a:xfrm>
          <a:prstGeom prst="rect">
            <a:avLst/>
          </a:prstGeom>
          <a:noFill/>
          <a:ln w="9525">
            <a:noFill/>
            <a:miter lim="800000"/>
          </a:ln>
        </p:spPr>
        <p:txBody>
          <a:bodyPr wrap="none">
            <a:spAutoFit/>
          </a:bodyPr>
          <a:lstStyle/>
          <a:p>
            <a:pPr algn="l"/>
            <a:r>
              <a:rPr lang="en-US" altLang="en-US" sz="2800" dirty="0" err="1">
                <a:solidFill>
                  <a:srgbClr val="0073AE"/>
                </a:solidFill>
                <a:latin typeface="Times New Roman MT Std"/>
              </a:rPr>
              <a:t>绷带</a:t>
            </a:r>
            <a:r>
              <a:rPr lang="zh-CN" altLang="en-US" sz="2800" dirty="0">
                <a:solidFill>
                  <a:srgbClr val="0073AE"/>
                </a:solidFill>
                <a:latin typeface="Times New Roman MT Std"/>
              </a:rPr>
              <a:t>镜的适应症</a:t>
            </a:r>
          </a:p>
        </p:txBody>
      </p:sp>
      <p:sp>
        <p:nvSpPr>
          <p:cNvPr id="855044" name="TextBox 1"/>
          <p:cNvSpPr txBox="1">
            <a:spLocks noChangeArrowheads="1"/>
          </p:cNvSpPr>
          <p:nvPr/>
        </p:nvSpPr>
        <p:spPr bwMode="auto">
          <a:xfrm>
            <a:off x="5867400" y="1093788"/>
            <a:ext cx="2468563" cy="368300"/>
          </a:xfrm>
          <a:prstGeom prst="rect">
            <a:avLst/>
          </a:prstGeom>
          <a:noFill/>
          <a:ln w="9525">
            <a:noFill/>
            <a:miter lim="800000"/>
          </a:ln>
        </p:spPr>
        <p:txBody>
          <a:bodyPr wrap="none">
            <a:spAutoFit/>
          </a:bodyPr>
          <a:lstStyle/>
          <a:p>
            <a:r>
              <a:rPr lang="en-US" altLang="en-US">
                <a:solidFill>
                  <a:srgbClr val="00B050"/>
                </a:solidFill>
                <a:latin typeface="Arial" panose="020B0604020202020204" pitchFamily="34" charset="0"/>
              </a:rPr>
              <a:t>after </a:t>
            </a:r>
            <a:r>
              <a:rPr lang="en-US" altLang="en-US" b="1">
                <a:solidFill>
                  <a:srgbClr val="00B050"/>
                </a:solidFill>
                <a:latin typeface="Arial" panose="020B0604020202020204" pitchFamily="34" charset="0"/>
              </a:rPr>
              <a:t>Veys </a:t>
            </a:r>
            <a:r>
              <a:rPr lang="en-US" altLang="en-US" b="1" i="1">
                <a:solidFill>
                  <a:srgbClr val="00B050"/>
                </a:solidFill>
                <a:latin typeface="Arial" panose="020B0604020202020204" pitchFamily="34" charset="0"/>
              </a:rPr>
              <a:t>et al</a:t>
            </a:r>
            <a:r>
              <a:rPr lang="en-US" altLang="en-US" b="1">
                <a:solidFill>
                  <a:srgbClr val="00B050"/>
                </a:solidFill>
                <a:latin typeface="Arial" panose="020B0604020202020204" pitchFamily="34" charset="0"/>
              </a:rPr>
              <a:t>., 2001</a:t>
            </a:r>
            <a:endParaRPr lang="en-GB" b="1">
              <a:solidFill>
                <a:srgbClr val="00B050"/>
              </a:solidFill>
            </a:endParaRPr>
          </a:p>
        </p:txBody>
      </p:sp>
      <p:sp>
        <p:nvSpPr>
          <p:cNvPr id="852994"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治疗性</a:t>
            </a:r>
            <a:r>
              <a:rPr lang="zh-CN" altLang="en-US" sz="2800" dirty="0">
                <a:solidFill>
                  <a:schemeClr val="bg1"/>
                </a:solidFill>
                <a:latin typeface="Arial" panose="020B0604020202020204" pitchFamily="34" charset="0"/>
              </a:rPr>
              <a:t>接触镜</a:t>
            </a:r>
            <a:endParaRPr lang="en-AU" altLang="en-US" sz="2800" dirty="0">
              <a:solidFill>
                <a:schemeClr val="bg1"/>
              </a:solidFill>
              <a:latin typeface="Arial" panose="020B0604020202020204" pitchFamily="34" charset="0"/>
            </a:endParaRPr>
          </a:p>
        </p:txBody>
      </p:sp>
    </p:spTree>
    <p:extLst>
      <p:ext uri="{BB962C8B-B14F-4D97-AF65-F5344CB8AC3E}">
        <p14:creationId xmlns:p14="http://schemas.microsoft.com/office/powerpoint/2010/main" val="37480040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1" name="Rectangle 3"/>
          <p:cNvSpPr>
            <a:spLocks noGrp="1"/>
          </p:cNvSpPr>
          <p:nvPr>
            <p:ph type="body" idx="1"/>
          </p:nvPr>
        </p:nvSpPr>
        <p:spPr>
          <a:xfrm>
            <a:off x="560388" y="1865313"/>
            <a:ext cx="8839200" cy="5289550"/>
          </a:xfrm>
        </p:spPr>
        <p:txBody>
          <a:bodyPr/>
          <a:lstStyle/>
          <a:p>
            <a:pPr marL="622300" indent="-351155">
              <a:lnSpc>
                <a:spcPts val="2700"/>
              </a:lnSpc>
              <a:defRPr/>
            </a:pPr>
            <a:r>
              <a:rPr lang="zh-CN" altLang="en-US" dirty="0"/>
              <a:t>手要干净无毛屑</a:t>
            </a:r>
          </a:p>
          <a:p>
            <a:pPr marL="622300" indent="-351155">
              <a:lnSpc>
                <a:spcPts val="2700"/>
              </a:lnSpc>
              <a:defRPr/>
            </a:pPr>
            <a:r>
              <a:rPr lang="zh-CN" altLang="en-US" dirty="0"/>
              <a:t>如果有穿孔或病毒传播的可能性使用无菌程序</a:t>
            </a:r>
          </a:p>
          <a:p>
            <a:pPr marL="622300" indent="-351155">
              <a:lnSpc>
                <a:spcPts val="2700"/>
              </a:lnSpc>
              <a:defRPr/>
            </a:pPr>
            <a:r>
              <a:rPr lang="zh-CN" altLang="en-US" dirty="0"/>
              <a:t>避免含防腐剂的接触镜护理产品和药物</a:t>
            </a:r>
          </a:p>
          <a:p>
            <a:pPr marL="622300" indent="-351155">
              <a:lnSpc>
                <a:spcPts val="2700"/>
              </a:lnSpc>
              <a:defRPr/>
            </a:pPr>
            <a:r>
              <a:rPr lang="zh-CN" altLang="en-US" dirty="0"/>
              <a:t>在可能的情况下使用硅水凝胶镜</a:t>
            </a:r>
            <a:endParaRPr lang="en-US" altLang="en-US" dirty="0"/>
          </a:p>
          <a:p>
            <a:pPr marL="1022350" lvl="2" indent="-351155" eaLnBrk="1" hangingPunct="1">
              <a:lnSpc>
                <a:spcPts val="2700"/>
              </a:lnSpc>
              <a:defRPr/>
            </a:pPr>
            <a:r>
              <a:rPr lang="zh-CN" altLang="en-US" dirty="0"/>
              <a:t>脆弱的上皮可能需要高含水水凝胶</a:t>
            </a:r>
            <a:endParaRPr lang="en-US" altLang="en-US" dirty="0"/>
          </a:p>
          <a:p>
            <a:pPr marL="622300" indent="-351155" eaLnBrk="1" hangingPunct="1">
              <a:lnSpc>
                <a:spcPts val="2700"/>
              </a:lnSpc>
              <a:defRPr/>
            </a:pPr>
            <a:r>
              <a:rPr lang="zh-CN" altLang="en-US" dirty="0"/>
              <a:t>如果使用薄镜片，通知所有其他相关的从业者</a:t>
            </a:r>
            <a:endParaRPr lang="en-US" altLang="en-US" dirty="0"/>
          </a:p>
          <a:p>
            <a:pPr marL="1022350" lvl="2" indent="-351155" eaLnBrk="1" hangingPunct="1">
              <a:lnSpc>
                <a:spcPts val="2700"/>
              </a:lnSpc>
              <a:defRPr/>
            </a:pPr>
            <a:r>
              <a:rPr lang="zh-CN" altLang="en-US" dirty="0"/>
              <a:t>此类接触镜的存在很容易被忽略</a:t>
            </a:r>
            <a:endParaRPr lang="en-US" altLang="en-US" dirty="0"/>
          </a:p>
          <a:p>
            <a:pPr marL="622300" indent="-351155" eaLnBrk="1" hangingPunct="1">
              <a:lnSpc>
                <a:spcPts val="2700"/>
              </a:lnSpc>
              <a:defRPr/>
            </a:pPr>
            <a:r>
              <a:rPr lang="zh-CN" altLang="en-US" dirty="0"/>
              <a:t>如果植片或角膜缘发炎，使用总直径为</a:t>
            </a:r>
            <a:r>
              <a:rPr lang="en-US" altLang="zh-CN" dirty="0"/>
              <a:t>14.5</a:t>
            </a:r>
            <a:r>
              <a:rPr lang="zh-CN" altLang="en-US" dirty="0"/>
              <a:t>到</a:t>
            </a:r>
            <a:r>
              <a:rPr lang="en-US" altLang="zh-CN" dirty="0"/>
              <a:t>16</a:t>
            </a:r>
            <a:r>
              <a:rPr lang="zh-CN" altLang="en-US" dirty="0"/>
              <a:t>毫米</a:t>
            </a:r>
          </a:p>
          <a:p>
            <a:pPr marL="622300" indent="-351155" eaLnBrk="1" hangingPunct="1">
              <a:lnSpc>
                <a:spcPts val="2700"/>
              </a:lnSpc>
              <a:defRPr/>
            </a:pPr>
            <a:r>
              <a:rPr lang="zh-CN" altLang="en-US" dirty="0"/>
              <a:t>如果组织干扰到角膜缘之外，总直径为</a:t>
            </a:r>
            <a:r>
              <a:rPr lang="en-US" altLang="zh-CN" dirty="0"/>
              <a:t>18</a:t>
            </a:r>
            <a:r>
              <a:rPr lang="zh-CN" altLang="en-US" dirty="0"/>
              <a:t>到</a:t>
            </a:r>
            <a:r>
              <a:rPr lang="en-US" altLang="zh-CN" dirty="0"/>
              <a:t>20</a:t>
            </a:r>
            <a:r>
              <a:rPr lang="zh-CN" altLang="en-US" dirty="0"/>
              <a:t>毫米</a:t>
            </a:r>
            <a:endParaRPr lang="en-US" altLang="zh-CN" dirty="0"/>
          </a:p>
          <a:p>
            <a:pPr marL="622300" indent="-351155" eaLnBrk="1" hangingPunct="1">
              <a:lnSpc>
                <a:spcPts val="2700"/>
              </a:lnSpc>
              <a:defRPr/>
            </a:pPr>
            <a:r>
              <a:rPr lang="zh-CN" altLang="en-US" dirty="0"/>
              <a:t>使用泪液补充润滑眼睛</a:t>
            </a:r>
            <a:r>
              <a:rPr lang="en-US" altLang="zh-CN" dirty="0"/>
              <a:t>&amp;</a:t>
            </a:r>
            <a:r>
              <a:rPr lang="zh-CN" altLang="en-US" dirty="0"/>
              <a:t>↓沉淀物</a:t>
            </a:r>
          </a:p>
          <a:p>
            <a:pPr marL="622300" indent="-351155" eaLnBrk="1" hangingPunct="1">
              <a:lnSpc>
                <a:spcPts val="2700"/>
              </a:lnSpc>
              <a:defRPr/>
            </a:pPr>
            <a:r>
              <a:rPr lang="zh-CN" altLang="en-US" dirty="0"/>
              <a:t>毫不犹豫的换掉损坏或有沉淀物的接触镜</a:t>
            </a:r>
            <a:endParaRPr lang="en-US" altLang="en-US" dirty="0"/>
          </a:p>
          <a:p>
            <a:pPr>
              <a:lnSpc>
                <a:spcPts val="2700"/>
              </a:lnSpc>
              <a:defRPr/>
            </a:pPr>
            <a:endParaRPr lang="en-US" altLang="en-US" dirty="0"/>
          </a:p>
        </p:txBody>
      </p:sp>
      <p:sp>
        <p:nvSpPr>
          <p:cNvPr id="857090" name="Rectangle 4"/>
          <p:cNvSpPr>
            <a:spLocks noChangeArrowheads="1"/>
          </p:cNvSpPr>
          <p:nvPr/>
        </p:nvSpPr>
        <p:spPr bwMode="auto">
          <a:xfrm>
            <a:off x="6948488" y="5589588"/>
            <a:ext cx="2036762" cy="369887"/>
          </a:xfrm>
          <a:prstGeom prst="rect">
            <a:avLst/>
          </a:prstGeom>
          <a:noFill/>
          <a:ln w="9525">
            <a:noFill/>
            <a:miter lim="800000"/>
          </a:ln>
        </p:spPr>
        <p:txBody>
          <a:bodyPr>
            <a:spAutoFit/>
          </a:bodyPr>
          <a:lstStyle/>
          <a:p>
            <a:r>
              <a:rPr lang="en-US" altLang="en-US">
                <a:solidFill>
                  <a:srgbClr val="00B050"/>
                </a:solidFill>
                <a:latin typeface="Arial" panose="020B0604020202020204" pitchFamily="34" charset="0"/>
              </a:rPr>
              <a:t>after</a:t>
            </a:r>
            <a:r>
              <a:rPr lang="en-US" altLang="en-US" b="1">
                <a:solidFill>
                  <a:srgbClr val="00B050"/>
                </a:solidFill>
                <a:latin typeface="Arial" panose="020B0604020202020204" pitchFamily="34" charset="0"/>
              </a:rPr>
              <a:t> Astin, 1991</a:t>
            </a:r>
          </a:p>
        </p:txBody>
      </p:sp>
      <p:sp>
        <p:nvSpPr>
          <p:cNvPr id="857092" name="Rectangle 6"/>
          <p:cNvSpPr>
            <a:spLocks noChangeArrowheads="1"/>
          </p:cNvSpPr>
          <p:nvPr/>
        </p:nvSpPr>
        <p:spPr bwMode="auto">
          <a:xfrm>
            <a:off x="287338" y="1009650"/>
            <a:ext cx="902811"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其他</a:t>
            </a:r>
            <a:endParaRPr lang="en-US" altLang="en-US" sz="2000" dirty="0">
              <a:latin typeface="Times New Roman MT Std"/>
            </a:endParaRPr>
          </a:p>
        </p:txBody>
      </p:sp>
      <p:sp>
        <p:nvSpPr>
          <p:cNvPr id="852994"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治疗性</a:t>
            </a:r>
            <a:r>
              <a:rPr lang="zh-CN" altLang="en-US" sz="2800" dirty="0">
                <a:solidFill>
                  <a:schemeClr val="bg1"/>
                </a:solidFill>
                <a:latin typeface="Arial" panose="020B0604020202020204" pitchFamily="34" charset="0"/>
              </a:rPr>
              <a:t>接触镜</a:t>
            </a:r>
            <a:endParaRPr lang="en-AU" altLang="en-US" sz="2800" dirty="0">
              <a:solidFill>
                <a:schemeClr val="bg1"/>
              </a:solidFill>
              <a:latin typeface="Arial" panose="020B0604020202020204" pitchFamily="34" charset="0"/>
            </a:endParaRPr>
          </a:p>
        </p:txBody>
      </p:sp>
    </p:spTree>
    <p:extLst>
      <p:ext uri="{BB962C8B-B14F-4D97-AF65-F5344CB8AC3E}">
        <p14:creationId xmlns:p14="http://schemas.microsoft.com/office/powerpoint/2010/main" val="17806428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7" name="Rectangle 3"/>
          <p:cNvSpPr>
            <a:spLocks noGrp="1"/>
          </p:cNvSpPr>
          <p:nvPr>
            <p:ph type="body" idx="1"/>
          </p:nvPr>
        </p:nvSpPr>
        <p:spPr>
          <a:xfrm>
            <a:off x="652463" y="1866900"/>
            <a:ext cx="8839200" cy="5135563"/>
          </a:xfrm>
        </p:spPr>
        <p:txBody>
          <a:bodyPr/>
          <a:lstStyle/>
          <a:p>
            <a:pPr marL="542925" indent="-361950" eaLnBrk="1" hangingPunct="1">
              <a:lnSpc>
                <a:spcPct val="120000"/>
              </a:lnSpc>
            </a:pPr>
            <a:r>
              <a:rPr lang="zh-CN" altLang="en-US" sz="2000" dirty="0">
                <a:latin typeface="Arial" panose="020B0604020202020204" pitchFamily="34" charset="0"/>
                <a:cs typeface="Arial" panose="020B0604020202020204" pitchFamily="34" charset="0"/>
              </a:rPr>
              <a:t>配戴时间表</a:t>
            </a:r>
            <a:endParaRPr lang="en-US" altLang="en-US" sz="2000" dirty="0">
              <a:latin typeface="Arial" panose="020B0604020202020204" pitchFamily="34" charset="0"/>
              <a:cs typeface="Arial" panose="020B0604020202020204" pitchFamily="34" charset="0"/>
            </a:endParaRPr>
          </a:p>
          <a:p>
            <a:pPr marL="942975" lvl="2" indent="-361950" eaLnBrk="1" hangingPunct="1">
              <a:lnSpc>
                <a:spcPct val="120000"/>
              </a:lnSpc>
            </a:pPr>
            <a:r>
              <a:rPr lang="zh-CN" altLang="en-US" sz="2000" dirty="0"/>
              <a:t>日戴型，长戴型，持续配戴型</a:t>
            </a:r>
            <a:endParaRPr lang="en-US" altLang="en-US" sz="2000" dirty="0">
              <a:latin typeface="Arial" panose="020B0604020202020204" pitchFamily="34" charset="0"/>
              <a:cs typeface="Arial" panose="020B0604020202020204" pitchFamily="34" charset="0"/>
            </a:endParaRPr>
          </a:p>
          <a:p>
            <a:pPr marL="542925" indent="-361950" eaLnBrk="1" hangingPunct="1">
              <a:lnSpc>
                <a:spcPct val="120000"/>
              </a:lnSpc>
            </a:pPr>
            <a:r>
              <a:rPr lang="zh-CN" altLang="en-US" sz="2000" dirty="0"/>
              <a:t>灵活度水平</a:t>
            </a:r>
            <a:endParaRPr lang="en-US" altLang="en-US" sz="2000" dirty="0">
              <a:latin typeface="Arial" panose="020B0604020202020204" pitchFamily="34" charset="0"/>
              <a:cs typeface="Arial" panose="020B0604020202020204" pitchFamily="34" charset="0"/>
            </a:endParaRPr>
          </a:p>
          <a:p>
            <a:pPr marL="542925" indent="-361950" eaLnBrk="1" hangingPunct="1">
              <a:lnSpc>
                <a:spcPct val="120000"/>
              </a:lnSpc>
            </a:pPr>
            <a:r>
              <a:rPr lang="zh-CN" altLang="en-US" sz="2000" dirty="0">
                <a:latin typeface="Arial" panose="020B0604020202020204" pitchFamily="34" charset="0"/>
                <a:cs typeface="Arial" panose="020B0604020202020204" pitchFamily="34" charset="0"/>
              </a:rPr>
              <a:t>年龄</a:t>
            </a:r>
            <a:endParaRPr lang="en-US" altLang="en-US" sz="2000" dirty="0">
              <a:latin typeface="Arial" panose="020B0604020202020204" pitchFamily="34" charset="0"/>
              <a:cs typeface="Arial" panose="020B0604020202020204" pitchFamily="34" charset="0"/>
            </a:endParaRPr>
          </a:p>
          <a:p>
            <a:pPr marL="542925" indent="-361950" eaLnBrk="1" hangingPunct="1">
              <a:lnSpc>
                <a:spcPct val="120000"/>
              </a:lnSpc>
            </a:pPr>
            <a:r>
              <a:rPr lang="zh-CN" altLang="en-US" sz="2000" dirty="0">
                <a:latin typeface="Arial" panose="020B0604020202020204" pitchFamily="34" charset="0"/>
                <a:cs typeface="Arial" panose="020B0604020202020204" pitchFamily="34" charset="0"/>
              </a:rPr>
              <a:t>可获得的帮助</a:t>
            </a:r>
            <a:endParaRPr lang="en-US" altLang="en-US" sz="2000" dirty="0">
              <a:latin typeface="Arial" panose="020B0604020202020204" pitchFamily="34" charset="0"/>
              <a:cs typeface="Arial" panose="020B0604020202020204" pitchFamily="34" charset="0"/>
            </a:endParaRPr>
          </a:p>
          <a:p>
            <a:pPr marL="942975" lvl="2" indent="-361950" eaLnBrk="1" hangingPunct="1">
              <a:lnSpc>
                <a:spcPct val="120000"/>
              </a:lnSpc>
            </a:pPr>
            <a:r>
              <a:rPr lang="zh-CN" altLang="en-US" sz="2000" dirty="0">
                <a:latin typeface="Arial" panose="020B0604020202020204" pitchFamily="34" charset="0"/>
                <a:cs typeface="Arial" panose="020B0604020202020204" pitchFamily="34" charset="0"/>
              </a:rPr>
              <a:t>家人，朋友，其他健康专业人士</a:t>
            </a:r>
            <a:endParaRPr lang="en-US" altLang="en-US" sz="2000" dirty="0">
              <a:latin typeface="Arial" panose="020B0604020202020204" pitchFamily="34" charset="0"/>
              <a:cs typeface="Arial" panose="020B0604020202020204" pitchFamily="34" charset="0"/>
            </a:endParaRPr>
          </a:p>
          <a:p>
            <a:pPr marL="542925" indent="-361950" eaLnBrk="1" hangingPunct="1">
              <a:lnSpc>
                <a:spcPct val="120000"/>
              </a:lnSpc>
            </a:pPr>
            <a:r>
              <a:rPr lang="zh-CN" altLang="en-US" sz="2000" dirty="0">
                <a:latin typeface="Arial" panose="020B0604020202020204" pitchFamily="34" charset="0"/>
                <a:cs typeface="Arial" panose="020B0604020202020204" pitchFamily="34" charset="0"/>
              </a:rPr>
              <a:t>基本健康情况</a:t>
            </a:r>
            <a:r>
              <a:rPr lang="en-US" altLang="zh-CN" sz="2000" dirty="0">
                <a:latin typeface="Arial" panose="020B0604020202020204" pitchFamily="34" charset="0"/>
                <a:cs typeface="Arial" panose="020B0604020202020204" pitchFamily="34" charset="0"/>
              </a:rPr>
              <a:t>&amp;</a:t>
            </a:r>
            <a:r>
              <a:rPr lang="zh-CN" altLang="en-US" sz="2000" dirty="0">
                <a:latin typeface="Arial" panose="020B0604020202020204" pitchFamily="34" charset="0"/>
                <a:cs typeface="Arial" panose="020B0604020202020204" pitchFamily="34" charset="0"/>
              </a:rPr>
              <a:t>个人</a:t>
            </a:r>
            <a:r>
              <a:rPr lang="en-US" altLang="zh-CN" sz="2000" dirty="0">
                <a:latin typeface="Arial" panose="020B0604020202020204" pitchFamily="34" charset="0"/>
                <a:cs typeface="Arial" panose="020B0604020202020204" pitchFamily="34" charset="0"/>
              </a:rPr>
              <a:t>&amp;</a:t>
            </a:r>
            <a:r>
              <a:rPr lang="zh-CN" altLang="en-US" sz="2000" dirty="0">
                <a:latin typeface="Arial" panose="020B0604020202020204" pitchFamily="34" charset="0"/>
                <a:cs typeface="Arial" panose="020B0604020202020204" pitchFamily="34" charset="0"/>
              </a:rPr>
              <a:t>家人的病史</a:t>
            </a:r>
            <a:endParaRPr lang="en-US" altLang="en-US" sz="2000" dirty="0">
              <a:latin typeface="Arial" panose="020B0604020202020204" pitchFamily="34" charset="0"/>
              <a:cs typeface="Arial" panose="020B0604020202020204" pitchFamily="34" charset="0"/>
            </a:endParaRPr>
          </a:p>
        </p:txBody>
      </p:sp>
      <p:sp>
        <p:nvSpPr>
          <p:cNvPr id="859139" name="Rectangle 5"/>
          <p:cNvSpPr>
            <a:spLocks noChangeArrowheads="1"/>
          </p:cNvSpPr>
          <p:nvPr/>
        </p:nvSpPr>
        <p:spPr bwMode="auto">
          <a:xfrm>
            <a:off x="287338" y="1009650"/>
            <a:ext cx="2339102"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配适注意事项</a:t>
            </a:r>
            <a:endParaRPr lang="en-US" altLang="en-US" sz="2000" dirty="0">
              <a:latin typeface="Times New Roman MT Std"/>
            </a:endParaRPr>
          </a:p>
        </p:txBody>
      </p:sp>
      <p:sp>
        <p:nvSpPr>
          <p:cNvPr id="852994"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治疗性</a:t>
            </a:r>
            <a:r>
              <a:rPr lang="zh-CN" altLang="en-US" sz="2800" dirty="0">
                <a:solidFill>
                  <a:schemeClr val="bg1"/>
                </a:solidFill>
                <a:latin typeface="Arial" panose="020B0604020202020204" pitchFamily="34" charset="0"/>
              </a:rPr>
              <a:t>接触镜</a:t>
            </a:r>
            <a:endParaRPr lang="en-AU" altLang="en-US" sz="2800" dirty="0">
              <a:solidFill>
                <a:schemeClr val="bg1"/>
              </a:solidFill>
              <a:latin typeface="Arial" panose="020B0604020202020204" pitchFamily="34" charset="0"/>
            </a:endParaRPr>
          </a:p>
        </p:txBody>
      </p:sp>
    </p:spTree>
    <p:extLst>
      <p:ext uri="{BB962C8B-B14F-4D97-AF65-F5344CB8AC3E}">
        <p14:creationId xmlns:p14="http://schemas.microsoft.com/office/powerpoint/2010/main" val="175619026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5" name="Rectangle 3"/>
          <p:cNvSpPr>
            <a:spLocks noGrp="1"/>
          </p:cNvSpPr>
          <p:nvPr>
            <p:ph type="body" idx="1"/>
          </p:nvPr>
        </p:nvSpPr>
        <p:spPr>
          <a:xfrm>
            <a:off x="381000" y="1803400"/>
            <a:ext cx="6999288" cy="3455988"/>
          </a:xfrm>
        </p:spPr>
        <p:txBody>
          <a:bodyPr/>
          <a:lstStyle/>
          <a:p>
            <a:pPr marL="800100" lvl="1" indent="-347980" eaLnBrk="1" hangingPunct="1">
              <a:lnSpc>
                <a:spcPct val="150000"/>
              </a:lnSpc>
            </a:pPr>
            <a:r>
              <a:rPr lang="zh-CN" altLang="en-US" sz="2000" dirty="0"/>
              <a:t>治愈</a:t>
            </a:r>
          </a:p>
          <a:p>
            <a:pPr marL="800100" lvl="1" indent="-347980" eaLnBrk="1" hangingPunct="1">
              <a:lnSpc>
                <a:spcPct val="150000"/>
              </a:lnSpc>
            </a:pPr>
            <a:r>
              <a:rPr lang="zh-CN" altLang="en-US" sz="2000" dirty="0"/>
              <a:t>泪液滞留</a:t>
            </a:r>
          </a:p>
          <a:p>
            <a:pPr marL="800100" lvl="1" indent="-347980" eaLnBrk="1" hangingPunct="1">
              <a:lnSpc>
                <a:spcPct val="150000"/>
              </a:lnSpc>
            </a:pPr>
            <a:r>
              <a:rPr lang="zh-CN" altLang="en-US" sz="2000" dirty="0"/>
              <a:t>干燥的预防</a:t>
            </a:r>
          </a:p>
          <a:p>
            <a:pPr marL="800100" lvl="1" indent="-347980" eaLnBrk="1" hangingPunct="1">
              <a:lnSpc>
                <a:spcPct val="150000"/>
              </a:lnSpc>
            </a:pPr>
            <a:r>
              <a:rPr lang="zh-CN" altLang="en-US" sz="2000" dirty="0"/>
              <a:t>氧水平的维持</a:t>
            </a:r>
            <a:endParaRPr lang="en-US" altLang="en-US" dirty="0">
              <a:latin typeface="Arial" panose="020B0604020202020204" pitchFamily="34" charset="0"/>
              <a:cs typeface="Arial" panose="020B0604020202020204" pitchFamily="34" charset="0"/>
            </a:endParaRPr>
          </a:p>
        </p:txBody>
      </p:sp>
      <p:sp>
        <p:nvSpPr>
          <p:cNvPr id="861187" name="Rectangle 5"/>
          <p:cNvSpPr>
            <a:spLocks noChangeArrowheads="1"/>
          </p:cNvSpPr>
          <p:nvPr/>
        </p:nvSpPr>
        <p:spPr bwMode="auto">
          <a:xfrm>
            <a:off x="287338" y="1009650"/>
            <a:ext cx="3236784"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风险与收益</a:t>
            </a:r>
            <a:r>
              <a:rPr lang="en-US" altLang="zh-CN" sz="2800" dirty="0">
                <a:solidFill>
                  <a:srgbClr val="0073AE"/>
                </a:solidFill>
                <a:latin typeface="Times New Roman MT Std"/>
              </a:rPr>
              <a:t>1</a:t>
            </a:r>
            <a:r>
              <a:rPr lang="zh-CN" altLang="en-US" sz="2800" dirty="0">
                <a:solidFill>
                  <a:srgbClr val="0073AE"/>
                </a:solidFill>
                <a:latin typeface="Times New Roman MT Std"/>
              </a:rPr>
              <a:t>：优点</a:t>
            </a:r>
            <a:endParaRPr lang="en-US" altLang="en-US" sz="2000" dirty="0">
              <a:latin typeface="Times New Roman MT Std"/>
            </a:endParaRPr>
          </a:p>
        </p:txBody>
      </p:sp>
      <p:sp>
        <p:nvSpPr>
          <p:cNvPr id="852994"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治疗性</a:t>
            </a:r>
            <a:r>
              <a:rPr lang="zh-CN" altLang="en-US" sz="2800" dirty="0">
                <a:solidFill>
                  <a:schemeClr val="bg1"/>
                </a:solidFill>
                <a:latin typeface="Arial" panose="020B0604020202020204" pitchFamily="34" charset="0"/>
              </a:rPr>
              <a:t>接触镜</a:t>
            </a:r>
            <a:endParaRPr lang="en-AU" altLang="en-US" sz="2800" dirty="0">
              <a:solidFill>
                <a:schemeClr val="bg1"/>
              </a:solidFill>
              <a:latin typeface="Arial" panose="020B0604020202020204" pitchFamily="34" charset="0"/>
            </a:endParaRPr>
          </a:p>
        </p:txBody>
      </p:sp>
    </p:spTree>
    <p:extLst>
      <p:ext uri="{BB962C8B-B14F-4D97-AF65-F5344CB8AC3E}">
        <p14:creationId xmlns:p14="http://schemas.microsoft.com/office/powerpoint/2010/main" val="6266092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3" name="Rectangle 3"/>
          <p:cNvSpPr>
            <a:spLocks noGrp="1"/>
          </p:cNvSpPr>
          <p:nvPr>
            <p:ph type="body" idx="1"/>
          </p:nvPr>
        </p:nvSpPr>
        <p:spPr>
          <a:xfrm>
            <a:off x="477838" y="1822450"/>
            <a:ext cx="8839200" cy="5135563"/>
          </a:xfrm>
        </p:spPr>
        <p:txBody>
          <a:bodyPr/>
          <a:lstStyle/>
          <a:p>
            <a:pPr marL="713105" lvl="1" indent="-351155">
              <a:lnSpc>
                <a:spcPct val="130000"/>
              </a:lnSpc>
              <a:buClr>
                <a:srgbClr val="5C6F7B"/>
              </a:buClr>
            </a:pPr>
            <a:r>
              <a:rPr lang="zh-CN" altLang="en-US" sz="2000" dirty="0"/>
              <a:t>几种低氧传导性的接触镜类型</a:t>
            </a:r>
          </a:p>
          <a:p>
            <a:pPr marL="713105" lvl="1" indent="-351155">
              <a:lnSpc>
                <a:spcPct val="130000"/>
              </a:lnSpc>
              <a:buClr>
                <a:srgbClr val="5C6F7B"/>
              </a:buClr>
            </a:pPr>
            <a:r>
              <a:rPr lang="zh-CN" altLang="en-US" sz="2000" dirty="0"/>
              <a:t>继发并发症的风险增加，包括感染</a:t>
            </a:r>
          </a:p>
          <a:p>
            <a:pPr marL="712788" lvl="1" indent="-350838">
              <a:lnSpc>
                <a:spcPct val="130000"/>
              </a:lnSpc>
              <a:buClr>
                <a:srgbClr val="5C6F7B"/>
              </a:buClr>
            </a:pPr>
            <a:r>
              <a:rPr lang="en-US" altLang="en-US" sz="2000" dirty="0">
                <a:latin typeface="Arial" charset="0"/>
                <a:cs typeface="Arial" charset="0"/>
              </a:rPr>
              <a:t>$$$</a:t>
            </a:r>
          </a:p>
          <a:p>
            <a:pPr marL="713105" lvl="1" indent="-351155">
              <a:lnSpc>
                <a:spcPct val="130000"/>
              </a:lnSpc>
              <a:buClr>
                <a:srgbClr val="5C6F7B"/>
              </a:buClr>
            </a:pPr>
            <a:r>
              <a:rPr lang="zh-CN" altLang="en-US" sz="2000" dirty="0"/>
              <a:t>潜在的，镜片不耐受</a:t>
            </a:r>
            <a:endParaRPr lang="en-US" altLang="en-US" sz="2400" dirty="0">
              <a:latin typeface="Arial" panose="020B0604020202020204" pitchFamily="34" charset="0"/>
              <a:cs typeface="Arial" panose="020B0604020202020204" pitchFamily="34" charset="0"/>
            </a:endParaRPr>
          </a:p>
        </p:txBody>
      </p:sp>
      <p:sp>
        <p:nvSpPr>
          <p:cNvPr id="863235" name="Rectangle 6"/>
          <p:cNvSpPr>
            <a:spLocks noChangeArrowheads="1"/>
          </p:cNvSpPr>
          <p:nvPr/>
        </p:nvSpPr>
        <p:spPr bwMode="auto">
          <a:xfrm>
            <a:off x="287338" y="1009650"/>
            <a:ext cx="3236784"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风险与收益</a:t>
            </a:r>
            <a:r>
              <a:rPr lang="en-US" altLang="zh-CN" sz="2800" dirty="0">
                <a:solidFill>
                  <a:srgbClr val="0073AE"/>
                </a:solidFill>
                <a:latin typeface="Times New Roman MT Std"/>
              </a:rPr>
              <a:t>2</a:t>
            </a:r>
            <a:r>
              <a:rPr lang="zh-CN" altLang="en-US" sz="2800" dirty="0">
                <a:solidFill>
                  <a:srgbClr val="0073AE"/>
                </a:solidFill>
                <a:latin typeface="Times New Roman MT Std"/>
              </a:rPr>
              <a:t>：缺点</a:t>
            </a:r>
            <a:endParaRPr lang="en-US" altLang="en-US" sz="2000" dirty="0">
              <a:latin typeface="Times New Roman MT Std"/>
            </a:endParaRPr>
          </a:p>
        </p:txBody>
      </p:sp>
      <p:sp>
        <p:nvSpPr>
          <p:cNvPr id="852994"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治疗性</a:t>
            </a:r>
            <a:r>
              <a:rPr lang="zh-CN" altLang="en-US" sz="2800" dirty="0">
                <a:solidFill>
                  <a:schemeClr val="bg1"/>
                </a:solidFill>
                <a:latin typeface="Arial" panose="020B0604020202020204" pitchFamily="34" charset="0"/>
              </a:rPr>
              <a:t>接触镜</a:t>
            </a:r>
            <a:endParaRPr lang="en-AU" altLang="en-US" sz="2800" dirty="0">
              <a:solidFill>
                <a:schemeClr val="bg1"/>
              </a:solidFill>
              <a:latin typeface="Arial" panose="020B0604020202020204" pitchFamily="34" charset="0"/>
            </a:endParaRPr>
          </a:p>
        </p:txBody>
      </p:sp>
    </p:spTree>
    <p:extLst>
      <p:ext uri="{BB962C8B-B14F-4D97-AF65-F5344CB8AC3E}">
        <p14:creationId xmlns:p14="http://schemas.microsoft.com/office/powerpoint/2010/main" val="282587210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1" name="Rectangle 3"/>
          <p:cNvSpPr>
            <a:spLocks noGrp="1"/>
          </p:cNvSpPr>
          <p:nvPr>
            <p:ph type="body" idx="1"/>
          </p:nvPr>
        </p:nvSpPr>
        <p:spPr>
          <a:xfrm>
            <a:off x="744538" y="1803400"/>
            <a:ext cx="8839200" cy="5135563"/>
          </a:xfrm>
        </p:spPr>
        <p:txBody>
          <a:bodyPr/>
          <a:lstStyle/>
          <a:p>
            <a:pPr marL="452755" indent="-361950" eaLnBrk="1" hangingPunct="1">
              <a:lnSpc>
                <a:spcPct val="150000"/>
              </a:lnSpc>
            </a:pPr>
            <a:r>
              <a:rPr lang="zh-CN" altLang="en-US" sz="2000" dirty="0"/>
              <a:t>活动的感染</a:t>
            </a:r>
          </a:p>
          <a:p>
            <a:pPr marL="452755" indent="-361950" eaLnBrk="1" hangingPunct="1">
              <a:lnSpc>
                <a:spcPct val="150000"/>
              </a:lnSpc>
            </a:pPr>
            <a:r>
              <a:rPr lang="zh-CN" altLang="en-US" sz="2000" dirty="0"/>
              <a:t>角膜敏感度下降</a:t>
            </a:r>
          </a:p>
          <a:p>
            <a:pPr marL="452755" indent="-361950" eaLnBrk="1" hangingPunct="1">
              <a:lnSpc>
                <a:spcPct val="150000"/>
              </a:lnSpc>
            </a:pPr>
            <a:r>
              <a:rPr lang="zh-CN" altLang="en-US" sz="2000" dirty="0"/>
              <a:t>干眼症</a:t>
            </a:r>
          </a:p>
          <a:p>
            <a:pPr marL="452755" indent="-361950" eaLnBrk="1" hangingPunct="1">
              <a:lnSpc>
                <a:spcPct val="150000"/>
              </a:lnSpc>
            </a:pPr>
            <a:r>
              <a:rPr lang="zh-CN" altLang="en-US" sz="2000" dirty="0"/>
              <a:t>暴露性角膜病变</a:t>
            </a:r>
            <a:endParaRPr lang="en-US" altLang="en-US" sz="2000" dirty="0">
              <a:latin typeface="Arial" panose="020B0604020202020204" pitchFamily="34" charset="0"/>
              <a:cs typeface="Arial" panose="020B0604020202020204" pitchFamily="34" charset="0"/>
            </a:endParaRPr>
          </a:p>
        </p:txBody>
      </p:sp>
      <p:sp>
        <p:nvSpPr>
          <p:cNvPr id="865283" name="Rectangle 6"/>
          <p:cNvSpPr>
            <a:spLocks noChangeArrowheads="1"/>
          </p:cNvSpPr>
          <p:nvPr/>
        </p:nvSpPr>
        <p:spPr bwMode="auto">
          <a:xfrm>
            <a:off x="287338" y="1009650"/>
            <a:ext cx="2877711"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绝对</a:t>
            </a:r>
            <a:r>
              <a:rPr lang="en-US" altLang="zh-CN" sz="2800" dirty="0">
                <a:solidFill>
                  <a:srgbClr val="0073AE"/>
                </a:solidFill>
                <a:latin typeface="Times New Roman MT Std"/>
              </a:rPr>
              <a:t>&amp;</a:t>
            </a:r>
            <a:r>
              <a:rPr lang="zh-CN" altLang="en-US" sz="2800" dirty="0">
                <a:solidFill>
                  <a:srgbClr val="0073AE"/>
                </a:solidFill>
                <a:latin typeface="Times New Roman MT Std"/>
              </a:rPr>
              <a:t>相对禁忌症</a:t>
            </a:r>
            <a:endParaRPr lang="en-US" altLang="en-US" sz="2000" dirty="0">
              <a:latin typeface="Times New Roman MT Std"/>
            </a:endParaRPr>
          </a:p>
        </p:txBody>
      </p:sp>
      <p:sp>
        <p:nvSpPr>
          <p:cNvPr id="852994"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治疗性</a:t>
            </a:r>
            <a:r>
              <a:rPr lang="zh-CN" altLang="en-US" sz="2800" dirty="0">
                <a:solidFill>
                  <a:schemeClr val="bg1"/>
                </a:solidFill>
                <a:latin typeface="Arial" panose="020B0604020202020204" pitchFamily="34" charset="0"/>
              </a:rPr>
              <a:t>接触镜</a:t>
            </a:r>
            <a:endParaRPr lang="en-AU" altLang="en-US" sz="2800" dirty="0">
              <a:solidFill>
                <a:schemeClr val="bg1"/>
              </a:solidFill>
              <a:latin typeface="Arial" panose="020B0604020202020204" pitchFamily="34" charset="0"/>
            </a:endParaRPr>
          </a:p>
        </p:txBody>
      </p:sp>
    </p:spTree>
    <p:extLst>
      <p:ext uri="{BB962C8B-B14F-4D97-AF65-F5344CB8AC3E}">
        <p14:creationId xmlns:p14="http://schemas.microsoft.com/office/powerpoint/2010/main" val="958030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4"/>
          <p:cNvSpPr>
            <a:spLocks noChangeArrowheads="1"/>
          </p:cNvSpPr>
          <p:nvPr/>
        </p:nvSpPr>
        <p:spPr bwMode="auto">
          <a:xfrm>
            <a:off x="284163" y="1892300"/>
            <a:ext cx="5976937" cy="2246769"/>
          </a:xfrm>
          <a:prstGeom prst="rect">
            <a:avLst/>
          </a:prstGeom>
          <a:noFill/>
          <a:ln w="9525">
            <a:noFill/>
            <a:miter lim="800000"/>
          </a:ln>
        </p:spPr>
        <p:txBody>
          <a:bodyPr>
            <a:spAutoFit/>
          </a:bodyPr>
          <a:lstStyle/>
          <a:p>
            <a:pPr marL="894080" indent="-351155">
              <a:buFont typeface="Arial" panose="020B0604020202020204" pitchFamily="34" charset="0"/>
              <a:buChar char="•"/>
            </a:pPr>
            <a:r>
              <a:rPr lang="zh-CN" altLang="en-US" sz="2000" dirty="0">
                <a:solidFill>
                  <a:srgbClr val="5C6F7B"/>
                </a:solidFill>
                <a:latin typeface="Arial" panose="020B0604020202020204" pitchFamily="34" charset="0"/>
              </a:rPr>
              <a:t>圆锥角膜</a:t>
            </a:r>
            <a:endParaRPr lang="en-US" altLang="zh-CN" sz="2000" dirty="0">
              <a:solidFill>
                <a:srgbClr val="5C6F7B"/>
              </a:solidFill>
              <a:latin typeface="Arial" panose="020B0604020202020204" pitchFamily="34" charset="0"/>
            </a:endParaRPr>
          </a:p>
          <a:p>
            <a:pPr marL="894080" indent="-351155">
              <a:buFont typeface="Arial" panose="020B0604020202020204" pitchFamily="34" charset="0"/>
              <a:buChar char="•"/>
            </a:pPr>
            <a:endParaRPr lang="zh-CN" altLang="en-US" sz="2000" dirty="0">
              <a:solidFill>
                <a:srgbClr val="5C6F7B"/>
              </a:solidFill>
              <a:latin typeface="Arial" panose="020B0604020202020204" pitchFamily="34" charset="0"/>
            </a:endParaRPr>
          </a:p>
          <a:p>
            <a:pPr marL="894080" indent="-351155">
              <a:buFont typeface="Arial" panose="020B0604020202020204" pitchFamily="34" charset="0"/>
              <a:buChar char="•"/>
            </a:pPr>
            <a:r>
              <a:rPr lang="zh-CN" altLang="en-US" sz="2000" dirty="0">
                <a:solidFill>
                  <a:srgbClr val="5C6F7B"/>
                </a:solidFill>
                <a:latin typeface="Arial" panose="020B0604020202020204" pitchFamily="34" charset="0"/>
              </a:rPr>
              <a:t>大泡性角膜病变</a:t>
            </a:r>
          </a:p>
          <a:p>
            <a:pPr marL="894080" indent="-351155">
              <a:buFont typeface="Arial" panose="020B0604020202020204" pitchFamily="34" charset="0"/>
              <a:buChar char="•"/>
            </a:pPr>
            <a:endParaRPr lang="en-US" altLang="zh-CN" sz="2000" dirty="0">
              <a:solidFill>
                <a:srgbClr val="5C6F7B"/>
              </a:solidFill>
              <a:latin typeface="Arial" panose="020B0604020202020204" pitchFamily="34" charset="0"/>
            </a:endParaRPr>
          </a:p>
          <a:p>
            <a:pPr marL="894080" indent="-351155">
              <a:buFont typeface="Arial" panose="020B0604020202020204" pitchFamily="34" charset="0"/>
              <a:buChar char="•"/>
            </a:pPr>
            <a:r>
              <a:rPr lang="zh-CN" altLang="en-US" sz="2000" dirty="0">
                <a:solidFill>
                  <a:srgbClr val="5C6F7B"/>
                </a:solidFill>
                <a:latin typeface="Arial" panose="020B0604020202020204" pitchFamily="34" charset="0"/>
              </a:rPr>
              <a:t>角膜瘢痕与混浊</a:t>
            </a:r>
          </a:p>
          <a:p>
            <a:pPr marL="894080" indent="-351155">
              <a:buFont typeface="Arial" panose="020B0604020202020204" pitchFamily="34" charset="0"/>
              <a:buChar char="•"/>
            </a:pPr>
            <a:endParaRPr lang="en-US" altLang="zh-CN" sz="2000" dirty="0">
              <a:solidFill>
                <a:srgbClr val="5C6F7B"/>
              </a:solidFill>
              <a:latin typeface="Arial" panose="020B0604020202020204" pitchFamily="34" charset="0"/>
            </a:endParaRPr>
          </a:p>
          <a:p>
            <a:pPr marL="894080" indent="-351155">
              <a:buFont typeface="Arial" panose="020B0604020202020204" pitchFamily="34" charset="0"/>
              <a:buChar char="•"/>
            </a:pPr>
            <a:r>
              <a:rPr lang="zh-CN" altLang="en-US" sz="2000" dirty="0">
                <a:solidFill>
                  <a:srgbClr val="5C6F7B"/>
                </a:solidFill>
                <a:latin typeface="Arial" panose="020B0604020202020204" pitchFamily="34" charset="0"/>
              </a:rPr>
              <a:t>角膜营养不良</a:t>
            </a:r>
            <a:endParaRPr lang="en-US" altLang="en-US" dirty="0">
              <a:solidFill>
                <a:srgbClr val="5C6F7B"/>
              </a:solidFill>
              <a:latin typeface="Arial" panose="020B0604020202020204" pitchFamily="34" charset="0"/>
            </a:endParaRPr>
          </a:p>
        </p:txBody>
      </p:sp>
      <p:sp>
        <p:nvSpPr>
          <p:cNvPr id="76802" name="Rectangle 2"/>
          <p:cNvSpPr>
            <a:spLocks noGrp="1" noChangeArrowheads="1"/>
          </p:cNvSpPr>
          <p:nvPr>
            <p:ph type="title"/>
          </p:nvPr>
        </p:nvSpPr>
        <p:spPr bwMode="auto">
          <a:xfrm>
            <a:off x="150813" y="111125"/>
            <a:ext cx="8229600" cy="720725"/>
          </a:xfrm>
          <a:noFill/>
          <a:ln>
            <a:miter lim="800000"/>
          </a:ln>
        </p:spPr>
        <p:txBody>
          <a:bodyPr vert="horz" wrap="square" lIns="91440" tIns="45720" rIns="91440" bIns="45720" numCol="1" anchor="t" anchorCtr="0" compatLnSpc="1"/>
          <a:lstStyle/>
          <a:p>
            <a:r>
              <a:rPr lang="zh-CN" altLang="en-US" dirty="0">
                <a:latin typeface="Arial" panose="020B0604020202020204" pitchFamily="34" charset="0"/>
                <a:cs typeface="Arial" panose="020B0604020202020204" pitchFamily="34" charset="0"/>
              </a:rPr>
              <a:t>穿透性角膜移植术</a:t>
            </a:r>
            <a:r>
              <a:rPr lang="en-US" altLang="en-US" dirty="0">
                <a:latin typeface="Arial" panose="020B0604020202020204" pitchFamily="34" charset="0"/>
                <a:cs typeface="Arial" panose="020B0604020202020204" pitchFamily="34" charset="0"/>
              </a:rPr>
              <a:t>: </a:t>
            </a:r>
            <a:r>
              <a:rPr lang="zh-CN" altLang="en-US" dirty="0">
                <a:solidFill>
                  <a:srgbClr val="FFFF00"/>
                </a:solidFill>
                <a:latin typeface="Arial" panose="020B0604020202020204" pitchFamily="34" charset="0"/>
                <a:cs typeface="Arial" panose="020B0604020202020204" pitchFamily="34" charset="0"/>
              </a:rPr>
              <a:t>适应证</a:t>
            </a:r>
            <a:endParaRPr lang="en-US" altLang="en-US" dirty="0">
              <a:solidFill>
                <a:srgbClr val="FFFF00"/>
              </a:solidFill>
              <a:latin typeface="Arial" panose="020B0604020202020204" pitchFamily="34" charset="0"/>
              <a:cs typeface="Arial" panose="020B0604020202020204" pitchFamily="34" charset="0"/>
            </a:endParaRPr>
          </a:p>
        </p:txBody>
      </p:sp>
      <p:sp>
        <p:nvSpPr>
          <p:cNvPr id="76803" name="Rectangle 6"/>
          <p:cNvSpPr>
            <a:spLocks noChangeArrowheads="1"/>
          </p:cNvSpPr>
          <p:nvPr/>
        </p:nvSpPr>
        <p:spPr bwMode="auto">
          <a:xfrm>
            <a:off x="298450" y="1009650"/>
            <a:ext cx="3057247"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最常见的适应症：</a:t>
            </a:r>
            <a:endParaRPr lang="en-US" altLang="en-US" sz="2800" dirty="0">
              <a:latin typeface="Times New Roman MT Std"/>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1" name="Rectangle 3"/>
          <p:cNvSpPr>
            <a:spLocks noGrp="1"/>
          </p:cNvSpPr>
          <p:nvPr>
            <p:ph type="body" idx="1"/>
          </p:nvPr>
        </p:nvSpPr>
        <p:spPr>
          <a:xfrm>
            <a:off x="560388" y="1803400"/>
            <a:ext cx="8839200" cy="5135563"/>
          </a:xfrm>
        </p:spPr>
        <p:txBody>
          <a:bodyPr/>
          <a:lstStyle/>
          <a:p>
            <a:pPr marL="622300" indent="-351155" eaLnBrk="1" hangingPunct="1">
              <a:lnSpc>
                <a:spcPct val="150000"/>
              </a:lnSpc>
              <a:buClr>
                <a:srgbClr val="5C6F7B"/>
              </a:buClr>
              <a:defRPr/>
            </a:pPr>
            <a:r>
              <a:rPr lang="zh-CN" altLang="en-US" sz="2000" dirty="0"/>
              <a:t>案例分析</a:t>
            </a:r>
            <a:r>
              <a:rPr lang="en-US" altLang="zh-CN" sz="2000" dirty="0"/>
              <a:t>&amp;</a:t>
            </a:r>
            <a:r>
              <a:rPr lang="zh-CN" altLang="en-US" sz="2000" dirty="0"/>
              <a:t>选择</a:t>
            </a:r>
            <a:r>
              <a:rPr lang="en-US" altLang="en-US" sz="2000" dirty="0">
                <a:latin typeface="Arial" panose="020B0604020202020204" pitchFamily="34" charset="0"/>
                <a:cs typeface="Arial" panose="020B0604020202020204" pitchFamily="34" charset="0"/>
              </a:rPr>
              <a:t>:</a:t>
            </a:r>
          </a:p>
          <a:p>
            <a:pPr marL="1022350" lvl="2" indent="-351155" eaLnBrk="1" hangingPunct="1">
              <a:lnSpc>
                <a:spcPct val="150000"/>
              </a:lnSpc>
              <a:buClr>
                <a:srgbClr val="5C6F7B"/>
              </a:buClr>
              <a:defRPr/>
            </a:pPr>
            <a:r>
              <a:rPr lang="zh-CN" altLang="en-US" sz="2000" dirty="0"/>
              <a:t>风险与收益</a:t>
            </a:r>
          </a:p>
          <a:p>
            <a:pPr marL="1022350" lvl="2" indent="-351155" eaLnBrk="1" hangingPunct="1">
              <a:lnSpc>
                <a:spcPct val="150000"/>
              </a:lnSpc>
              <a:buClr>
                <a:srgbClr val="5C6F7B"/>
              </a:buClr>
              <a:defRPr/>
            </a:pPr>
            <a:r>
              <a:rPr lang="zh-CN" altLang="en-US" sz="2000" dirty="0"/>
              <a:t>从业者应努力保持客观</a:t>
            </a:r>
            <a:endParaRPr lang="en-US" altLang="en-US" sz="2000" dirty="0">
              <a:latin typeface="Arial" panose="020B0604020202020204" pitchFamily="34" charset="0"/>
              <a:cs typeface="Arial" panose="020B0604020202020204" pitchFamily="34" charset="0"/>
            </a:endParaRPr>
          </a:p>
          <a:p>
            <a:pPr marL="622300" indent="-351155" eaLnBrk="1" hangingPunct="1">
              <a:lnSpc>
                <a:spcPct val="150000"/>
              </a:lnSpc>
              <a:buClr>
                <a:srgbClr val="5C6F7B"/>
              </a:buClr>
              <a:defRPr/>
            </a:pPr>
            <a:r>
              <a:rPr lang="zh-CN" altLang="en-US" sz="2000" dirty="0"/>
              <a:t>镜片的可用性</a:t>
            </a:r>
          </a:p>
          <a:p>
            <a:pPr marL="622300" indent="-351155" eaLnBrk="1" hangingPunct="1">
              <a:lnSpc>
                <a:spcPct val="150000"/>
              </a:lnSpc>
              <a:buClr>
                <a:srgbClr val="5C6F7B"/>
              </a:buClr>
              <a:defRPr/>
            </a:pPr>
            <a:r>
              <a:rPr lang="zh-CN" altLang="en-US" sz="2000" dirty="0"/>
              <a:t>结合的与辅助的治疗</a:t>
            </a:r>
          </a:p>
          <a:p>
            <a:pPr marL="622300" indent="-351155" eaLnBrk="1" hangingPunct="1">
              <a:lnSpc>
                <a:spcPct val="150000"/>
              </a:lnSpc>
              <a:buClr>
                <a:srgbClr val="5C6F7B"/>
              </a:buClr>
              <a:defRPr/>
            </a:pPr>
            <a:r>
              <a:rPr lang="zh-CN" altLang="en-US" sz="2000" dirty="0"/>
              <a:t>管理计划</a:t>
            </a:r>
            <a:endParaRPr lang="en-US" altLang="en-US" sz="2000" dirty="0">
              <a:latin typeface="Arial" panose="020B0604020202020204" pitchFamily="34" charset="0"/>
              <a:cs typeface="Arial" panose="020B0604020202020204" pitchFamily="34" charset="0"/>
            </a:endParaRPr>
          </a:p>
          <a:p>
            <a:pPr marL="1022350" lvl="2" indent="-351155" eaLnBrk="1" hangingPunct="1">
              <a:lnSpc>
                <a:spcPct val="150000"/>
              </a:lnSpc>
              <a:buClr>
                <a:srgbClr val="5C6F7B"/>
              </a:buClr>
              <a:defRPr/>
            </a:pPr>
            <a:r>
              <a:rPr lang="zh-CN" altLang="en-US" sz="2000" dirty="0"/>
              <a:t>共同管理要求</a:t>
            </a:r>
            <a:endParaRPr lang="en-US" altLang="en-US" dirty="0">
              <a:latin typeface="Arial" panose="020B0604020202020204" pitchFamily="34" charset="0"/>
              <a:cs typeface="Arial" panose="020B0604020202020204" pitchFamily="34" charset="0"/>
            </a:endParaRPr>
          </a:p>
        </p:txBody>
      </p:sp>
      <p:sp>
        <p:nvSpPr>
          <p:cNvPr id="867331" name="Rectangle 5"/>
          <p:cNvSpPr>
            <a:spLocks noChangeArrowheads="1"/>
          </p:cNvSpPr>
          <p:nvPr/>
        </p:nvSpPr>
        <p:spPr bwMode="auto">
          <a:xfrm>
            <a:off x="287338" y="1009650"/>
            <a:ext cx="1620957"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其他考虑</a:t>
            </a:r>
            <a:endParaRPr lang="en-US" altLang="en-US" sz="2000" dirty="0">
              <a:latin typeface="Times New Roman MT Std"/>
            </a:endParaRPr>
          </a:p>
        </p:txBody>
      </p:sp>
      <p:sp>
        <p:nvSpPr>
          <p:cNvPr id="852994"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治疗性</a:t>
            </a:r>
            <a:r>
              <a:rPr lang="zh-CN" altLang="en-US" sz="2800" dirty="0">
                <a:solidFill>
                  <a:schemeClr val="bg1"/>
                </a:solidFill>
                <a:latin typeface="Arial" panose="020B0604020202020204" pitchFamily="34" charset="0"/>
              </a:rPr>
              <a:t>接触镜</a:t>
            </a:r>
            <a:endParaRPr lang="en-AU" altLang="en-US" sz="2800" dirty="0">
              <a:solidFill>
                <a:schemeClr val="bg1"/>
              </a:solidFill>
              <a:latin typeface="Arial" panose="020B0604020202020204" pitchFamily="34" charset="0"/>
            </a:endParaRPr>
          </a:p>
        </p:txBody>
      </p:sp>
    </p:spTree>
    <p:extLst>
      <p:ext uri="{BB962C8B-B14F-4D97-AF65-F5344CB8AC3E}">
        <p14:creationId xmlns:p14="http://schemas.microsoft.com/office/powerpoint/2010/main" val="247900969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9" name="Rectangle 7"/>
          <p:cNvSpPr>
            <a:spLocks noChangeArrowheads="1"/>
          </p:cNvSpPr>
          <p:nvPr/>
        </p:nvSpPr>
        <p:spPr bwMode="auto">
          <a:xfrm>
            <a:off x="287338" y="1009650"/>
            <a:ext cx="4134465"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含水和硅水凝胶镜片选择</a:t>
            </a:r>
            <a:endParaRPr lang="en-US" altLang="en-US" sz="2000" dirty="0">
              <a:latin typeface="Times New Roman MT Std"/>
            </a:endParaRPr>
          </a:p>
        </p:txBody>
      </p:sp>
      <p:sp>
        <p:nvSpPr>
          <p:cNvPr id="6" name="Text Box 5"/>
          <p:cNvSpPr txBox="1">
            <a:spLocks noChangeArrowheads="1"/>
          </p:cNvSpPr>
          <p:nvPr/>
        </p:nvSpPr>
        <p:spPr bwMode="auto">
          <a:xfrm>
            <a:off x="4932362" y="1085850"/>
            <a:ext cx="3240037" cy="369332"/>
          </a:xfrm>
          <a:prstGeom prst="rect">
            <a:avLst/>
          </a:prstGeom>
          <a:noFill/>
          <a:ln w="9525">
            <a:noFill/>
            <a:miter lim="800000"/>
          </a:ln>
        </p:spPr>
        <p:txBody>
          <a:bodyPr wrap="square">
            <a:spAutoFit/>
          </a:bodyPr>
          <a:lstStyle/>
          <a:p>
            <a:pPr fontAlgn="base">
              <a:spcBef>
                <a:spcPct val="0"/>
              </a:spcBef>
              <a:spcAft>
                <a:spcPct val="0"/>
              </a:spcAft>
            </a:pPr>
            <a:r>
              <a:rPr lang="en-US" altLang="en-US" b="1" dirty="0">
                <a:solidFill>
                  <a:srgbClr val="00B050"/>
                </a:solidFill>
                <a:latin typeface="Arial" panose="020B0604020202020204" pitchFamily="34" charset="0"/>
                <a:cs typeface="Arial" panose="020B0604020202020204" pitchFamily="34" charset="0"/>
              </a:rPr>
              <a:t>After: Gromacki, 2012</a:t>
            </a:r>
          </a:p>
        </p:txBody>
      </p:sp>
      <p:graphicFrame>
        <p:nvGraphicFramePr>
          <p:cNvPr id="7" name="Table 6"/>
          <p:cNvGraphicFramePr>
            <a:graphicFrameLocks noGrp="1"/>
          </p:cNvGraphicFramePr>
          <p:nvPr/>
        </p:nvGraphicFramePr>
        <p:xfrm>
          <a:off x="214282" y="1700808"/>
          <a:ext cx="8746430" cy="3571240"/>
        </p:xfrm>
        <a:graphic>
          <a:graphicData uri="http://schemas.openxmlformats.org/drawingml/2006/table">
            <a:tbl>
              <a:tblPr firstRow="1" bandRow="1">
                <a:tableStyleId>{5C22544A-7EE6-4342-B048-85BDC9FD1C3A}</a:tableStyleId>
              </a:tblPr>
              <a:tblGrid>
                <a:gridCol w="1749286">
                  <a:extLst>
                    <a:ext uri="{9D8B030D-6E8A-4147-A177-3AD203B41FA5}">
                      <a16:colId xmlns:a16="http://schemas.microsoft.com/office/drawing/2014/main" val="20000"/>
                    </a:ext>
                  </a:extLst>
                </a:gridCol>
                <a:gridCol w="1749286">
                  <a:extLst>
                    <a:ext uri="{9D8B030D-6E8A-4147-A177-3AD203B41FA5}">
                      <a16:colId xmlns:a16="http://schemas.microsoft.com/office/drawing/2014/main" val="20001"/>
                    </a:ext>
                  </a:extLst>
                </a:gridCol>
                <a:gridCol w="1749286">
                  <a:extLst>
                    <a:ext uri="{9D8B030D-6E8A-4147-A177-3AD203B41FA5}">
                      <a16:colId xmlns:a16="http://schemas.microsoft.com/office/drawing/2014/main" val="20002"/>
                    </a:ext>
                  </a:extLst>
                </a:gridCol>
                <a:gridCol w="1482349">
                  <a:extLst>
                    <a:ext uri="{9D8B030D-6E8A-4147-A177-3AD203B41FA5}">
                      <a16:colId xmlns:a16="http://schemas.microsoft.com/office/drawing/2014/main" val="20003"/>
                    </a:ext>
                  </a:extLst>
                </a:gridCol>
                <a:gridCol w="2016223">
                  <a:extLst>
                    <a:ext uri="{9D8B030D-6E8A-4147-A177-3AD203B41FA5}">
                      <a16:colId xmlns:a16="http://schemas.microsoft.com/office/drawing/2014/main" val="20004"/>
                    </a:ext>
                  </a:extLst>
                </a:gridCol>
              </a:tblGrid>
              <a:tr h="370840">
                <a:tc>
                  <a:txBody>
                    <a:bodyPr/>
                    <a:lstStyle/>
                    <a:p>
                      <a:pPr algn="ctr"/>
                      <a:r>
                        <a:rPr lang="en-AU" dirty="0"/>
                        <a:t>CL</a:t>
                      </a:r>
                      <a:endParaRPr lang="en-GB" dirty="0"/>
                    </a:p>
                  </a:txBody>
                  <a:tcPr anchor="ctr"/>
                </a:tc>
                <a:tc>
                  <a:txBody>
                    <a:bodyPr/>
                    <a:lstStyle/>
                    <a:p>
                      <a:pPr algn="ctr"/>
                      <a:r>
                        <a:rPr lang="zh-CN" altLang="en-US" dirty="0"/>
                        <a:t>供应商</a:t>
                      </a:r>
                      <a:endParaRPr lang="en-GB" dirty="0"/>
                    </a:p>
                  </a:txBody>
                  <a:tcPr anchor="ctr"/>
                </a:tc>
                <a:tc>
                  <a:txBody>
                    <a:bodyPr/>
                    <a:lstStyle/>
                    <a:p>
                      <a:pPr algn="ctr"/>
                      <a:r>
                        <a:rPr lang="zh-CN" altLang="en-US" dirty="0"/>
                        <a:t>材料</a:t>
                      </a:r>
                      <a:endParaRPr lang="en-GB" dirty="0"/>
                    </a:p>
                  </a:txBody>
                  <a:tcPr anchor="ctr"/>
                </a:tc>
                <a:tc>
                  <a:txBody>
                    <a:bodyPr/>
                    <a:lstStyle/>
                    <a:p>
                      <a:pPr algn="ctr"/>
                      <a:r>
                        <a:rPr lang="zh-CN" altLang="en-US" dirty="0"/>
                        <a:t>度数范围</a:t>
                      </a:r>
                      <a:endParaRPr lang="en-GB" dirty="0"/>
                    </a:p>
                  </a:txBody>
                  <a:tcPr anchor="ctr"/>
                </a:tc>
                <a:tc>
                  <a:txBody>
                    <a:bodyPr/>
                    <a:lstStyle/>
                    <a:p>
                      <a:pPr algn="ctr"/>
                      <a:r>
                        <a:rPr lang="zh-CN" altLang="en-US" dirty="0"/>
                        <a:t>最长配戴时间</a:t>
                      </a:r>
                      <a:endParaRPr lang="en-GB" dirty="0"/>
                    </a:p>
                  </a:txBody>
                  <a:tcPr anchor="ctr"/>
                </a:tc>
                <a:extLst>
                  <a:ext uri="{0D108BD9-81ED-4DB2-BD59-A6C34878D82A}">
                    <a16:rowId xmlns:a16="http://schemas.microsoft.com/office/drawing/2014/main" val="10000"/>
                  </a:ext>
                </a:extLst>
              </a:tr>
              <a:tr h="370840">
                <a:tc>
                  <a:txBody>
                    <a:bodyPr/>
                    <a:lstStyle/>
                    <a:p>
                      <a:pPr algn="ctr"/>
                      <a:r>
                        <a:rPr lang="en-AU" dirty="0"/>
                        <a:t>Air </a:t>
                      </a:r>
                      <a:r>
                        <a:rPr lang="en-AU" dirty="0" err="1"/>
                        <a:t>Optix</a:t>
                      </a:r>
                      <a:r>
                        <a:rPr lang="en-AU" dirty="0"/>
                        <a:t> Night &amp; Day Aqua</a:t>
                      </a:r>
                      <a:endParaRPr lang="en-GB" dirty="0"/>
                    </a:p>
                  </a:txBody>
                  <a:tcPr anchor="ctr"/>
                </a:tc>
                <a:tc>
                  <a:txBody>
                    <a:bodyPr/>
                    <a:lstStyle/>
                    <a:p>
                      <a:pPr algn="ctr"/>
                      <a:r>
                        <a:rPr lang="en-AU" dirty="0"/>
                        <a:t>Alcon</a:t>
                      </a:r>
                      <a:endParaRPr lang="en-GB" dirty="0"/>
                    </a:p>
                  </a:txBody>
                  <a:tcPr anchor="ctr"/>
                </a:tc>
                <a:tc>
                  <a:txBody>
                    <a:bodyPr/>
                    <a:lstStyle/>
                    <a:p>
                      <a:pPr algn="ctr"/>
                      <a:r>
                        <a:rPr lang="en-AU" dirty="0"/>
                        <a:t>lotrafilcon A</a:t>
                      </a:r>
                      <a:endParaRPr lang="en-GB" dirty="0"/>
                    </a:p>
                  </a:txBody>
                  <a:tcPr anchor="ctr"/>
                </a:tc>
                <a:tc>
                  <a:txBody>
                    <a:bodyPr/>
                    <a:lstStyle/>
                    <a:p>
                      <a:pPr algn="ctr"/>
                      <a:r>
                        <a:rPr lang="en-AU" dirty="0"/>
                        <a:t>+6    –10</a:t>
                      </a:r>
                      <a:endParaRPr lang="en-GB" dirty="0"/>
                    </a:p>
                  </a:txBody>
                  <a:tcPr anchor="ctr"/>
                </a:tc>
                <a:tc>
                  <a:txBody>
                    <a:bodyPr/>
                    <a:lstStyle/>
                    <a:p>
                      <a:pPr algn="ctr"/>
                      <a:r>
                        <a:rPr lang="en-AU" dirty="0"/>
                        <a:t>30 </a:t>
                      </a:r>
                      <a:r>
                        <a:rPr lang="zh-CN" altLang="en-US" dirty="0"/>
                        <a:t>天</a:t>
                      </a:r>
                      <a:endParaRPr lang="en-GB" dirty="0"/>
                    </a:p>
                  </a:txBody>
                  <a:tcPr anchor="ctr"/>
                </a:tc>
                <a:extLst>
                  <a:ext uri="{0D108BD9-81ED-4DB2-BD59-A6C34878D82A}">
                    <a16:rowId xmlns:a16="http://schemas.microsoft.com/office/drawing/2014/main" val="10001"/>
                  </a:ext>
                </a:extLst>
              </a:tr>
              <a:tr h="370840">
                <a:tc>
                  <a:txBody>
                    <a:bodyPr/>
                    <a:lstStyle/>
                    <a:p>
                      <a:pPr algn="ctr"/>
                      <a:r>
                        <a:rPr lang="en-AU" dirty="0"/>
                        <a:t>PureVision</a:t>
                      </a:r>
                    </a:p>
                    <a:p>
                      <a:pPr algn="ctr"/>
                      <a:endParaRPr lang="en-GB" dirty="0"/>
                    </a:p>
                  </a:txBody>
                  <a:tcPr anchor="ctr"/>
                </a:tc>
                <a:tc>
                  <a:txBody>
                    <a:bodyPr/>
                    <a:lstStyle/>
                    <a:p>
                      <a:pPr algn="ctr"/>
                      <a:r>
                        <a:rPr lang="en-AU" dirty="0"/>
                        <a:t>B+L</a:t>
                      </a:r>
                      <a:endParaRPr lang="en-GB" dirty="0"/>
                    </a:p>
                  </a:txBody>
                  <a:tcPr anchor="ctr"/>
                </a:tc>
                <a:tc>
                  <a:txBody>
                    <a:bodyPr/>
                    <a:lstStyle/>
                    <a:p>
                      <a:pPr algn="ctr"/>
                      <a:r>
                        <a:rPr lang="en-AU" dirty="0"/>
                        <a:t>balafilcon A</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AU" dirty="0"/>
                        <a:t>+6    –12</a:t>
                      </a:r>
                      <a:endParaRPr lang="en-GB" dirty="0"/>
                    </a:p>
                  </a:txBody>
                  <a:tcPr anchor="ctr"/>
                </a:tc>
                <a:tc>
                  <a:txBody>
                    <a:bodyPr/>
                    <a:lstStyle/>
                    <a:p>
                      <a:pPr algn="ctr"/>
                      <a:r>
                        <a:rPr lang="en-AU" dirty="0"/>
                        <a:t>30 </a:t>
                      </a:r>
                      <a:r>
                        <a:rPr lang="zh-CN" altLang="en-US" dirty="0"/>
                        <a:t>天</a:t>
                      </a:r>
                      <a:endParaRPr lang="en-GB" dirty="0"/>
                    </a:p>
                  </a:txBody>
                  <a:tcPr anchor="ctr"/>
                </a:tc>
                <a:extLst>
                  <a:ext uri="{0D108BD9-81ED-4DB2-BD59-A6C34878D82A}">
                    <a16:rowId xmlns:a16="http://schemas.microsoft.com/office/drawing/2014/main" val="10002"/>
                  </a:ext>
                </a:extLst>
              </a:tr>
              <a:tr h="370840">
                <a:tc>
                  <a:txBody>
                    <a:bodyPr/>
                    <a:lstStyle/>
                    <a:p>
                      <a:pPr algn="ctr"/>
                      <a:r>
                        <a:rPr lang="en-AU" dirty="0" err="1"/>
                        <a:t>Acuvue</a:t>
                      </a:r>
                      <a:r>
                        <a:rPr lang="en-AU" dirty="0"/>
                        <a:t> Oasys</a:t>
                      </a:r>
                    </a:p>
                    <a:p>
                      <a:pPr algn="ctr"/>
                      <a:endParaRPr lang="en-GB" dirty="0"/>
                    </a:p>
                  </a:txBody>
                  <a:tcPr anchor="ctr"/>
                </a:tc>
                <a:tc>
                  <a:txBody>
                    <a:bodyPr/>
                    <a:lstStyle/>
                    <a:p>
                      <a:pPr algn="ctr"/>
                      <a:r>
                        <a:rPr lang="en-AU" dirty="0"/>
                        <a:t>J&amp;J </a:t>
                      </a:r>
                      <a:r>
                        <a:rPr lang="en-AU" dirty="0" err="1"/>
                        <a:t>Vistakon</a:t>
                      </a:r>
                      <a:endParaRPr lang="en-GB" dirty="0"/>
                    </a:p>
                  </a:txBody>
                  <a:tcPr anchor="ctr"/>
                </a:tc>
                <a:tc>
                  <a:txBody>
                    <a:bodyPr/>
                    <a:lstStyle/>
                    <a:p>
                      <a:pPr algn="ctr"/>
                      <a:r>
                        <a:rPr lang="en-AU" dirty="0"/>
                        <a:t>senofilcon A</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AU" dirty="0"/>
                        <a:t>+8    –12</a:t>
                      </a:r>
                      <a:endParaRPr lang="en-GB" dirty="0"/>
                    </a:p>
                  </a:txBody>
                  <a:tcPr anchor="ctr"/>
                </a:tc>
                <a:tc>
                  <a:txBody>
                    <a:bodyPr/>
                    <a:lstStyle/>
                    <a:p>
                      <a:pPr algn="ctr"/>
                      <a:r>
                        <a:rPr lang="en-AU" dirty="0"/>
                        <a:t>7 </a:t>
                      </a:r>
                      <a:r>
                        <a:rPr lang="zh-CN" altLang="en-US" dirty="0"/>
                        <a:t>天</a:t>
                      </a:r>
                      <a:endParaRPr lang="en-GB" dirty="0"/>
                    </a:p>
                  </a:txBody>
                  <a:tcPr anchor="ctr"/>
                </a:tc>
                <a:extLst>
                  <a:ext uri="{0D108BD9-81ED-4DB2-BD59-A6C34878D82A}">
                    <a16:rowId xmlns:a16="http://schemas.microsoft.com/office/drawing/2014/main" val="10003"/>
                  </a:ext>
                </a:extLst>
              </a:tr>
              <a:tr h="370840">
                <a:tc>
                  <a:txBody>
                    <a:bodyPr/>
                    <a:lstStyle/>
                    <a:p>
                      <a:pPr algn="ctr"/>
                      <a:r>
                        <a:rPr lang="en-AU" dirty="0" err="1"/>
                        <a:t>Sof</a:t>
                      </a:r>
                      <a:r>
                        <a:rPr lang="en-AU" dirty="0"/>
                        <a:t>-Form 55 EW</a:t>
                      </a:r>
                    </a:p>
                    <a:p>
                      <a:pPr algn="ctr"/>
                      <a:endParaRPr lang="en-GB" dirty="0"/>
                    </a:p>
                  </a:txBody>
                  <a:tcPr anchor="ctr"/>
                </a:tc>
                <a:tc>
                  <a:txBody>
                    <a:bodyPr/>
                    <a:lstStyle/>
                    <a:p>
                      <a:pPr algn="ctr"/>
                      <a:r>
                        <a:rPr lang="en-AU" dirty="0" err="1"/>
                        <a:t>Unilens</a:t>
                      </a:r>
                      <a:r>
                        <a:rPr lang="en-AU" dirty="0"/>
                        <a:t> Vision</a:t>
                      </a:r>
                      <a:endParaRPr lang="en-GB" dirty="0"/>
                    </a:p>
                  </a:txBody>
                  <a:tcPr anchor="ctr"/>
                </a:tc>
                <a:tc>
                  <a:txBody>
                    <a:bodyPr/>
                    <a:lstStyle/>
                    <a:p>
                      <a:pPr algn="ctr"/>
                      <a:r>
                        <a:rPr lang="en-AU" dirty="0" err="1"/>
                        <a:t>methafilcon</a:t>
                      </a:r>
                      <a:r>
                        <a:rPr lang="en-AU" dirty="0"/>
                        <a:t> A</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AU" dirty="0"/>
                        <a:t>+9.75    –10</a:t>
                      </a:r>
                      <a:endParaRPr lang="en-GB" dirty="0"/>
                    </a:p>
                  </a:txBody>
                  <a:tcPr anchor="ctr"/>
                </a:tc>
                <a:tc>
                  <a:txBody>
                    <a:bodyPr/>
                    <a:lstStyle/>
                    <a:p>
                      <a:pPr algn="ctr"/>
                      <a:r>
                        <a:rPr lang="en-AU" dirty="0"/>
                        <a:t>7 </a:t>
                      </a:r>
                      <a:r>
                        <a:rPr lang="zh-CN" altLang="en-US" dirty="0"/>
                        <a:t>天</a:t>
                      </a:r>
                      <a:endParaRPr lang="en-GB" dirty="0"/>
                    </a:p>
                  </a:txBody>
                  <a:tcPr anchor="ctr"/>
                </a:tc>
                <a:extLst>
                  <a:ext uri="{0D108BD9-81ED-4DB2-BD59-A6C34878D82A}">
                    <a16:rowId xmlns:a16="http://schemas.microsoft.com/office/drawing/2014/main" val="10004"/>
                  </a:ext>
                </a:extLst>
              </a:tr>
              <a:tr h="370840">
                <a:tc>
                  <a:txBody>
                    <a:bodyPr/>
                    <a:lstStyle/>
                    <a:p>
                      <a:pPr algn="ctr"/>
                      <a:r>
                        <a:rPr lang="en-AU" dirty="0" err="1"/>
                        <a:t>UCL</a:t>
                      </a:r>
                      <a:r>
                        <a:rPr lang="en-AU" dirty="0"/>
                        <a:t> 55%/46%</a:t>
                      </a:r>
                      <a:endParaRPr lang="en-GB" dirty="0"/>
                    </a:p>
                  </a:txBody>
                  <a:tcPr anchor="ctr"/>
                </a:tc>
                <a:tc>
                  <a:txBody>
                    <a:bodyPr/>
                    <a:lstStyle/>
                    <a:p>
                      <a:pPr algn="ctr"/>
                      <a:r>
                        <a:rPr lang="en-AU" dirty="0"/>
                        <a:t>United Contact Lens</a:t>
                      </a:r>
                      <a:endParaRPr lang="en-GB" dirty="0"/>
                    </a:p>
                  </a:txBody>
                  <a:tcPr anchor="ctr"/>
                </a:tc>
                <a:tc>
                  <a:txBody>
                    <a:bodyPr/>
                    <a:lstStyle/>
                    <a:p>
                      <a:pPr algn="ctr"/>
                      <a:r>
                        <a:rPr lang="en-AU" dirty="0" err="1"/>
                        <a:t>ocufilcon</a:t>
                      </a:r>
                      <a:r>
                        <a:rPr lang="en-AU" dirty="0"/>
                        <a:t> C 55%</a:t>
                      </a:r>
                    </a:p>
                    <a:p>
                      <a:pPr algn="ctr"/>
                      <a:r>
                        <a:rPr lang="en-AU" dirty="0" err="1"/>
                        <a:t>ocufilcon</a:t>
                      </a:r>
                      <a:r>
                        <a:rPr lang="en-AU" baseline="0" dirty="0"/>
                        <a:t> </a:t>
                      </a:r>
                      <a:r>
                        <a:rPr lang="en-AU" dirty="0"/>
                        <a:t>A 46%</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dirty="0"/>
                        <a:t>平光或定制</a:t>
                      </a:r>
                      <a:endParaRPr lang="en-GB" dirty="0"/>
                    </a:p>
                  </a:txBody>
                  <a:tcPr anchor="ctr"/>
                </a:tc>
                <a:tc>
                  <a:txBody>
                    <a:bodyPr/>
                    <a:lstStyle/>
                    <a:p>
                      <a:pPr algn="ctr"/>
                      <a:r>
                        <a:rPr lang="zh-CN" altLang="en-US" dirty="0"/>
                        <a:t>没有说明</a:t>
                      </a:r>
                      <a:endParaRPr lang="en-GB" dirty="0"/>
                    </a:p>
                  </a:txBody>
                  <a:tcPr anchor="ctr"/>
                </a:tc>
                <a:extLst>
                  <a:ext uri="{0D108BD9-81ED-4DB2-BD59-A6C34878D82A}">
                    <a16:rowId xmlns:a16="http://schemas.microsoft.com/office/drawing/2014/main" val="10005"/>
                  </a:ext>
                </a:extLst>
              </a:tr>
            </a:tbl>
          </a:graphicData>
        </a:graphic>
      </p:graphicFrame>
      <p:sp>
        <p:nvSpPr>
          <p:cNvPr id="2"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治疗性</a:t>
            </a:r>
            <a:r>
              <a:rPr lang="zh-CN" altLang="en-US" sz="2800" dirty="0">
                <a:solidFill>
                  <a:schemeClr val="bg1"/>
                </a:solidFill>
                <a:latin typeface="Arial" panose="020B0604020202020204" pitchFamily="34" charset="0"/>
              </a:rPr>
              <a:t>接触镜</a:t>
            </a:r>
            <a:r>
              <a:rPr lang="zh-CN" altLang="en-AU" sz="2800" dirty="0">
                <a:solidFill>
                  <a:schemeClr val="bg1"/>
                </a:solidFill>
                <a:latin typeface="Arial" panose="020B0604020202020204" pitchFamily="34" charset="0"/>
              </a:rPr>
              <a:t>（绷带镜）</a:t>
            </a:r>
          </a:p>
        </p:txBody>
      </p:sp>
    </p:spTree>
    <p:extLst>
      <p:ext uri="{BB962C8B-B14F-4D97-AF65-F5344CB8AC3E}">
        <p14:creationId xmlns:p14="http://schemas.microsoft.com/office/powerpoint/2010/main" val="1318698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5" name="Rectangle 3"/>
          <p:cNvSpPr>
            <a:spLocks noGrp="1"/>
          </p:cNvSpPr>
          <p:nvPr>
            <p:ph type="body" idx="1"/>
          </p:nvPr>
        </p:nvSpPr>
        <p:spPr>
          <a:xfrm>
            <a:off x="212725" y="1801813"/>
            <a:ext cx="8839200" cy="5135562"/>
          </a:xfrm>
        </p:spPr>
        <p:txBody>
          <a:bodyPr/>
          <a:lstStyle/>
          <a:p>
            <a:pPr marL="984250" indent="-361950">
              <a:lnSpc>
                <a:spcPct val="150000"/>
              </a:lnSpc>
            </a:pPr>
            <a:r>
              <a:rPr lang="zh-CN" altLang="en-US" sz="2000" dirty="0">
                <a:latin typeface="Arial" panose="020B0604020202020204" pitchFamily="34" charset="0"/>
                <a:cs typeface="Arial" panose="020B0604020202020204" pitchFamily="34" charset="0"/>
              </a:rPr>
              <a:t>眼表疾病</a:t>
            </a:r>
            <a:endParaRPr lang="en-US" altLang="en-US" sz="2000" dirty="0">
              <a:latin typeface="Arial" panose="020B0604020202020204" pitchFamily="34" charset="0"/>
              <a:cs typeface="Arial" panose="020B0604020202020204" pitchFamily="34" charset="0"/>
            </a:endParaRPr>
          </a:p>
          <a:p>
            <a:pPr marL="1384300" lvl="2" indent="-361950">
              <a:lnSpc>
                <a:spcPct val="150000"/>
              </a:lnSpc>
            </a:pPr>
            <a:r>
              <a:rPr lang="zh-CN" altLang="en-US" sz="2000" dirty="0"/>
              <a:t>干眼症</a:t>
            </a:r>
            <a:r>
              <a:rPr lang="en-US" altLang="zh-CN" sz="2000" dirty="0"/>
              <a:t>/</a:t>
            </a:r>
            <a:r>
              <a:rPr lang="zh-CN" altLang="en-US" sz="2000" dirty="0"/>
              <a:t>干燥性角膜结膜炎</a:t>
            </a:r>
          </a:p>
          <a:p>
            <a:pPr marL="1384300" lvl="2" indent="-361950">
              <a:lnSpc>
                <a:spcPct val="150000"/>
              </a:lnSpc>
            </a:pPr>
            <a:r>
              <a:rPr lang="zh-CN" altLang="en-US" sz="2000" dirty="0"/>
              <a:t>角膜缘干细胞缺陷症</a:t>
            </a:r>
          </a:p>
          <a:p>
            <a:pPr marL="1384300" lvl="2" indent="-361950">
              <a:lnSpc>
                <a:spcPct val="150000"/>
              </a:lnSpc>
            </a:pPr>
            <a:r>
              <a:rPr lang="zh-CN" altLang="en-US" sz="2000" dirty="0"/>
              <a:t>表皮性眼病</a:t>
            </a:r>
          </a:p>
          <a:p>
            <a:pPr marL="1384300" lvl="2" indent="-361950">
              <a:lnSpc>
                <a:spcPct val="150000"/>
              </a:lnSpc>
            </a:pPr>
            <a:r>
              <a:rPr lang="zh-CN" altLang="en-US" sz="2000" dirty="0"/>
              <a:t>神经营养性角膜炎</a:t>
            </a:r>
          </a:p>
          <a:p>
            <a:pPr marL="1384300" lvl="2" indent="-361950">
              <a:lnSpc>
                <a:spcPct val="150000"/>
              </a:lnSpc>
            </a:pPr>
            <a:r>
              <a:rPr lang="zh-CN" altLang="en-US" sz="2000" dirty="0"/>
              <a:t>角膜暴露</a:t>
            </a:r>
            <a:r>
              <a:rPr lang="en-US" altLang="zh-CN" sz="2000" dirty="0"/>
              <a:t>/</a:t>
            </a:r>
            <a:r>
              <a:rPr lang="zh-CN" altLang="en-US" sz="2000" dirty="0"/>
              <a:t>兔眼症</a:t>
            </a:r>
            <a:endParaRPr lang="en-US" altLang="en-US" sz="2000" dirty="0">
              <a:latin typeface="Arial" panose="020B0604020202020204" pitchFamily="34" charset="0"/>
              <a:cs typeface="Arial" panose="020B0604020202020204" pitchFamily="34" charset="0"/>
            </a:endParaRPr>
          </a:p>
          <a:p>
            <a:pPr marL="1075055" lvl="1" indent="0">
              <a:lnSpc>
                <a:spcPct val="150000"/>
              </a:lnSpc>
              <a:buFont typeface="Arial" panose="020B0604020202020204" pitchFamily="34" charset="0"/>
              <a:buNone/>
            </a:pPr>
            <a:r>
              <a:rPr lang="zh-CN" altLang="en-US" sz="2000" dirty="0">
                <a:latin typeface="Arial" panose="020B0604020202020204" pitchFamily="34" charset="0"/>
                <a:cs typeface="Arial" panose="020B0604020202020204" pitchFamily="34" charset="0"/>
              </a:rPr>
              <a:t>全部的列表可在下面网址中找到</a:t>
            </a:r>
            <a:r>
              <a:rPr lang="en-US" altLang="en-US" sz="2000" dirty="0">
                <a:latin typeface="Arial" panose="020B0604020202020204" pitchFamily="34" charset="0"/>
                <a:cs typeface="Arial" panose="020B0604020202020204" pitchFamily="34" charset="0"/>
              </a:rPr>
              <a:t>:</a:t>
            </a:r>
          </a:p>
          <a:p>
            <a:pPr marL="1075055" lvl="1" indent="0">
              <a:lnSpc>
                <a:spcPct val="150000"/>
              </a:lnSpc>
              <a:buFont typeface="Arial" panose="020B0604020202020204" pitchFamily="34" charset="0"/>
              <a:buNone/>
            </a:pPr>
            <a:r>
              <a:rPr lang="en-US" altLang="en-US" dirty="0">
                <a:latin typeface="Arial" panose="020B0604020202020204" pitchFamily="34" charset="0"/>
                <a:cs typeface="Arial" panose="020B0604020202020204" pitchFamily="34" charset="0"/>
                <a:hlinkClick r:id="rId2"/>
              </a:rPr>
              <a:t>http://www.bostonsight.org/for-Doctors/Comprehensive-Indications</a:t>
            </a:r>
            <a:endParaRPr lang="en-US" altLang="en-US" dirty="0">
              <a:latin typeface="Arial" panose="020B0604020202020204" pitchFamily="34" charset="0"/>
              <a:cs typeface="Arial" panose="020B0604020202020204" pitchFamily="34" charset="0"/>
            </a:endParaRPr>
          </a:p>
        </p:txBody>
      </p:sp>
      <p:sp>
        <p:nvSpPr>
          <p:cNvPr id="871427" name="Rectangle 6"/>
          <p:cNvSpPr>
            <a:spLocks noChangeArrowheads="1"/>
          </p:cNvSpPr>
          <p:nvPr/>
        </p:nvSpPr>
        <p:spPr bwMode="auto">
          <a:xfrm>
            <a:off x="287338" y="1009650"/>
            <a:ext cx="3416320"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透氧巩膜镜的适应证</a:t>
            </a:r>
            <a:endParaRPr lang="en-US" altLang="en-US" sz="2000" dirty="0">
              <a:latin typeface="Times New Roman MT Std"/>
            </a:endParaRPr>
          </a:p>
        </p:txBody>
      </p:sp>
      <p:sp>
        <p:nvSpPr>
          <p:cNvPr id="871428" name="Rectangle 2"/>
          <p:cNvSpPr>
            <a:spLocks noChangeArrowheads="1"/>
          </p:cNvSpPr>
          <p:nvPr/>
        </p:nvSpPr>
        <p:spPr bwMode="auto">
          <a:xfrm>
            <a:off x="4054475" y="1412875"/>
            <a:ext cx="4930775" cy="369888"/>
          </a:xfrm>
          <a:prstGeom prst="rect">
            <a:avLst/>
          </a:prstGeom>
          <a:noFill/>
          <a:ln w="9525">
            <a:noFill/>
            <a:miter lim="800000"/>
          </a:ln>
        </p:spPr>
        <p:txBody>
          <a:bodyPr>
            <a:spAutoFit/>
          </a:bodyPr>
          <a:lstStyle/>
          <a:p>
            <a:pPr>
              <a:buFont typeface="Arial" panose="020B0604020202020204" pitchFamily="34" charset="0"/>
              <a:buNone/>
            </a:pPr>
            <a:r>
              <a:rPr lang="en-US" altLang="en-US" dirty="0">
                <a:solidFill>
                  <a:srgbClr val="00B050"/>
                </a:solidFill>
                <a:latin typeface="Arial" panose="020B0604020202020204" pitchFamily="34" charset="0"/>
              </a:rPr>
              <a:t>(</a:t>
            </a:r>
            <a:r>
              <a:rPr lang="zh-CN" altLang="en-US" dirty="0">
                <a:solidFill>
                  <a:srgbClr val="00B050"/>
                </a:solidFill>
                <a:latin typeface="Arial" panose="020B0604020202020204" pitchFamily="34" charset="0"/>
              </a:rPr>
              <a:t>来自</a:t>
            </a:r>
            <a:r>
              <a:rPr lang="en-US" altLang="en-US" dirty="0">
                <a:solidFill>
                  <a:srgbClr val="00B050"/>
                </a:solidFill>
                <a:latin typeface="Arial" panose="020B0604020202020204" pitchFamily="34" charset="0"/>
              </a:rPr>
              <a:t>: </a:t>
            </a:r>
            <a:r>
              <a:rPr lang="en-US" altLang="en-US" b="1" dirty="0">
                <a:solidFill>
                  <a:srgbClr val="00B050"/>
                </a:solidFill>
                <a:latin typeface="Arial" panose="020B0604020202020204" pitchFamily="34" charset="0"/>
              </a:rPr>
              <a:t>Boston Foundation for Sight)</a:t>
            </a:r>
          </a:p>
        </p:txBody>
      </p:sp>
      <p:sp>
        <p:nvSpPr>
          <p:cNvPr id="852994"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治疗性</a:t>
            </a:r>
            <a:r>
              <a:rPr lang="zh-CN" altLang="en-US" sz="2800" dirty="0">
                <a:solidFill>
                  <a:schemeClr val="bg1"/>
                </a:solidFill>
                <a:latin typeface="Arial" panose="020B0604020202020204" pitchFamily="34" charset="0"/>
              </a:rPr>
              <a:t>接触镜</a:t>
            </a:r>
            <a:endParaRPr lang="en-AU" altLang="en-US" sz="2800" dirty="0">
              <a:solidFill>
                <a:schemeClr val="bg1"/>
              </a:solidFill>
              <a:latin typeface="Arial" panose="020B0604020202020204" pitchFamily="34" charset="0"/>
            </a:endParaRPr>
          </a:p>
        </p:txBody>
      </p:sp>
    </p:spTree>
    <p:extLst>
      <p:ext uri="{BB962C8B-B14F-4D97-AF65-F5344CB8AC3E}">
        <p14:creationId xmlns:p14="http://schemas.microsoft.com/office/powerpoint/2010/main" val="322429491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7" name="Rectangle 5"/>
          <p:cNvSpPr>
            <a:spLocks noChangeArrowheads="1"/>
          </p:cNvSpPr>
          <p:nvPr/>
        </p:nvSpPr>
        <p:spPr bwMode="auto">
          <a:xfrm>
            <a:off x="661988" y="1804988"/>
            <a:ext cx="7416800" cy="4056495"/>
          </a:xfrm>
          <a:prstGeom prst="rect">
            <a:avLst/>
          </a:prstGeom>
          <a:noFill/>
          <a:ln>
            <a:noFill/>
          </a:ln>
          <a:effectLst/>
        </p:spPr>
        <p:txBody>
          <a:bodyPr>
            <a:spAutoFit/>
          </a:bodyPr>
          <a:lstStyle/>
          <a:p>
            <a:pPr marL="542925" indent="-361950" eaLnBrk="0" hangingPunct="0">
              <a:lnSpc>
                <a:spcPct val="150000"/>
              </a:lnSpc>
              <a:spcBef>
                <a:spcPct val="20000"/>
              </a:spcBef>
              <a:buClr>
                <a:srgbClr val="5C6F7B"/>
              </a:buClr>
              <a:buFont typeface="Arial" panose="020B0604020202020204" pitchFamily="34" charset="0"/>
              <a:buChar char="•"/>
              <a:defRPr/>
            </a:pPr>
            <a:r>
              <a:rPr lang="zh-CN" altLang="en-US" sz="2000" dirty="0">
                <a:solidFill>
                  <a:srgbClr val="5C6F7B"/>
                </a:solidFill>
                <a:latin typeface="Arial" panose="020B0604020202020204" pitchFamily="34" charset="0"/>
              </a:rPr>
              <a:t>角膜膨隆</a:t>
            </a:r>
            <a:r>
              <a:rPr lang="en-US" altLang="zh-CN" sz="2000" dirty="0">
                <a:solidFill>
                  <a:srgbClr val="5C6F7B"/>
                </a:solidFill>
                <a:latin typeface="Arial" panose="020B0604020202020204" pitchFamily="34" charset="0"/>
              </a:rPr>
              <a:t>/</a:t>
            </a:r>
            <a:r>
              <a:rPr lang="zh-CN" altLang="en-US" sz="2000" dirty="0">
                <a:solidFill>
                  <a:srgbClr val="5C6F7B"/>
                </a:solidFill>
                <a:latin typeface="Arial" panose="020B0604020202020204" pitchFamily="34" charset="0"/>
              </a:rPr>
              <a:t>不规则角膜散光</a:t>
            </a:r>
            <a:r>
              <a:rPr lang="en-US" altLang="en-US" sz="2000" dirty="0">
                <a:solidFill>
                  <a:srgbClr val="5C6F7B"/>
                </a:solidFill>
                <a:latin typeface="Arial" panose="020B0604020202020204" pitchFamily="34" charset="0"/>
              </a:rPr>
              <a:t> </a:t>
            </a:r>
          </a:p>
          <a:p>
            <a:pPr marL="1000125" lvl="2" indent="-361950" eaLnBrk="0" hangingPunct="0">
              <a:lnSpc>
                <a:spcPct val="150000"/>
              </a:lnSpc>
              <a:spcBef>
                <a:spcPct val="20000"/>
              </a:spcBef>
              <a:buClr>
                <a:srgbClr val="5C6F7B"/>
              </a:buClr>
              <a:buFont typeface="Arial" panose="020B0604020202020204" pitchFamily="34" charset="0"/>
              <a:buChar char="•"/>
              <a:defRPr/>
            </a:pPr>
            <a:r>
              <a:rPr lang="zh-CN" altLang="en-US" sz="2000" dirty="0">
                <a:solidFill>
                  <a:srgbClr val="5C6F7B"/>
                </a:solidFill>
                <a:latin typeface="Arial" panose="020B0604020202020204" pitchFamily="34" charset="0"/>
              </a:rPr>
              <a:t>角膜退化</a:t>
            </a:r>
            <a:endParaRPr lang="en-US" altLang="en-US" sz="2000" dirty="0">
              <a:solidFill>
                <a:srgbClr val="5C6F7B"/>
              </a:solidFill>
              <a:latin typeface="Arial" panose="020B0604020202020204" pitchFamily="34" charset="0"/>
            </a:endParaRPr>
          </a:p>
          <a:p>
            <a:pPr marL="1000125" lvl="2" indent="-361950" eaLnBrk="0" hangingPunct="0">
              <a:lnSpc>
                <a:spcPct val="150000"/>
              </a:lnSpc>
              <a:spcBef>
                <a:spcPct val="20000"/>
              </a:spcBef>
              <a:buClr>
                <a:srgbClr val="5C6F7B"/>
              </a:buClr>
              <a:buFont typeface="Arial" panose="020B0604020202020204" pitchFamily="34" charset="0"/>
              <a:buChar char="•"/>
              <a:defRPr/>
            </a:pPr>
            <a:r>
              <a:rPr lang="zh-CN" altLang="en-US" sz="2000" dirty="0">
                <a:solidFill>
                  <a:srgbClr val="5C6F7B"/>
                </a:solidFill>
                <a:latin typeface="Arial" panose="020B0604020202020204" pitchFamily="34" charset="0"/>
              </a:rPr>
              <a:t>角膜营养不良</a:t>
            </a:r>
          </a:p>
          <a:p>
            <a:pPr marL="1000125" lvl="2" indent="-361950" eaLnBrk="0" hangingPunct="0">
              <a:lnSpc>
                <a:spcPct val="150000"/>
              </a:lnSpc>
              <a:spcBef>
                <a:spcPct val="20000"/>
              </a:spcBef>
              <a:buClr>
                <a:srgbClr val="5C6F7B"/>
              </a:buClr>
              <a:buFont typeface="Arial" panose="020B0604020202020204" pitchFamily="34" charset="0"/>
              <a:buChar char="•"/>
              <a:defRPr/>
            </a:pPr>
            <a:r>
              <a:rPr lang="zh-CN" altLang="en-US" sz="2000" dirty="0">
                <a:solidFill>
                  <a:srgbClr val="5C6F7B"/>
                </a:solidFill>
                <a:latin typeface="Arial" panose="020B0604020202020204" pitchFamily="34" charset="0"/>
              </a:rPr>
              <a:t>手术后散光</a:t>
            </a:r>
          </a:p>
          <a:p>
            <a:pPr marL="1000125" lvl="2" indent="-361950" eaLnBrk="0" hangingPunct="0">
              <a:lnSpc>
                <a:spcPct val="150000"/>
              </a:lnSpc>
              <a:spcBef>
                <a:spcPct val="20000"/>
              </a:spcBef>
              <a:buClr>
                <a:srgbClr val="5C6F7B"/>
              </a:buClr>
              <a:buFont typeface="Arial" panose="020B0604020202020204" pitchFamily="34" charset="0"/>
              <a:buChar char="•"/>
              <a:defRPr/>
            </a:pPr>
            <a:r>
              <a:rPr lang="zh-CN" altLang="en-US" sz="2000" dirty="0">
                <a:solidFill>
                  <a:srgbClr val="5C6F7B"/>
                </a:solidFill>
                <a:latin typeface="Arial" panose="020B0604020202020204" pitchFamily="34" charset="0"/>
              </a:rPr>
              <a:t>角膜疤痕</a:t>
            </a:r>
            <a:endParaRPr lang="en-US" altLang="en-US" sz="1600" dirty="0">
              <a:solidFill>
                <a:srgbClr val="5C6F7B"/>
              </a:solidFill>
              <a:latin typeface="Arial" panose="020B0604020202020204" pitchFamily="34" charset="0"/>
            </a:endParaRPr>
          </a:p>
          <a:p>
            <a:pPr marL="622300" lvl="1" eaLnBrk="0" hangingPunct="0">
              <a:lnSpc>
                <a:spcPct val="150000"/>
              </a:lnSpc>
              <a:spcBef>
                <a:spcPct val="20000"/>
              </a:spcBef>
              <a:buClr>
                <a:srgbClr val="CC6600"/>
              </a:buClr>
              <a:defRPr/>
            </a:pPr>
            <a:r>
              <a:rPr lang="zh-CN" altLang="en-US" sz="2000" dirty="0">
                <a:latin typeface="Arial" panose="020B0604020202020204" pitchFamily="34" charset="0"/>
              </a:rPr>
              <a:t>全部的列表可在下面网址中找到</a:t>
            </a:r>
            <a:r>
              <a:rPr lang="en-US" altLang="en-US" sz="2000" dirty="0">
                <a:solidFill>
                  <a:srgbClr val="5C6F7B"/>
                </a:solidFill>
                <a:latin typeface="Arial" panose="020B0604020202020204" pitchFamily="34" charset="0"/>
              </a:rPr>
              <a:t>:</a:t>
            </a:r>
          </a:p>
          <a:p>
            <a:pPr marL="622300" lvl="1" eaLnBrk="0" hangingPunct="0">
              <a:lnSpc>
                <a:spcPct val="150000"/>
              </a:lnSpc>
              <a:spcBef>
                <a:spcPct val="20000"/>
              </a:spcBef>
              <a:buClr>
                <a:srgbClr val="CC6600"/>
              </a:buClr>
              <a:defRPr/>
            </a:pPr>
            <a:r>
              <a:rPr lang="en-US" altLang="en-US" dirty="0">
                <a:solidFill>
                  <a:srgbClr val="000000"/>
                </a:solidFill>
                <a:latin typeface="Arial" panose="020B0604020202020204" pitchFamily="34" charset="0"/>
                <a:hlinkClick r:id="rId2"/>
              </a:rPr>
              <a:t>http://www.bostonsight.org/for-Doctors/Comprehensive-Indications</a:t>
            </a:r>
            <a:endParaRPr lang="en-US" altLang="en-US" dirty="0">
              <a:solidFill>
                <a:srgbClr val="000000"/>
              </a:solidFill>
              <a:latin typeface="Arial" panose="020B0604020202020204" pitchFamily="34" charset="0"/>
            </a:endParaRPr>
          </a:p>
        </p:txBody>
      </p:sp>
      <p:sp>
        <p:nvSpPr>
          <p:cNvPr id="872451" name="Rectangle 6"/>
          <p:cNvSpPr>
            <a:spLocks noChangeArrowheads="1"/>
          </p:cNvSpPr>
          <p:nvPr/>
        </p:nvSpPr>
        <p:spPr bwMode="auto">
          <a:xfrm>
            <a:off x="287338" y="1009650"/>
            <a:ext cx="3057247"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透氧巩膜镜适应症</a:t>
            </a:r>
            <a:endParaRPr lang="en-US" altLang="en-US" sz="2000" dirty="0">
              <a:latin typeface="Times New Roman MT Std"/>
            </a:endParaRPr>
          </a:p>
        </p:txBody>
      </p:sp>
      <p:sp>
        <p:nvSpPr>
          <p:cNvPr id="872452" name="Rectangle 8"/>
          <p:cNvSpPr>
            <a:spLocks noChangeArrowheads="1"/>
          </p:cNvSpPr>
          <p:nvPr/>
        </p:nvSpPr>
        <p:spPr bwMode="auto">
          <a:xfrm>
            <a:off x="4054475" y="1412875"/>
            <a:ext cx="4930775" cy="369888"/>
          </a:xfrm>
          <a:prstGeom prst="rect">
            <a:avLst/>
          </a:prstGeom>
          <a:noFill/>
          <a:ln w="9525">
            <a:noFill/>
            <a:miter lim="800000"/>
          </a:ln>
        </p:spPr>
        <p:txBody>
          <a:bodyPr>
            <a:spAutoFit/>
          </a:bodyPr>
          <a:lstStyle/>
          <a:p>
            <a:pPr>
              <a:buFont typeface="Arial" panose="020B0604020202020204" pitchFamily="34" charset="0"/>
              <a:buNone/>
            </a:pPr>
            <a:r>
              <a:rPr lang="en-US" altLang="en-US" dirty="0">
                <a:solidFill>
                  <a:srgbClr val="00B050"/>
                </a:solidFill>
                <a:latin typeface="Arial" panose="020B0604020202020204" pitchFamily="34" charset="0"/>
              </a:rPr>
              <a:t>(</a:t>
            </a:r>
            <a:r>
              <a:rPr lang="zh-CN" altLang="en-US" dirty="0">
                <a:solidFill>
                  <a:srgbClr val="00B050"/>
                </a:solidFill>
                <a:latin typeface="Arial" panose="020B0604020202020204" pitchFamily="34" charset="0"/>
              </a:rPr>
              <a:t>来自</a:t>
            </a:r>
            <a:r>
              <a:rPr lang="en-US" altLang="en-US" dirty="0">
                <a:solidFill>
                  <a:srgbClr val="00B050"/>
                </a:solidFill>
                <a:latin typeface="Arial" panose="020B0604020202020204" pitchFamily="34" charset="0"/>
              </a:rPr>
              <a:t>: </a:t>
            </a:r>
            <a:r>
              <a:rPr lang="en-US" altLang="en-US" b="1" dirty="0">
                <a:solidFill>
                  <a:srgbClr val="00B050"/>
                </a:solidFill>
                <a:latin typeface="Arial" panose="020B0604020202020204" pitchFamily="34" charset="0"/>
              </a:rPr>
              <a:t>Boston Foundation for Sight)</a:t>
            </a:r>
          </a:p>
        </p:txBody>
      </p:sp>
      <p:sp>
        <p:nvSpPr>
          <p:cNvPr id="852994"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治疗性</a:t>
            </a:r>
            <a:r>
              <a:rPr lang="zh-CN" altLang="en-US" sz="2800" dirty="0">
                <a:solidFill>
                  <a:schemeClr val="bg1"/>
                </a:solidFill>
                <a:latin typeface="Arial" panose="020B0604020202020204" pitchFamily="34" charset="0"/>
              </a:rPr>
              <a:t>接触镜</a:t>
            </a:r>
            <a:endParaRPr lang="en-AU" altLang="en-US" sz="2800" dirty="0">
              <a:solidFill>
                <a:schemeClr val="bg1"/>
              </a:solidFill>
              <a:latin typeface="Arial" panose="020B0604020202020204" pitchFamily="34" charset="0"/>
            </a:endParaRPr>
          </a:p>
        </p:txBody>
      </p:sp>
    </p:spTree>
    <p:extLst>
      <p:ext uri="{BB962C8B-B14F-4D97-AF65-F5344CB8AC3E}">
        <p14:creationId xmlns:p14="http://schemas.microsoft.com/office/powerpoint/2010/main" val="331920944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3473" name="Picture 4" descr="D:\IACLE ALL MODULES\IACLE MODULE 8\Original\color pics\8L7\03.jpg"/>
          <p:cNvPicPr>
            <a:picLocks noGrp="1" noChangeAspect="1" noChangeArrowheads="1"/>
          </p:cNvPicPr>
          <p:nvPr>
            <p:ph type="body" idx="1"/>
          </p:nvPr>
        </p:nvPicPr>
        <p:blipFill>
          <a:blip r:embed="rId3" cstate="print"/>
          <a:srcRect/>
          <a:stretch>
            <a:fillRect/>
          </a:stretch>
        </p:blipFill>
        <p:spPr>
          <a:xfrm>
            <a:off x="1619250" y="1700213"/>
            <a:ext cx="5905500" cy="4197350"/>
          </a:xfrm>
        </p:spPr>
      </p:pic>
      <p:sp>
        <p:nvSpPr>
          <p:cNvPr id="873475" name="Rectangle 7"/>
          <p:cNvSpPr>
            <a:spLocks noChangeArrowheads="1"/>
          </p:cNvSpPr>
          <p:nvPr/>
        </p:nvSpPr>
        <p:spPr bwMode="auto">
          <a:xfrm>
            <a:off x="287338" y="1009650"/>
            <a:ext cx="5211683"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巩膜镜在角膜移植术上形成拱形</a:t>
            </a:r>
            <a:endParaRPr lang="en-US" altLang="en-US" sz="2000" dirty="0">
              <a:latin typeface="Times New Roman MT Std"/>
            </a:endParaRPr>
          </a:p>
        </p:txBody>
      </p:sp>
      <p:sp>
        <p:nvSpPr>
          <p:cNvPr id="852994"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治疗性</a:t>
            </a:r>
            <a:r>
              <a:rPr lang="zh-CN" altLang="en-US" sz="2800" dirty="0">
                <a:solidFill>
                  <a:schemeClr val="bg1"/>
                </a:solidFill>
                <a:latin typeface="Arial" panose="020B0604020202020204" pitchFamily="34" charset="0"/>
              </a:rPr>
              <a:t>接触镜</a:t>
            </a:r>
            <a:endParaRPr lang="en-AU" altLang="en-US" sz="2800" dirty="0">
              <a:solidFill>
                <a:schemeClr val="bg1"/>
              </a:solidFill>
              <a:latin typeface="Arial" panose="020B0604020202020204" pitchFamily="34" charset="0"/>
            </a:endParaRPr>
          </a:p>
        </p:txBody>
      </p:sp>
    </p:spTree>
    <p:extLst>
      <p:ext uri="{BB962C8B-B14F-4D97-AF65-F5344CB8AC3E}">
        <p14:creationId xmlns:p14="http://schemas.microsoft.com/office/powerpoint/2010/main" val="299074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9" name="Rectangle 3"/>
          <p:cNvSpPr>
            <a:spLocks noGrp="1"/>
          </p:cNvSpPr>
          <p:nvPr>
            <p:ph type="body" idx="1"/>
          </p:nvPr>
        </p:nvSpPr>
        <p:spPr>
          <a:xfrm>
            <a:off x="295275" y="1803400"/>
            <a:ext cx="8839200" cy="5135563"/>
          </a:xfrm>
        </p:spPr>
        <p:txBody>
          <a:bodyPr/>
          <a:lstStyle/>
          <a:p>
            <a:pPr marL="894080" indent="-351155" eaLnBrk="1" hangingPunct="1">
              <a:lnSpc>
                <a:spcPct val="150000"/>
              </a:lnSpc>
              <a:defRPr/>
            </a:pPr>
            <a:r>
              <a:rPr lang="zh-CN" altLang="en-US" sz="2000" dirty="0"/>
              <a:t>上皮基底膜破坏可抑制细胞黏附</a:t>
            </a:r>
            <a:endParaRPr lang="en-US" altLang="zh-CN" sz="2000" dirty="0"/>
          </a:p>
          <a:p>
            <a:pPr marL="894080" indent="-351155" eaLnBrk="1" hangingPunct="1">
              <a:lnSpc>
                <a:spcPct val="150000"/>
              </a:lnSpc>
              <a:defRPr/>
            </a:pPr>
            <a:r>
              <a:rPr lang="zh-CN" altLang="en-US" sz="2000" dirty="0">
                <a:latin typeface="Arial" panose="020B0604020202020204" pitchFamily="34" charset="0"/>
                <a:cs typeface="Arial" panose="020B0604020202020204" pitchFamily="34" charset="0"/>
              </a:rPr>
              <a:t>管理</a:t>
            </a:r>
            <a:r>
              <a:rPr lang="en-US" altLang="en-US" sz="2000" dirty="0">
                <a:latin typeface="Arial" panose="020B0604020202020204" pitchFamily="34" charset="0"/>
                <a:cs typeface="Arial" panose="020B0604020202020204" pitchFamily="34" charset="0"/>
              </a:rPr>
              <a:t>:</a:t>
            </a:r>
          </a:p>
          <a:p>
            <a:pPr marL="1294130" lvl="2" indent="-351155" eaLnBrk="1" hangingPunct="1">
              <a:lnSpc>
                <a:spcPct val="150000"/>
              </a:lnSpc>
              <a:defRPr/>
            </a:pPr>
            <a:r>
              <a:rPr lang="zh-CN" altLang="en-US" sz="2000" dirty="0"/>
              <a:t>睫状肌麻痹</a:t>
            </a:r>
          </a:p>
          <a:p>
            <a:pPr marL="1294130" lvl="2" indent="-351155" eaLnBrk="1" hangingPunct="1">
              <a:lnSpc>
                <a:spcPct val="150000"/>
              </a:lnSpc>
              <a:defRPr/>
            </a:pPr>
            <a:r>
              <a:rPr lang="zh-CN" altLang="en-US" sz="2000" dirty="0"/>
              <a:t>抗生素</a:t>
            </a:r>
          </a:p>
          <a:p>
            <a:pPr marL="1294130" lvl="2" indent="-351155" eaLnBrk="1" hangingPunct="1">
              <a:lnSpc>
                <a:spcPct val="150000"/>
              </a:lnSpc>
              <a:defRPr/>
            </a:pPr>
            <a:r>
              <a:rPr lang="zh-CN" altLang="en-US" sz="2000" dirty="0"/>
              <a:t>绷带镜</a:t>
            </a:r>
            <a:endParaRPr lang="en-US" altLang="en-US" dirty="0">
              <a:latin typeface="Arial" panose="020B0604020202020204" pitchFamily="34" charset="0"/>
              <a:cs typeface="Arial" panose="020B0604020202020204" pitchFamily="34" charset="0"/>
            </a:endParaRPr>
          </a:p>
          <a:p>
            <a:pPr>
              <a:lnSpc>
                <a:spcPct val="150000"/>
              </a:lnSpc>
              <a:defRPr/>
            </a:pPr>
            <a:endParaRPr lang="en-US" altLang="en-US" dirty="0">
              <a:latin typeface="Arial" panose="020B0604020202020204" pitchFamily="34" charset="0"/>
              <a:cs typeface="Arial" panose="020B0604020202020204" pitchFamily="34" charset="0"/>
            </a:endParaRPr>
          </a:p>
        </p:txBody>
      </p:sp>
      <p:sp>
        <p:nvSpPr>
          <p:cNvPr id="875523" name="Rectangle 5"/>
          <p:cNvSpPr>
            <a:spLocks noChangeArrowheads="1"/>
          </p:cNvSpPr>
          <p:nvPr/>
        </p:nvSpPr>
        <p:spPr bwMode="auto">
          <a:xfrm>
            <a:off x="287338" y="1009650"/>
            <a:ext cx="2698175"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应用：角膜磨损</a:t>
            </a:r>
            <a:endParaRPr lang="en-US" altLang="en-US" sz="2000" dirty="0">
              <a:latin typeface="Times New Roman MT Std"/>
            </a:endParaRPr>
          </a:p>
        </p:txBody>
      </p:sp>
      <p:sp>
        <p:nvSpPr>
          <p:cNvPr id="852994"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治疗性</a:t>
            </a:r>
            <a:r>
              <a:rPr lang="zh-CN" altLang="en-US" sz="2800" dirty="0">
                <a:solidFill>
                  <a:schemeClr val="bg1"/>
                </a:solidFill>
                <a:latin typeface="Arial" panose="020B0604020202020204" pitchFamily="34" charset="0"/>
              </a:rPr>
              <a:t>接触镜</a:t>
            </a:r>
            <a:endParaRPr lang="en-AU" altLang="en-US" sz="2800" dirty="0">
              <a:solidFill>
                <a:schemeClr val="bg1"/>
              </a:solidFill>
              <a:latin typeface="Arial" panose="020B0604020202020204" pitchFamily="34" charset="0"/>
            </a:endParaRPr>
          </a:p>
        </p:txBody>
      </p:sp>
    </p:spTree>
    <p:extLst>
      <p:ext uri="{BB962C8B-B14F-4D97-AF65-F5344CB8AC3E}">
        <p14:creationId xmlns:p14="http://schemas.microsoft.com/office/powerpoint/2010/main" val="404751069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7569" name="Picture 3" descr="D:\IACLE ALL MODULES\IACLE MODULE 8\Original\color pics\8L7\17.jpg"/>
          <p:cNvPicPr>
            <a:picLocks noChangeAspect="1" noChangeArrowheads="1"/>
          </p:cNvPicPr>
          <p:nvPr/>
        </p:nvPicPr>
        <p:blipFill>
          <a:blip r:embed="rId3" cstate="print"/>
          <a:srcRect/>
          <a:stretch>
            <a:fillRect/>
          </a:stretch>
        </p:blipFill>
        <p:spPr bwMode="auto">
          <a:xfrm>
            <a:off x="1282700" y="1557338"/>
            <a:ext cx="6551613" cy="4554537"/>
          </a:xfrm>
          <a:prstGeom prst="rect">
            <a:avLst/>
          </a:prstGeom>
          <a:noFill/>
          <a:ln w="9525">
            <a:noFill/>
            <a:miter lim="800000"/>
            <a:headEnd/>
            <a:tailEnd/>
          </a:ln>
        </p:spPr>
      </p:pic>
      <p:sp>
        <p:nvSpPr>
          <p:cNvPr id="877571" name="Rectangle 6"/>
          <p:cNvSpPr>
            <a:spLocks noChangeArrowheads="1"/>
          </p:cNvSpPr>
          <p:nvPr/>
        </p:nvSpPr>
        <p:spPr bwMode="auto">
          <a:xfrm>
            <a:off x="287338" y="1009650"/>
            <a:ext cx="1620957"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角膜擦伤</a:t>
            </a:r>
            <a:endParaRPr lang="en-US" altLang="en-US" sz="2000" dirty="0">
              <a:latin typeface="Times New Roman MT Std"/>
            </a:endParaRPr>
          </a:p>
        </p:txBody>
      </p:sp>
      <p:sp>
        <p:nvSpPr>
          <p:cNvPr id="852994"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治疗性</a:t>
            </a:r>
            <a:r>
              <a:rPr lang="zh-CN" altLang="en-US" sz="2800" dirty="0">
                <a:solidFill>
                  <a:schemeClr val="bg1"/>
                </a:solidFill>
                <a:latin typeface="Arial" panose="020B0604020202020204" pitchFamily="34" charset="0"/>
              </a:rPr>
              <a:t>接触镜</a:t>
            </a:r>
            <a:endParaRPr lang="en-AU" altLang="en-US" sz="2800" dirty="0">
              <a:solidFill>
                <a:schemeClr val="bg1"/>
              </a:solidFill>
              <a:latin typeface="Arial" panose="020B0604020202020204" pitchFamily="34" charset="0"/>
            </a:endParaRPr>
          </a:p>
        </p:txBody>
      </p:sp>
    </p:spTree>
    <p:extLst>
      <p:ext uri="{BB962C8B-B14F-4D97-AF65-F5344CB8AC3E}">
        <p14:creationId xmlns:p14="http://schemas.microsoft.com/office/powerpoint/2010/main" val="39532889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7" name="Rectangle 3"/>
          <p:cNvSpPr>
            <a:spLocks noGrp="1"/>
          </p:cNvSpPr>
          <p:nvPr>
            <p:ph type="body" idx="1"/>
          </p:nvPr>
        </p:nvSpPr>
        <p:spPr>
          <a:xfrm>
            <a:off x="836613" y="1803400"/>
            <a:ext cx="8839200" cy="3425825"/>
          </a:xfrm>
        </p:spPr>
        <p:txBody>
          <a:bodyPr/>
          <a:lstStyle/>
          <a:p>
            <a:pPr eaLnBrk="1" hangingPunct="1">
              <a:lnSpc>
                <a:spcPct val="150000"/>
              </a:lnSpc>
            </a:pPr>
            <a:r>
              <a:rPr lang="zh-CN" altLang="en-US" sz="2000" dirty="0"/>
              <a:t>角膜营养不良</a:t>
            </a:r>
          </a:p>
          <a:p>
            <a:pPr eaLnBrk="1" hangingPunct="1">
              <a:lnSpc>
                <a:spcPct val="150000"/>
              </a:lnSpc>
            </a:pPr>
            <a:r>
              <a:rPr lang="zh-CN" altLang="en-US" sz="2000" dirty="0"/>
              <a:t>水肿</a:t>
            </a:r>
            <a:endParaRPr lang="en-US" altLang="zh-CN" sz="2000" dirty="0"/>
          </a:p>
          <a:p>
            <a:pPr eaLnBrk="1" hangingPunct="1">
              <a:lnSpc>
                <a:spcPct val="150000"/>
              </a:lnSpc>
            </a:pPr>
            <a:r>
              <a:rPr lang="zh-CN" altLang="en-US" sz="2000" dirty="0"/>
              <a:t>糖尿病患者玻璃体切除手术后</a:t>
            </a:r>
          </a:p>
          <a:p>
            <a:pPr eaLnBrk="1" hangingPunct="1">
              <a:lnSpc>
                <a:spcPct val="150000"/>
              </a:lnSpc>
            </a:pPr>
            <a:r>
              <a:rPr lang="zh-CN" altLang="en-US" sz="2000" dirty="0"/>
              <a:t>特发性原因</a:t>
            </a:r>
            <a:endParaRPr lang="en-US" altLang="en-US" dirty="0">
              <a:latin typeface="Arial" panose="020B0604020202020204" pitchFamily="34" charset="0"/>
              <a:cs typeface="Arial" panose="020B0604020202020204" pitchFamily="34" charset="0"/>
            </a:endParaRPr>
          </a:p>
        </p:txBody>
      </p:sp>
      <p:sp>
        <p:nvSpPr>
          <p:cNvPr id="879619" name="Rectangle 5"/>
          <p:cNvSpPr>
            <a:spLocks noChangeArrowheads="1"/>
          </p:cNvSpPr>
          <p:nvPr/>
        </p:nvSpPr>
        <p:spPr bwMode="auto">
          <a:xfrm>
            <a:off x="287338" y="1009650"/>
            <a:ext cx="4134465"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复发性角膜糜烂：病因学</a:t>
            </a:r>
            <a:endParaRPr lang="en-US" altLang="en-US" sz="2000" dirty="0">
              <a:latin typeface="Times New Roman MT Std"/>
            </a:endParaRPr>
          </a:p>
        </p:txBody>
      </p:sp>
      <p:sp>
        <p:nvSpPr>
          <p:cNvPr id="852994" name="Title 3"/>
          <p:cNvSpPr txBox="1"/>
          <p:nvPr/>
        </p:nvSpPr>
        <p:spPr bwMode="auto">
          <a:xfrm>
            <a:off x="146050" y="111125"/>
            <a:ext cx="8839200" cy="685800"/>
          </a:xfrm>
          <a:prstGeom prst="rect">
            <a:avLst/>
          </a:prstGeom>
          <a:noFill/>
          <a:ln w="9525">
            <a:noFill/>
            <a:miter lim="800000"/>
          </a:ln>
        </p:spPr>
        <p:txBody>
          <a:bodyPr/>
          <a:lstStyle/>
          <a:p>
            <a:r>
              <a:rPr lang="en-AU" altLang="en-US" sz="2800" dirty="0" err="1">
                <a:solidFill>
                  <a:schemeClr val="bg1"/>
                </a:solidFill>
                <a:latin typeface="Arial" panose="020B0604020202020204" pitchFamily="34" charset="0"/>
              </a:rPr>
              <a:t>治疗性</a:t>
            </a:r>
            <a:r>
              <a:rPr lang="zh-CN" altLang="en-US" sz="2800" dirty="0">
                <a:solidFill>
                  <a:schemeClr val="bg1"/>
                </a:solidFill>
                <a:latin typeface="Arial" panose="020B0604020202020204" pitchFamily="34" charset="0"/>
              </a:rPr>
              <a:t>接触镜</a:t>
            </a:r>
            <a:endParaRPr lang="en-AU" altLang="en-US" sz="2800" dirty="0">
              <a:solidFill>
                <a:schemeClr val="bg1"/>
              </a:solidFill>
              <a:latin typeface="Arial" panose="020B0604020202020204" pitchFamily="34" charset="0"/>
            </a:endParaRPr>
          </a:p>
        </p:txBody>
      </p:sp>
    </p:spTree>
    <p:extLst>
      <p:ext uri="{BB962C8B-B14F-4D97-AF65-F5344CB8AC3E}">
        <p14:creationId xmlns:p14="http://schemas.microsoft.com/office/powerpoint/2010/main" val="228624808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2210" name="Picture 2" descr="C:\Users\Suneet Eng\Desktop\E 55 (1)\Picture30.jpg"/>
          <p:cNvPicPr>
            <a:picLocks noChangeAspect="1" noChangeArrowheads="1"/>
          </p:cNvPicPr>
          <p:nvPr/>
        </p:nvPicPr>
        <p:blipFill>
          <a:blip r:embed="rId3" cstate="print"/>
          <a:srcRect/>
          <a:stretch>
            <a:fillRect/>
          </a:stretch>
        </p:blipFill>
        <p:spPr bwMode="auto">
          <a:xfrm>
            <a:off x="1285852" y="1500174"/>
            <a:ext cx="6565900" cy="4572000"/>
          </a:xfrm>
          <a:prstGeom prst="rect">
            <a:avLst/>
          </a:prstGeom>
          <a:noFill/>
        </p:spPr>
      </p:pic>
      <p:sp>
        <p:nvSpPr>
          <p:cNvPr id="881666"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
        <p:nvSpPr>
          <p:cNvPr id="881667" name="Rectangle 7"/>
          <p:cNvSpPr>
            <a:spLocks noChangeArrowheads="1"/>
          </p:cNvSpPr>
          <p:nvPr/>
        </p:nvSpPr>
        <p:spPr bwMode="auto">
          <a:xfrm>
            <a:off x="287338" y="1009650"/>
            <a:ext cx="2698175"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复发性角膜糜烂</a:t>
            </a:r>
            <a:endParaRPr lang="en-US" altLang="en-US" sz="2000" dirty="0">
              <a:latin typeface="Times New Roman MT Std"/>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9" name="Rectangle 3"/>
          <p:cNvSpPr>
            <a:spLocks noGrp="1"/>
          </p:cNvSpPr>
          <p:nvPr>
            <p:ph type="body" idx="1"/>
          </p:nvPr>
        </p:nvSpPr>
        <p:spPr>
          <a:xfrm>
            <a:off x="846138" y="1800225"/>
            <a:ext cx="8297862" cy="5135563"/>
          </a:xfrm>
        </p:spPr>
        <p:txBody>
          <a:bodyPr/>
          <a:lstStyle/>
          <a:p>
            <a:pPr marL="361950" indent="-361950" eaLnBrk="1" hangingPunct="1">
              <a:lnSpc>
                <a:spcPct val="150000"/>
              </a:lnSpc>
              <a:defRPr/>
            </a:pPr>
            <a:r>
              <a:rPr lang="zh-CN" altLang="en-US" sz="2000" dirty="0">
                <a:latin typeface="Arial" panose="020B0604020202020204" pitchFamily="34" charset="0"/>
                <a:cs typeface="Arial" panose="020B0604020202020204" pitchFamily="34" charset="0"/>
              </a:rPr>
              <a:t>碱的高</a:t>
            </a:r>
            <a:r>
              <a:rPr lang="en-US" altLang="zh-CN" sz="2000" dirty="0">
                <a:latin typeface="Arial" panose="020B0604020202020204" pitchFamily="34" charset="0"/>
                <a:cs typeface="Arial" panose="020B0604020202020204" pitchFamily="34" charset="0"/>
              </a:rPr>
              <a:t>pH</a:t>
            </a:r>
            <a:r>
              <a:rPr lang="zh-CN" altLang="en-US" sz="2000" dirty="0"/>
              <a:t>引起细胞皂化导致它们的破坏</a:t>
            </a:r>
            <a:endParaRPr lang="en-US" altLang="en-US" sz="2000" dirty="0">
              <a:latin typeface="Arial" panose="020B0604020202020204" pitchFamily="34" charset="0"/>
              <a:cs typeface="Arial" panose="020B0604020202020204" pitchFamily="34" charset="0"/>
            </a:endParaRPr>
          </a:p>
          <a:p>
            <a:pPr marL="361950" indent="-361950" eaLnBrk="1" hangingPunct="1">
              <a:lnSpc>
                <a:spcPct val="150000"/>
              </a:lnSpc>
              <a:defRPr/>
            </a:pPr>
            <a:r>
              <a:rPr lang="zh-CN" altLang="en-US" sz="2000" dirty="0">
                <a:latin typeface="Arial" panose="020B0604020202020204" pitchFamily="34" charset="0"/>
                <a:cs typeface="Arial" panose="020B0604020202020204" pitchFamily="34" charset="0"/>
              </a:rPr>
              <a:t>与上皮细胞损失有关</a:t>
            </a:r>
            <a:endParaRPr lang="en-US" altLang="en-US" sz="2000" dirty="0">
              <a:latin typeface="Arial" panose="020B0604020202020204" pitchFamily="34" charset="0"/>
              <a:cs typeface="Arial" panose="020B0604020202020204" pitchFamily="34" charset="0"/>
            </a:endParaRPr>
          </a:p>
          <a:p>
            <a:pPr marL="361950" indent="-361950" eaLnBrk="1" hangingPunct="1">
              <a:lnSpc>
                <a:spcPct val="150000"/>
              </a:lnSpc>
              <a:defRPr/>
            </a:pPr>
            <a:r>
              <a:rPr lang="zh-CN" altLang="en-US" sz="2000" dirty="0">
                <a:latin typeface="Arial" panose="020B0604020202020204" pitchFamily="34" charset="0"/>
                <a:cs typeface="Arial" panose="020B0604020202020204" pitchFamily="34" charset="0"/>
              </a:rPr>
              <a:t>绷带镜可提高舒适性</a:t>
            </a:r>
            <a:endParaRPr lang="en-US" altLang="en-US" sz="2000" dirty="0">
              <a:latin typeface="Arial" panose="020B0604020202020204" pitchFamily="34" charset="0"/>
              <a:cs typeface="Arial" panose="020B0604020202020204" pitchFamily="34" charset="0"/>
            </a:endParaRPr>
          </a:p>
          <a:p>
            <a:pPr eaLnBrk="1" hangingPunct="1">
              <a:lnSpc>
                <a:spcPct val="150000"/>
              </a:lnSpc>
              <a:defRPr/>
            </a:pPr>
            <a:endParaRPr lang="en-US" altLang="en-US" dirty="0">
              <a:latin typeface="Arial" panose="020B0604020202020204" pitchFamily="34" charset="0"/>
              <a:cs typeface="Arial" panose="020B0604020202020204" pitchFamily="34" charset="0"/>
            </a:endParaRPr>
          </a:p>
          <a:p>
            <a:pPr>
              <a:lnSpc>
                <a:spcPct val="150000"/>
              </a:lnSpc>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883714"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
        <p:nvSpPr>
          <p:cNvPr id="883715" name="Rectangle 5"/>
          <p:cNvSpPr>
            <a:spLocks noChangeArrowheads="1"/>
          </p:cNvSpPr>
          <p:nvPr/>
        </p:nvSpPr>
        <p:spPr bwMode="auto">
          <a:xfrm>
            <a:off x="287338" y="1009650"/>
            <a:ext cx="2518638"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化学损伤</a:t>
            </a:r>
            <a:r>
              <a:rPr lang="en-US" altLang="en-US" sz="2800" dirty="0">
                <a:solidFill>
                  <a:srgbClr val="0073AE"/>
                </a:solidFill>
                <a:latin typeface="Times New Roman MT Std"/>
              </a:rPr>
              <a:t> (</a:t>
            </a:r>
            <a:r>
              <a:rPr lang="zh-CN" altLang="en-US" sz="2800" dirty="0">
                <a:solidFill>
                  <a:srgbClr val="0073AE"/>
                </a:solidFill>
                <a:latin typeface="Times New Roman MT Std"/>
              </a:rPr>
              <a:t>碱</a:t>
            </a:r>
            <a:r>
              <a:rPr lang="en-US" altLang="en-US" sz="2800" dirty="0">
                <a:solidFill>
                  <a:srgbClr val="0073AE"/>
                </a:solidFill>
                <a:latin typeface="Times New Roman MT Std"/>
              </a:rPr>
              <a:t>)</a:t>
            </a:r>
            <a:endParaRPr lang="en-US" altLang="en-US" sz="2000" dirty="0">
              <a:latin typeface="Times New Roman MT St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5058" name="Picture 2" descr="C:\Users\Suneet Eng\Desktop\E 55 (1)\Picture51.jpg"/>
          <p:cNvPicPr>
            <a:picLocks noChangeAspect="1" noChangeArrowheads="1"/>
          </p:cNvPicPr>
          <p:nvPr/>
        </p:nvPicPr>
        <p:blipFill>
          <a:blip r:embed="rId3" cstate="print"/>
          <a:srcRect/>
          <a:stretch>
            <a:fillRect/>
          </a:stretch>
        </p:blipFill>
        <p:spPr bwMode="auto">
          <a:xfrm>
            <a:off x="285720" y="1000108"/>
            <a:ext cx="3041650" cy="4681538"/>
          </a:xfrm>
          <a:prstGeom prst="rect">
            <a:avLst/>
          </a:prstGeom>
          <a:noFill/>
        </p:spPr>
      </p:pic>
      <p:pic>
        <p:nvPicPr>
          <p:cNvPr id="685057" name="Picture 1" descr="C:\Users\Suneet Eng\Desktop\E 55 (1)\Picture6.jpg"/>
          <p:cNvPicPr>
            <a:picLocks noChangeAspect="1" noChangeArrowheads="1"/>
          </p:cNvPicPr>
          <p:nvPr/>
        </p:nvPicPr>
        <p:blipFill>
          <a:blip r:embed="rId4" cstate="print"/>
          <a:srcRect/>
          <a:stretch>
            <a:fillRect/>
          </a:stretch>
        </p:blipFill>
        <p:spPr bwMode="auto">
          <a:xfrm>
            <a:off x="4000496" y="1000108"/>
            <a:ext cx="4852988" cy="4700588"/>
          </a:xfrm>
          <a:prstGeom prst="rect">
            <a:avLst/>
          </a:prstGeom>
          <a:noFill/>
        </p:spPr>
      </p:pic>
      <p:sp>
        <p:nvSpPr>
          <p:cNvPr id="78851" name="Rectangle 6"/>
          <p:cNvSpPr>
            <a:spLocks noChangeArrowheads="1"/>
          </p:cNvSpPr>
          <p:nvPr/>
        </p:nvSpPr>
        <p:spPr bwMode="auto">
          <a:xfrm>
            <a:off x="2211388" y="5654675"/>
            <a:ext cx="4722812" cy="369332"/>
          </a:xfrm>
          <a:prstGeom prst="rect">
            <a:avLst/>
          </a:prstGeom>
          <a:noFill/>
          <a:ln w="9525">
            <a:noFill/>
            <a:miter lim="800000"/>
          </a:ln>
        </p:spPr>
        <p:txBody>
          <a:bodyPr>
            <a:spAutoFit/>
          </a:bodyPr>
          <a:lstStyle/>
          <a:p>
            <a:pPr algn="ctr" eaLnBrk="0" hangingPunct="0">
              <a:spcBef>
                <a:spcPct val="50000"/>
              </a:spcBef>
            </a:pPr>
            <a:r>
              <a:rPr lang="zh-CN" altLang="en-US" b="1" dirty="0">
                <a:solidFill>
                  <a:srgbClr val="5C6F7B"/>
                </a:solidFill>
              </a:rPr>
              <a:t>外伤后</a:t>
            </a:r>
            <a:r>
              <a:rPr lang="en-US" altLang="zh-CN" b="1" dirty="0">
                <a:solidFill>
                  <a:srgbClr val="5C6F7B"/>
                </a:solidFill>
              </a:rPr>
              <a:t>BK</a:t>
            </a:r>
            <a:r>
              <a:rPr lang="zh-CN" altLang="en-US" b="1" dirty="0">
                <a:solidFill>
                  <a:srgbClr val="5C6F7B"/>
                </a:solidFill>
              </a:rPr>
              <a:t>引起的</a:t>
            </a:r>
            <a:r>
              <a:rPr lang="en-US" altLang="en-US" b="1" dirty="0" err="1">
                <a:solidFill>
                  <a:srgbClr val="5C6F7B"/>
                </a:solidFill>
              </a:rPr>
              <a:t>Fuch’s</a:t>
            </a:r>
            <a:r>
              <a:rPr lang="zh-CN" altLang="en-US" b="1" dirty="0">
                <a:solidFill>
                  <a:srgbClr val="5C6F7B"/>
                </a:solidFill>
              </a:rPr>
              <a:t>营养不良</a:t>
            </a:r>
            <a:endParaRPr lang="en-AU" altLang="en-US" b="1" dirty="0">
              <a:solidFill>
                <a:srgbClr val="5C6F7B"/>
              </a:solidFill>
            </a:endParaRPr>
          </a:p>
        </p:txBody>
      </p:sp>
      <p:sp>
        <p:nvSpPr>
          <p:cNvPr id="78852" name="Rectangle 2"/>
          <p:cNvSpPr txBox="1">
            <a:spLocks noChangeArrowheads="1"/>
          </p:cNvSpPr>
          <p:nvPr/>
        </p:nvSpPr>
        <p:spPr bwMode="auto">
          <a:xfrm>
            <a:off x="150813" y="111125"/>
            <a:ext cx="8229600" cy="720725"/>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大泡性角膜病变</a:t>
            </a:r>
            <a:r>
              <a:rPr lang="en-US" altLang="en-US" sz="2800" dirty="0">
                <a:solidFill>
                  <a:schemeClr val="bg1"/>
                </a:solidFill>
                <a:latin typeface="Arial" panose="020B0604020202020204" pitchFamily="34" charset="0"/>
              </a:rPr>
              <a:t>(BK)</a:t>
            </a:r>
            <a:endParaRPr lang="en-US" altLang="en-US" sz="2800" dirty="0">
              <a:solidFill>
                <a:srgbClr val="FFFF00"/>
              </a:solidFill>
              <a:latin typeface="Arial" panose="020B0604020202020204" pitchFamily="34"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5761" name="Picture 3" descr="D:\IACLE ALL MODULES\IACLE MODULE 8\Original\color pics\8L7\22.jpg"/>
          <p:cNvPicPr>
            <a:picLocks noChangeAspect="1" noChangeArrowheads="1"/>
          </p:cNvPicPr>
          <p:nvPr/>
        </p:nvPicPr>
        <p:blipFill>
          <a:blip r:embed="rId2" cstate="print"/>
          <a:srcRect/>
          <a:stretch>
            <a:fillRect/>
          </a:stretch>
        </p:blipFill>
        <p:spPr bwMode="auto">
          <a:xfrm>
            <a:off x="1042988" y="1533525"/>
            <a:ext cx="7058025" cy="4618038"/>
          </a:xfrm>
          <a:prstGeom prst="rect">
            <a:avLst/>
          </a:prstGeom>
          <a:noFill/>
          <a:ln w="9525">
            <a:noFill/>
            <a:miter lim="800000"/>
            <a:headEnd/>
            <a:tailEnd/>
          </a:ln>
        </p:spPr>
      </p:pic>
      <p:sp>
        <p:nvSpPr>
          <p:cNvPr id="885762"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
        <p:nvSpPr>
          <p:cNvPr id="885763" name="Rectangle 7"/>
          <p:cNvSpPr>
            <a:spLocks noChangeArrowheads="1"/>
          </p:cNvSpPr>
          <p:nvPr/>
        </p:nvSpPr>
        <p:spPr bwMode="auto">
          <a:xfrm>
            <a:off x="287338" y="1009650"/>
            <a:ext cx="2159566"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化学伤</a:t>
            </a:r>
            <a:r>
              <a:rPr lang="en-US" altLang="en-US" sz="2800" dirty="0">
                <a:solidFill>
                  <a:srgbClr val="0073AE"/>
                </a:solidFill>
                <a:latin typeface="Times New Roman MT Std"/>
              </a:rPr>
              <a:t> (</a:t>
            </a:r>
            <a:r>
              <a:rPr lang="zh-CN" altLang="en-US" sz="2800" dirty="0">
                <a:solidFill>
                  <a:srgbClr val="0073AE"/>
                </a:solidFill>
                <a:latin typeface="Times New Roman MT Std"/>
              </a:rPr>
              <a:t>碱</a:t>
            </a:r>
            <a:r>
              <a:rPr lang="en-US" altLang="en-US" sz="2800" dirty="0">
                <a:solidFill>
                  <a:srgbClr val="0073AE"/>
                </a:solidFill>
                <a:latin typeface="Times New Roman MT Std"/>
              </a:rPr>
              <a:t>)</a:t>
            </a:r>
            <a:endParaRPr lang="en-US" altLang="en-US" sz="2000" dirty="0">
              <a:latin typeface="Times New Roman MT Std"/>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5" name="Rectangle 3"/>
          <p:cNvSpPr>
            <a:spLocks noGrp="1"/>
          </p:cNvSpPr>
          <p:nvPr>
            <p:ph type="body" idx="1"/>
          </p:nvPr>
        </p:nvSpPr>
        <p:spPr>
          <a:xfrm>
            <a:off x="835025" y="1801813"/>
            <a:ext cx="8839200" cy="5135562"/>
          </a:xfrm>
        </p:spPr>
        <p:txBody>
          <a:bodyPr/>
          <a:lstStyle/>
          <a:p>
            <a:pPr eaLnBrk="1" hangingPunct="1">
              <a:lnSpc>
                <a:spcPct val="150000"/>
              </a:lnSpc>
            </a:pPr>
            <a:r>
              <a:rPr lang="zh-CN" altLang="en-US" sz="2000" dirty="0">
                <a:latin typeface="Arial" panose="020B0604020202020204" pitchFamily="34" charset="0"/>
                <a:cs typeface="Arial" panose="020B0604020202020204" pitchFamily="34" charset="0"/>
              </a:rPr>
              <a:t>细菌</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病毒</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变态疱疹</a:t>
            </a:r>
            <a:endParaRPr lang="en-US" altLang="zh-CN"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真菌</a:t>
            </a:r>
            <a:endParaRPr lang="en-US" altLang="en-US" sz="2000" dirty="0">
              <a:latin typeface="Arial" panose="020B0604020202020204" pitchFamily="34" charset="0"/>
              <a:cs typeface="Arial" panose="020B0604020202020204" pitchFamily="34" charset="0"/>
            </a:endParaRPr>
          </a:p>
          <a:p>
            <a:pPr>
              <a:lnSpc>
                <a:spcPct val="150000"/>
              </a:lnSpc>
              <a:buFont typeface="Arial" panose="020B0604020202020204" pitchFamily="34" charset="0"/>
              <a:buNone/>
            </a:pPr>
            <a:endParaRPr lang="en-US" altLang="en-US" dirty="0">
              <a:latin typeface="Arial" panose="020B0604020202020204" pitchFamily="34" charset="0"/>
              <a:cs typeface="Arial" panose="020B0604020202020204" pitchFamily="34" charset="0"/>
            </a:endParaRPr>
          </a:p>
        </p:txBody>
      </p:sp>
      <p:sp>
        <p:nvSpPr>
          <p:cNvPr id="886786"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
        <p:nvSpPr>
          <p:cNvPr id="886787" name="Rectangle 5"/>
          <p:cNvSpPr>
            <a:spLocks noChangeArrowheads="1"/>
          </p:cNvSpPr>
          <p:nvPr/>
        </p:nvSpPr>
        <p:spPr bwMode="auto">
          <a:xfrm>
            <a:off x="287338" y="1009650"/>
            <a:ext cx="3416320"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感染病例中的绷带镜</a:t>
            </a:r>
            <a:endParaRPr lang="en-US" altLang="en-US" sz="2000" dirty="0">
              <a:latin typeface="Times New Roman MT Std"/>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833" name="Picture 3" descr="D:\IACLE ALL MODULES\IACLE MODULE 8\Original\color pics\8L7\24.jpg"/>
          <p:cNvPicPr>
            <a:picLocks noChangeAspect="1" noChangeArrowheads="1"/>
          </p:cNvPicPr>
          <p:nvPr/>
        </p:nvPicPr>
        <p:blipFill>
          <a:blip r:embed="rId3" cstate="print"/>
          <a:srcRect/>
          <a:stretch>
            <a:fillRect/>
          </a:stretch>
        </p:blipFill>
        <p:spPr bwMode="auto">
          <a:xfrm>
            <a:off x="1220788" y="1522413"/>
            <a:ext cx="6680200" cy="4643437"/>
          </a:xfrm>
          <a:prstGeom prst="rect">
            <a:avLst/>
          </a:prstGeom>
          <a:noFill/>
          <a:ln w="9525">
            <a:noFill/>
            <a:miter lim="800000"/>
            <a:headEnd/>
            <a:tailEnd/>
          </a:ln>
        </p:spPr>
      </p:pic>
      <p:sp>
        <p:nvSpPr>
          <p:cNvPr id="888834"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
        <p:nvSpPr>
          <p:cNvPr id="888835" name="Rectangle 6"/>
          <p:cNvSpPr>
            <a:spLocks noChangeArrowheads="1"/>
          </p:cNvSpPr>
          <p:nvPr/>
        </p:nvSpPr>
        <p:spPr bwMode="auto">
          <a:xfrm>
            <a:off x="287338" y="1009650"/>
            <a:ext cx="2698175"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疱疹树枝状溃疡</a:t>
            </a:r>
            <a:endParaRPr lang="en-US" altLang="en-US" sz="2000" dirty="0">
              <a:latin typeface="Times New Roman MT Std"/>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3"/>
          <p:cNvSpPr>
            <a:spLocks noGrp="1"/>
          </p:cNvSpPr>
          <p:nvPr>
            <p:ph type="body" idx="1"/>
          </p:nvPr>
        </p:nvSpPr>
        <p:spPr>
          <a:xfrm>
            <a:off x="841375" y="1800225"/>
            <a:ext cx="8839200" cy="4437063"/>
          </a:xfrm>
        </p:spPr>
        <p:txBody>
          <a:bodyPr/>
          <a:lstStyle/>
          <a:p>
            <a:pPr eaLnBrk="1" hangingPunct="1">
              <a:lnSpc>
                <a:spcPct val="150000"/>
              </a:lnSpc>
            </a:pPr>
            <a:r>
              <a:rPr lang="zh-CN" altLang="en-US" sz="2000" dirty="0">
                <a:latin typeface="Arial" panose="020B0604020202020204" pitchFamily="34" charset="0"/>
                <a:cs typeface="Arial" panose="020B0604020202020204" pitchFamily="34" charset="0"/>
              </a:rPr>
              <a:t>干燥性角膜结膜炎</a:t>
            </a:r>
            <a:r>
              <a:rPr lang="en-US" altLang="en-US" sz="2000" dirty="0">
                <a:latin typeface="Arial" panose="020B0604020202020204" pitchFamily="34" charset="0"/>
                <a:cs typeface="Arial" panose="020B0604020202020204" pitchFamily="34" charset="0"/>
              </a:rPr>
              <a:t>(KCS)</a:t>
            </a:r>
          </a:p>
          <a:p>
            <a:pPr lvl="1" eaLnBrk="1" hangingPunct="1">
              <a:lnSpc>
                <a:spcPct val="150000"/>
              </a:lnSpc>
            </a:pPr>
            <a:r>
              <a:rPr lang="zh-CN" altLang="en-US" sz="2000" dirty="0">
                <a:latin typeface="Arial" panose="020B0604020202020204" pitchFamily="34" charset="0"/>
                <a:cs typeface="Arial" panose="020B0604020202020204" pitchFamily="34" charset="0"/>
              </a:rPr>
              <a:t>水的缺乏</a:t>
            </a:r>
            <a:endParaRPr lang="en-US" altLang="zh-CN" sz="2000" dirty="0">
              <a:latin typeface="Arial" panose="020B0604020202020204" pitchFamily="34" charset="0"/>
              <a:cs typeface="Arial" panose="020B0604020202020204" pitchFamily="34" charset="0"/>
            </a:endParaRPr>
          </a:p>
          <a:p>
            <a:pPr eaLnBrk="1" hangingPunct="1">
              <a:lnSpc>
                <a:spcPct val="150000"/>
              </a:lnSpc>
            </a:pPr>
            <a:r>
              <a:rPr lang="en-US" altLang="en-US" sz="2000" dirty="0" err="1">
                <a:latin typeface="Arial" panose="020B0604020202020204" pitchFamily="34" charset="0"/>
                <a:cs typeface="Arial" panose="020B0604020202020204" pitchFamily="34" charset="0"/>
              </a:rPr>
              <a:t>Sjögren’s</a:t>
            </a:r>
            <a:r>
              <a:rPr lang="en-US" altLang="en-US"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综合征</a:t>
            </a:r>
            <a:endParaRPr lang="en-US" altLang="zh-CN" sz="2000" dirty="0">
              <a:latin typeface="Arial" panose="020B0604020202020204" pitchFamily="34" charset="0"/>
              <a:cs typeface="Arial" panose="020B0604020202020204" pitchFamily="34" charset="0"/>
            </a:endParaRPr>
          </a:p>
          <a:p>
            <a:pPr lvl="1" eaLnBrk="1" hangingPunct="1">
              <a:lnSpc>
                <a:spcPct val="150000"/>
              </a:lnSpc>
            </a:pPr>
            <a:r>
              <a:rPr lang="zh-CN" altLang="en-US" sz="2000" dirty="0"/>
              <a:t>水的缺乏</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en-US" altLang="en-US" sz="2000" dirty="0">
                <a:latin typeface="Arial" panose="020B0604020202020204" pitchFamily="34" charset="0"/>
                <a:cs typeface="Arial" panose="020B0604020202020204" pitchFamily="34" charset="0"/>
              </a:rPr>
              <a:t>Stevens-Johnson </a:t>
            </a:r>
            <a:r>
              <a:rPr lang="zh-CN" altLang="en-US" sz="2000" dirty="0">
                <a:latin typeface="Arial" panose="020B0604020202020204" pitchFamily="34" charset="0"/>
                <a:cs typeface="Arial" panose="020B0604020202020204" pitchFamily="34" charset="0"/>
              </a:rPr>
              <a:t>综合征</a:t>
            </a:r>
            <a:endParaRPr lang="en-US" altLang="en-US" sz="2000" dirty="0">
              <a:latin typeface="Arial" panose="020B0604020202020204" pitchFamily="34" charset="0"/>
              <a:cs typeface="Arial" panose="020B0604020202020204" pitchFamily="34" charset="0"/>
            </a:endParaRPr>
          </a:p>
          <a:p>
            <a:pPr lvl="1" eaLnBrk="1" hangingPunct="1">
              <a:lnSpc>
                <a:spcPct val="150000"/>
              </a:lnSpc>
            </a:pPr>
            <a:r>
              <a:rPr lang="zh-CN" altLang="en-US" sz="2000" dirty="0">
                <a:latin typeface="Arial" panose="020B0604020202020204" pitchFamily="34" charset="0"/>
                <a:cs typeface="Arial" panose="020B0604020202020204" pitchFamily="34" charset="0"/>
              </a:rPr>
              <a:t>粘液缺乏</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眼的类天疱疮</a:t>
            </a:r>
            <a:endParaRPr lang="en-US" altLang="en-US" sz="2000" dirty="0">
              <a:latin typeface="Arial" panose="020B0604020202020204" pitchFamily="34" charset="0"/>
              <a:cs typeface="Arial" panose="020B0604020202020204" pitchFamily="34" charset="0"/>
            </a:endParaRPr>
          </a:p>
          <a:p>
            <a:pPr lvl="1" eaLnBrk="1" hangingPunct="1">
              <a:lnSpc>
                <a:spcPct val="150000"/>
              </a:lnSpc>
            </a:pPr>
            <a:r>
              <a:rPr lang="zh-CN" altLang="en-US" sz="2000" dirty="0">
                <a:latin typeface="Arial" panose="020B0604020202020204" pitchFamily="34" charset="0"/>
                <a:cs typeface="Arial" panose="020B0604020202020204" pitchFamily="34" charset="0"/>
              </a:rPr>
              <a:t>粘液缺乏</a:t>
            </a:r>
            <a:endParaRPr lang="en-US" altLang="en-US" sz="2000" dirty="0">
              <a:latin typeface="Arial" panose="020B0604020202020204" pitchFamily="34" charset="0"/>
              <a:cs typeface="Arial" panose="020B0604020202020204" pitchFamily="34" charset="0"/>
            </a:endParaRPr>
          </a:p>
        </p:txBody>
      </p:sp>
      <p:sp>
        <p:nvSpPr>
          <p:cNvPr id="890882"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
        <p:nvSpPr>
          <p:cNvPr id="890883" name="Rectangle 5"/>
          <p:cNvSpPr>
            <a:spLocks noChangeArrowheads="1"/>
          </p:cNvSpPr>
          <p:nvPr/>
        </p:nvSpPr>
        <p:spPr bwMode="auto">
          <a:xfrm>
            <a:off x="287338" y="1009650"/>
            <a:ext cx="3057247"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干眼综合征病因学</a:t>
            </a:r>
            <a:endParaRPr lang="en-US" altLang="en-US" sz="2000" dirty="0">
              <a:latin typeface="Times New Roman MT Std"/>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29" name="Picture 3" descr="D:\IACLE ALL MODULES\IACLE MODULE 8\Original\color pics\8L7\26.jpg"/>
          <p:cNvPicPr>
            <a:picLocks noChangeAspect="1" noChangeArrowheads="1"/>
          </p:cNvPicPr>
          <p:nvPr/>
        </p:nvPicPr>
        <p:blipFill>
          <a:blip r:embed="rId2" cstate="print"/>
          <a:srcRect/>
          <a:stretch>
            <a:fillRect/>
          </a:stretch>
        </p:blipFill>
        <p:spPr bwMode="auto">
          <a:xfrm>
            <a:off x="1292225" y="1543050"/>
            <a:ext cx="6553200" cy="4554538"/>
          </a:xfrm>
          <a:prstGeom prst="rect">
            <a:avLst/>
          </a:prstGeom>
          <a:noFill/>
          <a:ln w="9525">
            <a:noFill/>
            <a:miter lim="800000"/>
            <a:headEnd/>
            <a:tailEnd/>
          </a:ln>
        </p:spPr>
      </p:pic>
      <p:sp>
        <p:nvSpPr>
          <p:cNvPr id="892930"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
        <p:nvSpPr>
          <p:cNvPr id="892931" name="Rectangle 7"/>
          <p:cNvSpPr>
            <a:spLocks noChangeArrowheads="1"/>
          </p:cNvSpPr>
          <p:nvPr/>
        </p:nvSpPr>
        <p:spPr bwMode="auto">
          <a:xfrm>
            <a:off x="287338" y="1009650"/>
            <a:ext cx="902811"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干眼</a:t>
            </a:r>
            <a:endParaRPr lang="en-US" altLang="en-US" sz="2000" dirty="0">
              <a:latin typeface="Times New Roman MT Std"/>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3" name="Rectangle 3"/>
          <p:cNvSpPr>
            <a:spLocks noGrp="1"/>
          </p:cNvSpPr>
          <p:nvPr>
            <p:ph type="body" idx="1"/>
          </p:nvPr>
        </p:nvSpPr>
        <p:spPr>
          <a:xfrm>
            <a:off x="842963" y="1804988"/>
            <a:ext cx="8839200" cy="5135562"/>
          </a:xfrm>
        </p:spPr>
        <p:txBody>
          <a:bodyPr/>
          <a:lstStyle/>
          <a:p>
            <a:pPr eaLnBrk="1" hangingPunct="1">
              <a:lnSpc>
                <a:spcPct val="150000"/>
              </a:lnSpc>
            </a:pPr>
            <a:r>
              <a:rPr lang="zh-CN" altLang="en-US" sz="2000" dirty="0">
                <a:latin typeface="Arial" panose="020B0604020202020204" pitchFamily="34" charset="0"/>
                <a:cs typeface="Arial" panose="020B0604020202020204" pitchFamily="34" charset="0"/>
              </a:rPr>
              <a:t>面神经</a:t>
            </a:r>
            <a:r>
              <a:rPr lang="en-US" altLang="en-US" sz="2000" dirty="0"/>
              <a:t>(N7)</a:t>
            </a:r>
            <a:r>
              <a:rPr lang="zh-CN" altLang="en-US" sz="2000" dirty="0">
                <a:latin typeface="Arial" panose="020B0604020202020204" pitchFamily="34" charset="0"/>
                <a:cs typeface="Arial" panose="020B0604020202020204" pitchFamily="34" charset="0"/>
              </a:rPr>
              <a:t>麻痹</a:t>
            </a:r>
            <a:r>
              <a:rPr lang="en-US" altLang="zh-CN" sz="2000" dirty="0">
                <a:latin typeface="Arial" panose="020B0604020202020204" pitchFamily="34" charset="0"/>
                <a:cs typeface="Arial" panose="020B0604020202020204" pitchFamily="34" charset="0"/>
              </a:rPr>
              <a:t>&amp;</a:t>
            </a:r>
            <a:r>
              <a:rPr lang="zh-CN" altLang="en-US" sz="2000" dirty="0">
                <a:latin typeface="Arial" panose="020B0604020202020204" pitchFamily="34" charset="0"/>
                <a:cs typeface="Arial" panose="020B0604020202020204" pitchFamily="34" charset="0"/>
              </a:rPr>
              <a:t>角膜暴露引起</a:t>
            </a:r>
            <a:endParaRPr lang="en-US" altLang="zh-CN"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需要一个大直径的水凝胶接触镜</a:t>
            </a:r>
            <a:endParaRPr lang="en-US" altLang="en-US" sz="2000" dirty="0">
              <a:latin typeface="Arial" panose="020B0604020202020204" pitchFamily="34" charset="0"/>
              <a:cs typeface="Arial" panose="020B0604020202020204" pitchFamily="34" charset="0"/>
            </a:endParaRPr>
          </a:p>
          <a:p>
            <a:pPr lvl="1" eaLnBrk="1" hangingPunct="1">
              <a:lnSpc>
                <a:spcPct val="150000"/>
              </a:lnSpc>
            </a:pPr>
            <a:r>
              <a:rPr lang="zh-CN" altLang="en-US" sz="2000" dirty="0">
                <a:latin typeface="Arial" panose="020B0604020202020204" pitchFamily="34" charset="0"/>
                <a:cs typeface="Arial" panose="020B0604020202020204" pitchFamily="34" charset="0"/>
              </a:rPr>
              <a:t>人工泪液的频繁滴注</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en-US" altLang="en-US"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可能需要外出睑缘缝合术</a:t>
            </a:r>
            <a:endParaRPr lang="en-US" altLang="en-US" sz="2000" dirty="0">
              <a:latin typeface="Arial" panose="020B0604020202020204" pitchFamily="34" charset="0"/>
              <a:cs typeface="Arial" panose="020B0604020202020204" pitchFamily="34" charset="0"/>
            </a:endParaRPr>
          </a:p>
          <a:p>
            <a:pPr>
              <a:buFont typeface="Arial" panose="020B0604020202020204" pitchFamily="34" charset="0"/>
              <a:buNone/>
            </a:pPr>
            <a:endParaRPr lang="en-US" altLang="en-US" dirty="0">
              <a:latin typeface="Arial" panose="020B0604020202020204" pitchFamily="34" charset="0"/>
              <a:cs typeface="Arial" panose="020B0604020202020204" pitchFamily="34" charset="0"/>
            </a:endParaRPr>
          </a:p>
        </p:txBody>
      </p:sp>
      <p:sp>
        <p:nvSpPr>
          <p:cNvPr id="893954"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
        <p:nvSpPr>
          <p:cNvPr id="893955" name="Rectangle 5"/>
          <p:cNvSpPr>
            <a:spLocks noChangeArrowheads="1"/>
          </p:cNvSpPr>
          <p:nvPr/>
        </p:nvSpPr>
        <p:spPr bwMode="auto">
          <a:xfrm>
            <a:off x="287338" y="1009650"/>
            <a:ext cx="3057247"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神经麻痹性角膜炎</a:t>
            </a:r>
            <a:endParaRPr lang="en-US" altLang="en-US" sz="2000" dirty="0">
              <a:latin typeface="Times New Roman MT Std"/>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1" name="Rectangle 3"/>
          <p:cNvSpPr>
            <a:spLocks noGrp="1"/>
          </p:cNvSpPr>
          <p:nvPr>
            <p:ph type="body" idx="1"/>
          </p:nvPr>
        </p:nvSpPr>
        <p:spPr>
          <a:xfrm>
            <a:off x="846138" y="1804988"/>
            <a:ext cx="7974012" cy="5135562"/>
          </a:xfrm>
        </p:spPr>
        <p:txBody>
          <a:bodyPr/>
          <a:lstStyle/>
          <a:p>
            <a:pPr eaLnBrk="1" hangingPunct="1">
              <a:lnSpc>
                <a:spcPct val="150000"/>
              </a:lnSpc>
            </a:pPr>
            <a:r>
              <a:rPr lang="zh-CN" altLang="en-US" sz="2000" dirty="0"/>
              <a:t>由三叉神经</a:t>
            </a:r>
            <a:r>
              <a:rPr lang="en-US" altLang="zh-CN" sz="2000" dirty="0"/>
              <a:t>(N5)</a:t>
            </a:r>
            <a:r>
              <a:rPr lang="zh-CN" altLang="en-US" sz="2000" dirty="0"/>
              <a:t>第</a:t>
            </a:r>
            <a:r>
              <a:rPr lang="en-US" altLang="zh-CN" sz="2000" dirty="0"/>
              <a:t>1</a:t>
            </a:r>
            <a:r>
              <a:rPr lang="zh-CN" altLang="en-US" sz="2000" dirty="0"/>
              <a:t>分支病变引起，伴有角膜上皮破损</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使用第含水的水凝胶接触镜</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t>需要</a:t>
            </a:r>
            <a:r>
              <a:rPr lang="zh-CN" altLang="en-US" sz="2000" dirty="0">
                <a:latin typeface="Arial" panose="020B0604020202020204" pitchFamily="34" charset="0"/>
                <a:cs typeface="Arial" panose="020B0604020202020204" pitchFamily="34" charset="0"/>
              </a:rPr>
              <a:t>好的病人教育</a:t>
            </a:r>
            <a:r>
              <a:rPr lang="en-US" altLang="zh-CN" sz="2000" dirty="0">
                <a:latin typeface="Arial" panose="020B0604020202020204" pitchFamily="34" charset="0"/>
                <a:cs typeface="Arial" panose="020B0604020202020204" pitchFamily="34" charset="0"/>
              </a:rPr>
              <a:t>&amp;</a:t>
            </a:r>
            <a:r>
              <a:rPr lang="zh-CN" altLang="en-US" sz="2000" dirty="0">
                <a:latin typeface="Arial" panose="020B0604020202020204" pitchFamily="34" charset="0"/>
                <a:cs typeface="Arial" panose="020B0604020202020204" pitchFamily="34" charset="0"/>
              </a:rPr>
              <a:t>护理</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可能需要外次睑缘缝合术</a:t>
            </a:r>
            <a:endParaRPr lang="en-US" altLang="en-US" sz="2000" dirty="0">
              <a:latin typeface="Arial" panose="020B0604020202020204" pitchFamily="34" charset="0"/>
              <a:cs typeface="Arial" panose="020B0604020202020204" pitchFamily="34" charset="0"/>
            </a:endParaRPr>
          </a:p>
          <a:p>
            <a:pPr>
              <a:lnSpc>
                <a:spcPct val="150000"/>
              </a:lnSpc>
              <a:buFont typeface="Arial" panose="020B0604020202020204" pitchFamily="34" charset="0"/>
              <a:buNone/>
            </a:pPr>
            <a:endParaRPr lang="en-US" altLang="en-US" dirty="0">
              <a:latin typeface="Arial" panose="020B0604020202020204" pitchFamily="34" charset="0"/>
              <a:cs typeface="Arial" panose="020B0604020202020204" pitchFamily="34" charset="0"/>
            </a:endParaRPr>
          </a:p>
        </p:txBody>
      </p:sp>
      <p:sp>
        <p:nvSpPr>
          <p:cNvPr id="896002"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
        <p:nvSpPr>
          <p:cNvPr id="896003" name="Rectangle 5"/>
          <p:cNvSpPr>
            <a:spLocks noChangeArrowheads="1"/>
          </p:cNvSpPr>
          <p:nvPr/>
        </p:nvSpPr>
        <p:spPr bwMode="auto">
          <a:xfrm>
            <a:off x="287338" y="1009650"/>
            <a:ext cx="3057247"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神经营养性结膜炎</a:t>
            </a:r>
            <a:endParaRPr lang="en-US" altLang="en-US" sz="2000" dirty="0">
              <a:latin typeface="Times New Roman MT Std"/>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49" name="Rectangle 3"/>
          <p:cNvSpPr>
            <a:spLocks noGrp="1"/>
          </p:cNvSpPr>
          <p:nvPr>
            <p:ph type="body" idx="1"/>
          </p:nvPr>
        </p:nvSpPr>
        <p:spPr>
          <a:xfrm>
            <a:off x="844550" y="1800225"/>
            <a:ext cx="8839200" cy="5135563"/>
          </a:xfrm>
        </p:spPr>
        <p:txBody>
          <a:bodyPr/>
          <a:lstStyle/>
          <a:p>
            <a:pPr eaLnBrk="1" hangingPunct="1">
              <a:lnSpc>
                <a:spcPct val="150000"/>
              </a:lnSpc>
            </a:pPr>
            <a:r>
              <a:rPr lang="zh-CN" altLang="en-US" sz="2000" dirty="0">
                <a:latin typeface="Arial" panose="020B0604020202020204" pitchFamily="34" charset="0"/>
                <a:cs typeface="Arial" panose="020B0604020202020204" pitchFamily="34" charset="0"/>
              </a:rPr>
              <a:t>一种慢性</a:t>
            </a:r>
            <a:r>
              <a:rPr lang="en-US" altLang="zh-CN" sz="2000" dirty="0">
                <a:latin typeface="Arial" panose="020B0604020202020204" pitchFamily="34" charset="0"/>
                <a:cs typeface="Arial" panose="020B0604020202020204" pitchFamily="34" charset="0"/>
              </a:rPr>
              <a:t>&amp;</a:t>
            </a:r>
            <a:r>
              <a:rPr lang="zh-CN" altLang="en-US" sz="2000" dirty="0">
                <a:latin typeface="Arial" panose="020B0604020202020204" pitchFamily="34" charset="0"/>
                <a:cs typeface="Arial" panose="020B0604020202020204" pitchFamily="34" charset="0"/>
              </a:rPr>
              <a:t>复发性的双侧损伤</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分散的</a:t>
            </a:r>
            <a:r>
              <a:rPr lang="en-US" altLang="zh-CN" sz="2000" dirty="0">
                <a:latin typeface="Arial" panose="020B0604020202020204" pitchFamily="34" charset="0"/>
                <a:cs typeface="Arial" panose="020B0604020202020204" pitchFamily="34" charset="0"/>
              </a:rPr>
              <a:t>&amp;</a:t>
            </a:r>
            <a:r>
              <a:rPr lang="zh-CN" altLang="en-US" sz="2000" dirty="0">
                <a:latin typeface="Arial" panose="020B0604020202020204" pitchFamily="34" charset="0"/>
                <a:cs typeface="Arial" panose="020B0604020202020204" pitchFamily="34" charset="0"/>
              </a:rPr>
              <a:t>高起的上皮混浊为特点</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治疗</a:t>
            </a:r>
            <a:r>
              <a:rPr lang="en-US" altLang="en-US" sz="2000" dirty="0">
                <a:latin typeface="Arial" panose="020B0604020202020204" pitchFamily="34" charset="0"/>
                <a:cs typeface="Arial" panose="020B0604020202020204" pitchFamily="34" charset="0"/>
              </a:rPr>
              <a:t>:</a:t>
            </a:r>
          </a:p>
          <a:p>
            <a:pPr lvl="1" eaLnBrk="1" hangingPunct="1">
              <a:lnSpc>
                <a:spcPct val="150000"/>
              </a:lnSpc>
            </a:pPr>
            <a:r>
              <a:rPr lang="zh-CN" altLang="en-US" sz="2000" dirty="0">
                <a:latin typeface="Arial" panose="020B0604020202020204" pitchFamily="34" charset="0"/>
                <a:cs typeface="Arial" panose="020B0604020202020204" pitchFamily="34" charset="0"/>
              </a:rPr>
              <a:t>润滑</a:t>
            </a:r>
            <a:r>
              <a:rPr lang="en-US" altLang="en-US" sz="2000" dirty="0">
                <a:latin typeface="Arial" panose="020B0604020202020204" pitchFamily="34" charset="0"/>
                <a:cs typeface="Arial" panose="020B0604020202020204" pitchFamily="34" charset="0"/>
              </a:rPr>
              <a:t> </a:t>
            </a:r>
          </a:p>
          <a:p>
            <a:pPr lvl="1" eaLnBrk="1" hangingPunct="1">
              <a:lnSpc>
                <a:spcPct val="150000"/>
              </a:lnSpc>
            </a:pPr>
            <a:r>
              <a:rPr lang="zh-CN" altLang="en-US" sz="2000" dirty="0">
                <a:latin typeface="Arial" panose="020B0604020202020204" pitchFamily="34" charset="0"/>
                <a:cs typeface="Arial" panose="020B0604020202020204" pitchFamily="34" charset="0"/>
              </a:rPr>
              <a:t>激素</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绷带镜减轻异物感，流泪</a:t>
            </a:r>
            <a:r>
              <a:rPr lang="en-US" altLang="zh-CN" sz="2000" dirty="0">
                <a:latin typeface="Arial" panose="020B0604020202020204" pitchFamily="34" charset="0"/>
                <a:cs typeface="Arial" panose="020B0604020202020204" pitchFamily="34" charset="0"/>
              </a:rPr>
              <a:t>&amp;</a:t>
            </a:r>
            <a:r>
              <a:rPr lang="zh-CN" altLang="en-US" sz="2000" dirty="0">
                <a:latin typeface="Arial" panose="020B0604020202020204" pitchFamily="34" charset="0"/>
                <a:cs typeface="Arial" panose="020B0604020202020204" pitchFamily="34" charset="0"/>
              </a:rPr>
              <a:t>畏光</a:t>
            </a:r>
            <a:endParaRPr lang="en-US" altLang="en-US" sz="2000" dirty="0">
              <a:latin typeface="Arial" panose="020B0604020202020204" pitchFamily="34" charset="0"/>
              <a:cs typeface="Arial" panose="020B0604020202020204" pitchFamily="34" charset="0"/>
            </a:endParaRPr>
          </a:p>
          <a:p>
            <a:pPr>
              <a:lnSpc>
                <a:spcPct val="150000"/>
              </a:lnSpc>
              <a:buFont typeface="Arial" panose="020B0604020202020204" pitchFamily="34" charset="0"/>
              <a:buNone/>
            </a:pPr>
            <a:endParaRPr lang="en-US" altLang="en-US" dirty="0">
              <a:latin typeface="Arial" panose="020B0604020202020204" pitchFamily="34" charset="0"/>
              <a:cs typeface="Arial" panose="020B0604020202020204" pitchFamily="34" charset="0"/>
            </a:endParaRPr>
          </a:p>
        </p:txBody>
      </p:sp>
      <p:sp>
        <p:nvSpPr>
          <p:cNvPr id="898050"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
        <p:nvSpPr>
          <p:cNvPr id="898051" name="Rectangle 5"/>
          <p:cNvSpPr>
            <a:spLocks noChangeArrowheads="1"/>
          </p:cNvSpPr>
          <p:nvPr/>
        </p:nvSpPr>
        <p:spPr bwMode="auto">
          <a:xfrm>
            <a:off x="287338" y="1009650"/>
            <a:ext cx="4852610" cy="523220"/>
          </a:xfrm>
          <a:prstGeom prst="rect">
            <a:avLst/>
          </a:prstGeom>
          <a:noFill/>
          <a:ln w="9525">
            <a:noFill/>
            <a:miter lim="800000"/>
          </a:ln>
        </p:spPr>
        <p:txBody>
          <a:bodyPr wrap="none">
            <a:spAutoFit/>
          </a:bodyPr>
          <a:lstStyle/>
          <a:p>
            <a:r>
              <a:rPr lang="en-US" altLang="en-US" sz="2800" dirty="0" err="1">
                <a:solidFill>
                  <a:srgbClr val="0073AE"/>
                </a:solidFill>
                <a:latin typeface="Times New Roman MT Std"/>
              </a:rPr>
              <a:t>Thygeson’s</a:t>
            </a:r>
            <a:r>
              <a:rPr lang="en-US" altLang="en-US" sz="2800" dirty="0">
                <a:solidFill>
                  <a:srgbClr val="0073AE"/>
                </a:solidFill>
                <a:latin typeface="Times New Roman MT Std"/>
              </a:rPr>
              <a:t> </a:t>
            </a:r>
            <a:r>
              <a:rPr lang="zh-CN" altLang="en-US" sz="2800" dirty="0">
                <a:solidFill>
                  <a:srgbClr val="0073AE"/>
                </a:solidFill>
                <a:latin typeface="Times New Roman MT Std"/>
              </a:rPr>
              <a:t>表层点状角膜炎</a:t>
            </a:r>
            <a:endParaRPr lang="en-US" altLang="en-US" sz="2000" dirty="0">
              <a:latin typeface="Times New Roman MT Std"/>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097" name="Picture 3" descr="D:\IACLE ALL MODULES\IACLE MODULE 8\Original\color pics\8L7\31.jpg"/>
          <p:cNvPicPr>
            <a:picLocks noChangeAspect="1" noChangeArrowheads="1"/>
          </p:cNvPicPr>
          <p:nvPr/>
        </p:nvPicPr>
        <p:blipFill>
          <a:blip r:embed="rId3" cstate="print"/>
          <a:srcRect/>
          <a:stretch>
            <a:fillRect/>
          </a:stretch>
        </p:blipFill>
        <p:spPr bwMode="auto">
          <a:xfrm>
            <a:off x="1187450" y="1533525"/>
            <a:ext cx="6742113" cy="4686300"/>
          </a:xfrm>
          <a:prstGeom prst="rect">
            <a:avLst/>
          </a:prstGeom>
          <a:noFill/>
          <a:ln w="9525">
            <a:noFill/>
            <a:miter lim="800000"/>
            <a:headEnd/>
            <a:tailEnd/>
          </a:ln>
        </p:spPr>
      </p:pic>
      <p:sp>
        <p:nvSpPr>
          <p:cNvPr id="900098"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
        <p:nvSpPr>
          <p:cNvPr id="900099" name="Rectangle 7"/>
          <p:cNvSpPr>
            <a:spLocks noChangeArrowheads="1"/>
          </p:cNvSpPr>
          <p:nvPr/>
        </p:nvSpPr>
        <p:spPr bwMode="auto">
          <a:xfrm>
            <a:off x="287338" y="1009650"/>
            <a:ext cx="6288901" cy="523220"/>
          </a:xfrm>
          <a:prstGeom prst="rect">
            <a:avLst/>
          </a:prstGeom>
          <a:noFill/>
          <a:ln w="9525">
            <a:noFill/>
            <a:miter lim="800000"/>
          </a:ln>
        </p:spPr>
        <p:txBody>
          <a:bodyPr wrap="none">
            <a:spAutoFit/>
          </a:bodyPr>
          <a:lstStyle/>
          <a:p>
            <a:r>
              <a:rPr lang="en-US" altLang="en-US" sz="2800" dirty="0" err="1">
                <a:solidFill>
                  <a:srgbClr val="0073AE"/>
                </a:solidFill>
                <a:latin typeface="Times New Roman MT Std"/>
              </a:rPr>
              <a:t>Thygeson’s</a:t>
            </a:r>
            <a:r>
              <a:rPr lang="zh-CN" altLang="en-US" sz="2800" dirty="0">
                <a:solidFill>
                  <a:srgbClr val="0073AE"/>
                </a:solidFill>
                <a:latin typeface="Times New Roman MT Std"/>
              </a:rPr>
              <a:t>表层点状角膜炎</a:t>
            </a:r>
            <a:r>
              <a:rPr lang="en-US" altLang="en-US" sz="2800" dirty="0">
                <a:solidFill>
                  <a:srgbClr val="0073AE"/>
                </a:solidFill>
                <a:latin typeface="Times New Roman MT Std"/>
              </a:rPr>
              <a:t>(Slide 1)</a:t>
            </a:r>
            <a:endParaRPr lang="en-US" altLang="en-US" sz="2000" dirty="0">
              <a:latin typeface="Times New Roman MT Std"/>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45" name="Picture 3" descr="D:\IACLE ALL MODULES\IACLE MODULE 8\Original\color pics\8L7\32.jpg"/>
          <p:cNvPicPr>
            <a:picLocks noChangeAspect="1" noChangeArrowheads="1"/>
          </p:cNvPicPr>
          <p:nvPr/>
        </p:nvPicPr>
        <p:blipFill>
          <a:blip r:embed="rId2" cstate="print"/>
          <a:srcRect t="3290" b="2177"/>
          <a:stretch>
            <a:fillRect/>
          </a:stretch>
        </p:blipFill>
        <p:spPr bwMode="auto">
          <a:xfrm>
            <a:off x="1216025" y="1638300"/>
            <a:ext cx="6696075" cy="4400550"/>
          </a:xfrm>
          <a:prstGeom prst="rect">
            <a:avLst/>
          </a:prstGeom>
          <a:noFill/>
          <a:ln w="9525">
            <a:noFill/>
            <a:miter lim="800000"/>
            <a:headEnd/>
            <a:tailEnd/>
          </a:ln>
        </p:spPr>
      </p:pic>
      <p:sp>
        <p:nvSpPr>
          <p:cNvPr id="902146"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
        <p:nvSpPr>
          <p:cNvPr id="902147" name="Rectangle 7"/>
          <p:cNvSpPr>
            <a:spLocks noChangeArrowheads="1"/>
          </p:cNvSpPr>
          <p:nvPr/>
        </p:nvSpPr>
        <p:spPr bwMode="auto">
          <a:xfrm>
            <a:off x="287338" y="1009650"/>
            <a:ext cx="6288901" cy="523220"/>
          </a:xfrm>
          <a:prstGeom prst="rect">
            <a:avLst/>
          </a:prstGeom>
          <a:noFill/>
          <a:ln w="9525">
            <a:noFill/>
            <a:miter lim="800000"/>
          </a:ln>
        </p:spPr>
        <p:txBody>
          <a:bodyPr wrap="none">
            <a:spAutoFit/>
          </a:bodyPr>
          <a:lstStyle/>
          <a:p>
            <a:r>
              <a:rPr lang="en-US" altLang="en-US" sz="2800" dirty="0" err="1">
                <a:solidFill>
                  <a:srgbClr val="0073AE"/>
                </a:solidFill>
                <a:latin typeface="Times New Roman MT Std"/>
              </a:rPr>
              <a:t>Thygeson’s</a:t>
            </a:r>
            <a:r>
              <a:rPr lang="zh-CN" altLang="en-US" sz="2800" dirty="0">
                <a:solidFill>
                  <a:srgbClr val="0073AE"/>
                </a:solidFill>
                <a:latin typeface="Times New Roman MT Std"/>
              </a:rPr>
              <a:t>表层点状角膜炎</a:t>
            </a:r>
            <a:r>
              <a:rPr lang="en-US" altLang="en-US" sz="2800" dirty="0">
                <a:solidFill>
                  <a:srgbClr val="0073AE"/>
                </a:solidFill>
                <a:latin typeface="Times New Roman MT Std"/>
              </a:rPr>
              <a:t>(Slide 2)</a:t>
            </a:r>
            <a:endParaRPr lang="en-US" altLang="en-US" sz="2000" dirty="0">
              <a:latin typeface="Times New Roman MT St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3009" name="Picture 1" descr="C:\Users\Suneet Eng\Desktop\E 55 (1)\Picture7.jpg"/>
          <p:cNvPicPr>
            <a:picLocks noChangeAspect="1" noChangeArrowheads="1"/>
          </p:cNvPicPr>
          <p:nvPr/>
        </p:nvPicPr>
        <p:blipFill>
          <a:blip r:embed="rId3" cstate="print"/>
          <a:srcRect/>
          <a:stretch>
            <a:fillRect/>
          </a:stretch>
        </p:blipFill>
        <p:spPr bwMode="auto">
          <a:xfrm>
            <a:off x="428596" y="1142984"/>
            <a:ext cx="5310187" cy="4572000"/>
          </a:xfrm>
          <a:prstGeom prst="rect">
            <a:avLst/>
          </a:prstGeom>
          <a:noFill/>
        </p:spPr>
      </p:pic>
      <p:sp>
        <p:nvSpPr>
          <p:cNvPr id="80898" name="Rectangle 5"/>
          <p:cNvSpPr>
            <a:spLocks noChangeArrowheads="1"/>
          </p:cNvSpPr>
          <p:nvPr/>
        </p:nvSpPr>
        <p:spPr bwMode="auto">
          <a:xfrm>
            <a:off x="5795963" y="2420938"/>
            <a:ext cx="3095625" cy="915987"/>
          </a:xfrm>
          <a:prstGeom prst="rect">
            <a:avLst/>
          </a:prstGeom>
          <a:noFill/>
          <a:ln w="9525">
            <a:noFill/>
            <a:miter lim="800000"/>
          </a:ln>
        </p:spPr>
        <p:txBody>
          <a:bodyPr>
            <a:spAutoFit/>
          </a:bodyPr>
          <a:lstStyle/>
          <a:p>
            <a:r>
              <a:rPr lang="zh-CN" altLang="en-US" b="1" dirty="0">
                <a:solidFill>
                  <a:srgbClr val="5C6F7B"/>
                </a:solidFill>
              </a:rPr>
              <a:t>注：</a:t>
            </a:r>
          </a:p>
          <a:p>
            <a:pPr marL="285750" indent="-285750">
              <a:buFont typeface="Arial" panose="020B0604020202020204" pitchFamily="34" charset="0"/>
              <a:buChar char="•"/>
            </a:pPr>
            <a:r>
              <a:rPr lang="zh-CN" altLang="en-US" b="1" dirty="0">
                <a:solidFill>
                  <a:srgbClr val="5C6F7B"/>
                </a:solidFill>
              </a:rPr>
              <a:t>无血管供体组织</a:t>
            </a:r>
          </a:p>
          <a:p>
            <a:pPr marL="285750" indent="-285750">
              <a:buFont typeface="Arial" panose="020B0604020202020204" pitchFamily="34" charset="0"/>
              <a:buChar char="•"/>
            </a:pPr>
            <a:r>
              <a:rPr lang="zh-CN" altLang="en-US" b="1" dirty="0">
                <a:solidFill>
                  <a:srgbClr val="5C6F7B"/>
                </a:solidFill>
              </a:rPr>
              <a:t>一条残留的缝线</a:t>
            </a:r>
            <a:endParaRPr lang="en-US" altLang="en-US" b="1" dirty="0">
              <a:solidFill>
                <a:srgbClr val="5C6F7B"/>
              </a:solidFill>
            </a:endParaRPr>
          </a:p>
        </p:txBody>
      </p:sp>
      <p:sp>
        <p:nvSpPr>
          <p:cNvPr id="80899" name="Rectangle 2"/>
          <p:cNvSpPr txBox="1">
            <a:spLocks noChangeArrowheads="1"/>
          </p:cNvSpPr>
          <p:nvPr/>
        </p:nvSpPr>
        <p:spPr bwMode="auto">
          <a:xfrm>
            <a:off x="150813" y="111125"/>
            <a:ext cx="8229600" cy="720725"/>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大泡性角膜病变病人</a:t>
            </a:r>
            <a:r>
              <a:rPr lang="en-US" altLang="en-US" sz="2800" dirty="0">
                <a:solidFill>
                  <a:schemeClr val="bg1"/>
                </a:solidFill>
                <a:latin typeface="Arial" panose="020B0604020202020204" pitchFamily="34" charset="0"/>
              </a:rPr>
              <a:t>:  </a:t>
            </a:r>
            <a:r>
              <a:rPr lang="en-US" altLang="en-US" sz="2800" dirty="0">
                <a:solidFill>
                  <a:srgbClr val="FFFF00"/>
                </a:solidFill>
                <a:latin typeface="Arial" panose="020B0604020202020204" pitchFamily="34" charset="0"/>
              </a:rPr>
              <a:t>PK</a:t>
            </a:r>
            <a:r>
              <a:rPr lang="zh-CN" altLang="en-US" sz="2800" dirty="0">
                <a:solidFill>
                  <a:srgbClr val="FFFF00"/>
                </a:solidFill>
                <a:latin typeface="Arial" panose="020B0604020202020204" pitchFamily="34" charset="0"/>
              </a:rPr>
              <a:t>术后</a:t>
            </a:r>
            <a:endParaRPr lang="en-US" altLang="en-US" sz="2800" dirty="0">
              <a:solidFill>
                <a:srgbClr val="FFFF00"/>
              </a:solidFill>
              <a:latin typeface="Arial" panose="020B0604020202020204" pitchFamily="34" charset="0"/>
            </a:endParaRPr>
          </a:p>
        </p:txBody>
      </p:sp>
      <p:cxnSp>
        <p:nvCxnSpPr>
          <p:cNvPr id="4" name="Straight Arrow Connector 3"/>
          <p:cNvCxnSpPr/>
          <p:nvPr/>
        </p:nvCxnSpPr>
        <p:spPr>
          <a:xfrm>
            <a:off x="3965575" y="2924175"/>
            <a:ext cx="0" cy="677863"/>
          </a:xfrm>
          <a:prstGeom prst="straightConnector1">
            <a:avLst/>
          </a:prstGeom>
          <a:ln w="57150">
            <a:solidFill>
              <a:srgbClr val="FFFF00"/>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69" name="Rectangle 5"/>
          <p:cNvSpPr>
            <a:spLocks noChangeArrowheads="1"/>
          </p:cNvSpPr>
          <p:nvPr/>
        </p:nvSpPr>
        <p:spPr bwMode="auto">
          <a:xfrm>
            <a:off x="839788" y="1804988"/>
            <a:ext cx="6985000" cy="3170099"/>
          </a:xfrm>
          <a:prstGeom prst="rect">
            <a:avLst/>
          </a:prstGeom>
          <a:noFill/>
          <a:ln w="9525">
            <a:noFill/>
            <a:miter lim="800000"/>
          </a:ln>
        </p:spPr>
        <p:txBody>
          <a:bodyPr>
            <a:spAutoFit/>
          </a:bodyPr>
          <a:lstStyle/>
          <a:p>
            <a:pPr marL="342900" indent="-342900">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放射状角膜炎</a:t>
            </a:r>
            <a:endParaRPr lang="en-US" altLang="en-US" sz="2000" dirty="0">
              <a:solidFill>
                <a:srgbClr val="5C6F7B"/>
              </a:solidFill>
              <a:latin typeface="Arial" panose="020B0604020202020204" pitchFamily="34" charset="0"/>
            </a:endParaRPr>
          </a:p>
          <a:p>
            <a:pPr marL="342900" indent="-342900">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糖尿病</a:t>
            </a:r>
            <a:endParaRPr lang="en-US" altLang="en-US" sz="2000" dirty="0">
              <a:solidFill>
                <a:srgbClr val="5C6F7B"/>
              </a:solidFill>
              <a:latin typeface="Arial" panose="020B0604020202020204" pitchFamily="34" charset="0"/>
            </a:endParaRPr>
          </a:p>
          <a:p>
            <a:pPr marL="800100" lvl="1" indent="-342900">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特别是上皮清创术后</a:t>
            </a:r>
            <a:endParaRPr lang="en-US" altLang="en-US" sz="2000" dirty="0">
              <a:solidFill>
                <a:srgbClr val="5C6F7B"/>
              </a:solidFill>
              <a:latin typeface="Arial" panose="020B0604020202020204" pitchFamily="34" charset="0"/>
            </a:endParaRPr>
          </a:p>
          <a:p>
            <a:pPr marL="342900" indent="-342900">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局部麻药滥用</a:t>
            </a:r>
            <a:endParaRPr lang="en-US" altLang="en-US" sz="2000" dirty="0">
              <a:solidFill>
                <a:srgbClr val="5C6F7B"/>
              </a:solidFill>
              <a:latin typeface="Arial" panose="020B0604020202020204" pitchFamily="34" charset="0"/>
            </a:endParaRPr>
          </a:p>
          <a:p>
            <a:pPr marL="342900" indent="-342900">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单纯性疱疹</a:t>
            </a:r>
            <a:endParaRPr lang="en-US" altLang="en-US" sz="2000" dirty="0">
              <a:solidFill>
                <a:srgbClr val="5C6F7B"/>
              </a:solidFill>
              <a:latin typeface="Arial" panose="020B0604020202020204" pitchFamily="34" charset="0"/>
            </a:endParaRPr>
          </a:p>
          <a:p>
            <a:pPr marL="342900" indent="-342900">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春季角结膜炎</a:t>
            </a:r>
            <a:r>
              <a:rPr lang="en-US" altLang="en-US" sz="2000" dirty="0">
                <a:solidFill>
                  <a:srgbClr val="5C6F7B"/>
                </a:solidFill>
                <a:latin typeface="Arial" panose="020B0604020202020204" pitchFamily="34" charset="0"/>
              </a:rPr>
              <a:t>VKC </a:t>
            </a:r>
            <a:r>
              <a:rPr lang="zh-CN" altLang="en-US" sz="2000" dirty="0">
                <a:solidFill>
                  <a:srgbClr val="5C6F7B"/>
                </a:solidFill>
                <a:latin typeface="Arial" panose="020B0604020202020204" pitchFamily="34" charset="0"/>
              </a:rPr>
              <a:t>溃疡</a:t>
            </a:r>
            <a:r>
              <a:rPr lang="en-US" altLang="en-US"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常为盾形</a:t>
            </a:r>
            <a:r>
              <a:rPr lang="en-US" altLang="en-US" sz="2000" dirty="0">
                <a:solidFill>
                  <a:srgbClr val="5C6F7B"/>
                </a:solidFill>
                <a:latin typeface="Arial" panose="020B0604020202020204" pitchFamily="34" charset="0"/>
              </a:rPr>
              <a:t>)</a:t>
            </a:r>
          </a:p>
        </p:txBody>
      </p:sp>
      <p:sp>
        <p:nvSpPr>
          <p:cNvPr id="903170"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
        <p:nvSpPr>
          <p:cNvPr id="903171" name="Rectangle 6"/>
          <p:cNvSpPr>
            <a:spLocks noChangeArrowheads="1"/>
          </p:cNvSpPr>
          <p:nvPr/>
        </p:nvSpPr>
        <p:spPr bwMode="auto">
          <a:xfrm>
            <a:off x="287338" y="1009650"/>
            <a:ext cx="3416320"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其他持续的上皮缺损</a:t>
            </a:r>
            <a:endParaRPr lang="en-US" altLang="en-US" sz="2000" dirty="0">
              <a:latin typeface="Times New Roman MT Std"/>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7" name="Rectangle 3"/>
          <p:cNvSpPr>
            <a:spLocks noGrp="1"/>
          </p:cNvSpPr>
          <p:nvPr>
            <p:ph type="body" idx="1"/>
          </p:nvPr>
        </p:nvSpPr>
        <p:spPr>
          <a:xfrm>
            <a:off x="844550" y="1801813"/>
            <a:ext cx="8839200" cy="5135562"/>
          </a:xfrm>
        </p:spPr>
        <p:txBody>
          <a:bodyPr/>
          <a:lstStyle/>
          <a:p>
            <a:pPr eaLnBrk="1" hangingPunct="1">
              <a:lnSpc>
                <a:spcPct val="150000"/>
              </a:lnSpc>
            </a:pPr>
            <a:r>
              <a:rPr lang="zh-CN" altLang="en-US" sz="2000" dirty="0">
                <a:latin typeface="Arial" panose="020B0604020202020204" pitchFamily="34" charset="0"/>
                <a:cs typeface="Arial" panose="020B0604020202020204" pitchFamily="34" charset="0"/>
              </a:rPr>
              <a:t>特发性干燥性角膜炎</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上角膜缘角膜炎</a:t>
            </a:r>
            <a:r>
              <a:rPr lang="en-US" altLang="en-US" sz="2000" dirty="0">
                <a:latin typeface="Arial" panose="020B0604020202020204" pitchFamily="34" charset="0"/>
                <a:cs typeface="Arial" panose="020B0604020202020204" pitchFamily="34" charset="0"/>
              </a:rPr>
              <a:t>(SLK)</a:t>
            </a:r>
          </a:p>
          <a:p>
            <a:pPr eaLnBrk="1" hangingPunct="1">
              <a:lnSpc>
                <a:spcPct val="150000"/>
              </a:lnSpc>
            </a:pPr>
            <a:r>
              <a:rPr lang="zh-CN" altLang="en-US" sz="2000" dirty="0">
                <a:latin typeface="Arial" panose="020B0604020202020204" pitchFamily="34" charset="0"/>
                <a:cs typeface="Arial" panose="020B0604020202020204" pitchFamily="34" charset="0"/>
              </a:rPr>
              <a:t>角膜磨损</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眼科手术</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病毒感染</a:t>
            </a:r>
            <a:endParaRPr lang="en-US" altLang="en-US" sz="2000" dirty="0">
              <a:latin typeface="Arial" panose="020B0604020202020204" pitchFamily="34" charset="0"/>
              <a:cs typeface="Arial" panose="020B0604020202020204" pitchFamily="34" charset="0"/>
            </a:endParaRPr>
          </a:p>
        </p:txBody>
      </p:sp>
      <p:sp>
        <p:nvSpPr>
          <p:cNvPr id="905218"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
        <p:nvSpPr>
          <p:cNvPr id="905219" name="Rectangle 5"/>
          <p:cNvSpPr>
            <a:spLocks noChangeArrowheads="1"/>
          </p:cNvSpPr>
          <p:nvPr/>
        </p:nvSpPr>
        <p:spPr bwMode="auto">
          <a:xfrm>
            <a:off x="287338" y="1009650"/>
            <a:ext cx="3416320"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丝状角膜炎</a:t>
            </a:r>
            <a:r>
              <a:rPr lang="en-US" altLang="en-US" sz="2800" dirty="0">
                <a:solidFill>
                  <a:srgbClr val="0073AE"/>
                </a:solidFill>
                <a:latin typeface="Times New Roman MT Std"/>
              </a:rPr>
              <a:t>: </a:t>
            </a:r>
            <a:r>
              <a:rPr lang="zh-CN" altLang="en-US" sz="2800" dirty="0">
                <a:solidFill>
                  <a:srgbClr val="0073AE"/>
                </a:solidFill>
                <a:latin typeface="Times New Roman MT Std"/>
              </a:rPr>
              <a:t>病因学</a:t>
            </a:r>
            <a:endParaRPr lang="en-US" altLang="en-US" sz="2000" dirty="0">
              <a:latin typeface="Times New Roman MT Std"/>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265" name="Picture 3" descr="D:\IACLE ALL MODULES\IACLE MODULE 8\Original\color pics\8L7\35.jpg"/>
          <p:cNvPicPr>
            <a:picLocks noChangeAspect="1" noChangeArrowheads="1"/>
          </p:cNvPicPr>
          <p:nvPr/>
        </p:nvPicPr>
        <p:blipFill>
          <a:blip r:embed="rId2" cstate="print"/>
          <a:srcRect/>
          <a:stretch>
            <a:fillRect/>
          </a:stretch>
        </p:blipFill>
        <p:spPr bwMode="auto">
          <a:xfrm>
            <a:off x="1219200" y="1524000"/>
            <a:ext cx="6688138" cy="4649788"/>
          </a:xfrm>
          <a:prstGeom prst="rect">
            <a:avLst/>
          </a:prstGeom>
          <a:noFill/>
          <a:ln w="9525">
            <a:noFill/>
            <a:miter lim="800000"/>
            <a:headEnd/>
            <a:tailEnd/>
          </a:ln>
        </p:spPr>
      </p:pic>
      <p:sp>
        <p:nvSpPr>
          <p:cNvPr id="907266"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
        <p:nvSpPr>
          <p:cNvPr id="907267" name="Rectangle 7"/>
          <p:cNvSpPr>
            <a:spLocks noChangeArrowheads="1"/>
          </p:cNvSpPr>
          <p:nvPr/>
        </p:nvSpPr>
        <p:spPr bwMode="auto">
          <a:xfrm>
            <a:off x="287338" y="1009650"/>
            <a:ext cx="1980029"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丝状角膜炎</a:t>
            </a:r>
            <a:endParaRPr lang="en-US" altLang="en-US" sz="2000" dirty="0">
              <a:latin typeface="Times New Roman MT Std"/>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89" name="Rectangle 3"/>
          <p:cNvSpPr>
            <a:spLocks noGrp="1"/>
          </p:cNvSpPr>
          <p:nvPr>
            <p:ph type="body" idx="1"/>
          </p:nvPr>
        </p:nvSpPr>
        <p:spPr>
          <a:xfrm>
            <a:off x="846138" y="1803400"/>
            <a:ext cx="8839200" cy="5135563"/>
          </a:xfrm>
        </p:spPr>
        <p:txBody>
          <a:bodyPr/>
          <a:lstStyle/>
          <a:p>
            <a:pPr eaLnBrk="1" hangingPunct="1">
              <a:lnSpc>
                <a:spcPct val="150000"/>
              </a:lnSpc>
            </a:pPr>
            <a:r>
              <a:rPr lang="zh-CN" altLang="en-US" sz="2000" dirty="0"/>
              <a:t>胶原酶溶解基质层板引起</a:t>
            </a:r>
            <a:endParaRPr lang="en-US" altLang="zh-CN" sz="2000" dirty="0"/>
          </a:p>
          <a:p>
            <a:pPr eaLnBrk="1" hangingPunct="1">
              <a:lnSpc>
                <a:spcPct val="150000"/>
              </a:lnSpc>
            </a:pPr>
            <a:r>
              <a:rPr lang="zh-CN" altLang="en-US" sz="2000" dirty="0">
                <a:latin typeface="Arial" panose="020B0604020202020204" pitchFamily="34" charset="0"/>
                <a:cs typeface="Arial" panose="020B0604020202020204" pitchFamily="34" charset="0"/>
              </a:rPr>
              <a:t>绷带镜有助于治愈进程</a:t>
            </a:r>
            <a:endParaRPr lang="en-US" altLang="en-US" sz="2000" dirty="0">
              <a:latin typeface="Arial" panose="020B0604020202020204" pitchFamily="34" charset="0"/>
              <a:cs typeface="Arial" panose="020B0604020202020204" pitchFamily="34" charset="0"/>
            </a:endParaRPr>
          </a:p>
          <a:p>
            <a:pPr>
              <a:lnSpc>
                <a:spcPct val="150000"/>
              </a:lnSpc>
              <a:buFont typeface="Arial" panose="020B0604020202020204" pitchFamily="34" charset="0"/>
              <a:buNone/>
            </a:pPr>
            <a:endParaRPr lang="en-US" altLang="en-US" dirty="0">
              <a:latin typeface="Arial" panose="020B0604020202020204" pitchFamily="34" charset="0"/>
              <a:cs typeface="Arial" panose="020B0604020202020204" pitchFamily="34" charset="0"/>
            </a:endParaRPr>
          </a:p>
        </p:txBody>
      </p:sp>
      <p:sp>
        <p:nvSpPr>
          <p:cNvPr id="908290"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
        <p:nvSpPr>
          <p:cNvPr id="908291" name="Rectangle 5"/>
          <p:cNvSpPr>
            <a:spLocks noChangeArrowheads="1"/>
          </p:cNvSpPr>
          <p:nvPr/>
        </p:nvSpPr>
        <p:spPr bwMode="auto">
          <a:xfrm>
            <a:off x="287338" y="1009650"/>
            <a:ext cx="1620957"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基质溶解</a:t>
            </a:r>
            <a:endParaRPr lang="en-US" altLang="en-US" sz="2000" dirty="0">
              <a:latin typeface="Times New Roman MT Std"/>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337" name="Picture 3" descr="D:\IACLE ALL MODULES\IACLE MODULE 8\Original\color pics\8L7\37.jpg"/>
          <p:cNvPicPr>
            <a:picLocks noChangeAspect="1" noChangeArrowheads="1"/>
          </p:cNvPicPr>
          <p:nvPr/>
        </p:nvPicPr>
        <p:blipFill>
          <a:blip r:embed="rId3" cstate="print"/>
          <a:srcRect/>
          <a:stretch>
            <a:fillRect/>
          </a:stretch>
        </p:blipFill>
        <p:spPr bwMode="auto">
          <a:xfrm>
            <a:off x="1116013" y="1533525"/>
            <a:ext cx="6913562" cy="4621213"/>
          </a:xfrm>
          <a:prstGeom prst="rect">
            <a:avLst/>
          </a:prstGeom>
          <a:noFill/>
          <a:ln w="9525">
            <a:noFill/>
            <a:miter lim="800000"/>
            <a:headEnd/>
            <a:tailEnd/>
          </a:ln>
        </p:spPr>
      </p:pic>
      <p:sp>
        <p:nvSpPr>
          <p:cNvPr id="910338"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
        <p:nvSpPr>
          <p:cNvPr id="910339" name="Rectangle 7"/>
          <p:cNvSpPr>
            <a:spLocks noChangeArrowheads="1"/>
          </p:cNvSpPr>
          <p:nvPr/>
        </p:nvSpPr>
        <p:spPr bwMode="auto">
          <a:xfrm>
            <a:off x="287338" y="1009650"/>
            <a:ext cx="1620957"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基质溶解</a:t>
            </a:r>
            <a:endParaRPr lang="en-US" altLang="en-US" sz="2000" dirty="0">
              <a:latin typeface="Times New Roman MT Std"/>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5" name="Rectangle 3"/>
          <p:cNvSpPr>
            <a:spLocks noGrp="1"/>
          </p:cNvSpPr>
          <p:nvPr>
            <p:ph type="body" idx="1"/>
          </p:nvPr>
        </p:nvSpPr>
        <p:spPr>
          <a:xfrm>
            <a:off x="846138" y="1801813"/>
            <a:ext cx="8839200" cy="5135562"/>
          </a:xfrm>
        </p:spPr>
        <p:txBody>
          <a:bodyPr/>
          <a:lstStyle/>
          <a:p>
            <a:pPr eaLnBrk="1" hangingPunct="1">
              <a:lnSpc>
                <a:spcPct val="150000"/>
              </a:lnSpc>
            </a:pPr>
            <a:r>
              <a:rPr lang="zh-CN" altLang="en-US" sz="2000" dirty="0">
                <a:latin typeface="Arial" panose="020B0604020202020204" pitchFamily="34" charset="0"/>
                <a:cs typeface="Arial" panose="020B0604020202020204" pitchFamily="34" charset="0"/>
              </a:rPr>
              <a:t>绷带镜</a:t>
            </a:r>
            <a:r>
              <a:rPr lang="en-US" altLang="en-US" sz="2000" dirty="0">
                <a:latin typeface="Arial" panose="020B0604020202020204" pitchFamily="34" charset="0"/>
                <a:cs typeface="Arial" panose="020B0604020202020204" pitchFamily="34" charset="0"/>
              </a:rPr>
              <a:t> (BCLs)</a:t>
            </a:r>
          </a:p>
          <a:p>
            <a:pPr lvl="1" eaLnBrk="1" hangingPunct="1">
              <a:lnSpc>
                <a:spcPct val="150000"/>
              </a:lnSpc>
            </a:pPr>
            <a:r>
              <a:rPr lang="zh-CN" altLang="en-US" sz="2000" dirty="0">
                <a:latin typeface="Arial" panose="020B0604020202020204" pitchFamily="34" charset="0"/>
                <a:cs typeface="Arial" panose="020B0604020202020204" pitchFamily="34" charset="0"/>
              </a:rPr>
              <a:t>能用于“密封”角膜穿孔</a:t>
            </a:r>
            <a:r>
              <a:rPr lang="en-US" altLang="zh-CN" sz="2000" dirty="0">
                <a:latin typeface="Arial" panose="020B0604020202020204" pitchFamily="34" charset="0"/>
                <a:cs typeface="Arial" panose="020B0604020202020204" pitchFamily="34" charset="0"/>
              </a:rPr>
              <a:t>&amp;</a:t>
            </a:r>
            <a:r>
              <a:rPr lang="zh-CN" altLang="en-US" sz="2000" dirty="0">
                <a:latin typeface="Arial" panose="020B0604020202020204" pitchFamily="34" charset="0"/>
                <a:cs typeface="Arial" panose="020B0604020202020204" pitchFamily="34" charset="0"/>
              </a:rPr>
              <a:t>撕裂伤</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t>外科胶或角膜缝合后使用</a:t>
            </a:r>
            <a:endParaRPr lang="en-US" altLang="en-US" sz="2000" dirty="0">
              <a:latin typeface="Arial" panose="020B0604020202020204" pitchFamily="34" charset="0"/>
              <a:cs typeface="Arial" panose="020B0604020202020204" pitchFamily="34" charset="0"/>
            </a:endParaRPr>
          </a:p>
          <a:p>
            <a:pPr>
              <a:lnSpc>
                <a:spcPct val="150000"/>
              </a:lnSpc>
              <a:buFont typeface="Arial" panose="020B0604020202020204" pitchFamily="34" charset="0"/>
              <a:buNone/>
            </a:pPr>
            <a:endParaRPr lang="en-US" altLang="en-US" sz="2000" dirty="0">
              <a:latin typeface="Arial" panose="020B0604020202020204" pitchFamily="34" charset="0"/>
              <a:cs typeface="Arial" panose="020B0604020202020204" pitchFamily="34" charset="0"/>
            </a:endParaRPr>
          </a:p>
        </p:txBody>
      </p:sp>
      <p:sp>
        <p:nvSpPr>
          <p:cNvPr id="912386"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
        <p:nvSpPr>
          <p:cNvPr id="912387" name="Rectangle 5"/>
          <p:cNvSpPr>
            <a:spLocks noChangeArrowheads="1"/>
          </p:cNvSpPr>
          <p:nvPr/>
        </p:nvSpPr>
        <p:spPr bwMode="auto">
          <a:xfrm>
            <a:off x="287338" y="1009650"/>
            <a:ext cx="4314001"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角膜穿孔</a:t>
            </a:r>
            <a:r>
              <a:rPr lang="en-US" altLang="zh-CN" sz="2800" dirty="0">
                <a:solidFill>
                  <a:srgbClr val="0073AE"/>
                </a:solidFill>
                <a:latin typeface="Times New Roman MT Std"/>
              </a:rPr>
              <a:t>&amp;</a:t>
            </a:r>
            <a:r>
              <a:rPr lang="zh-CN" altLang="en-US" sz="2800" dirty="0">
                <a:solidFill>
                  <a:srgbClr val="0073AE"/>
                </a:solidFill>
                <a:latin typeface="Times New Roman MT Std"/>
              </a:rPr>
              <a:t>穿透性角膜伤口</a:t>
            </a:r>
            <a:endParaRPr lang="en-US" altLang="en-US" sz="2000" dirty="0">
              <a:latin typeface="Times New Roman MT Std"/>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33" name="Picture 3" descr="D:\IACLE ALL MODULES\IACLE MODULE 8\Original\color pics\8L7\39.jpg"/>
          <p:cNvPicPr>
            <a:picLocks noChangeAspect="1" noChangeArrowheads="1"/>
          </p:cNvPicPr>
          <p:nvPr/>
        </p:nvPicPr>
        <p:blipFill>
          <a:blip r:embed="rId2" cstate="print"/>
          <a:srcRect/>
          <a:stretch>
            <a:fillRect/>
          </a:stretch>
        </p:blipFill>
        <p:spPr bwMode="auto">
          <a:xfrm>
            <a:off x="1219200" y="1473200"/>
            <a:ext cx="6696075" cy="4654550"/>
          </a:xfrm>
          <a:prstGeom prst="rect">
            <a:avLst/>
          </a:prstGeom>
          <a:noFill/>
          <a:ln w="9525">
            <a:noFill/>
            <a:miter lim="800000"/>
            <a:headEnd/>
            <a:tailEnd/>
          </a:ln>
        </p:spPr>
      </p:pic>
      <p:sp>
        <p:nvSpPr>
          <p:cNvPr id="914434" name="Rectangle 6"/>
          <p:cNvSpPr>
            <a:spLocks noChangeArrowheads="1"/>
          </p:cNvSpPr>
          <p:nvPr/>
        </p:nvSpPr>
        <p:spPr bwMode="auto">
          <a:xfrm>
            <a:off x="287338" y="1009650"/>
            <a:ext cx="4314001"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角膜穿孔</a:t>
            </a:r>
            <a:r>
              <a:rPr lang="en-US" altLang="zh-CN" sz="2800" dirty="0">
                <a:solidFill>
                  <a:srgbClr val="0073AE"/>
                </a:solidFill>
                <a:latin typeface="Times New Roman MT Std"/>
              </a:rPr>
              <a:t>&amp;</a:t>
            </a:r>
            <a:r>
              <a:rPr lang="zh-CN" altLang="en-US" sz="2800" dirty="0">
                <a:solidFill>
                  <a:srgbClr val="0073AE"/>
                </a:solidFill>
                <a:latin typeface="Times New Roman MT Std"/>
              </a:rPr>
              <a:t>穿透性角膜伤口</a:t>
            </a:r>
            <a:endParaRPr lang="en-US" altLang="en-US" sz="2000" dirty="0">
              <a:latin typeface="Times New Roman MT Std"/>
            </a:endParaRPr>
          </a:p>
        </p:txBody>
      </p:sp>
      <p:sp>
        <p:nvSpPr>
          <p:cNvPr id="91443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5457" name="Picture 3" descr="D:\IACLE ALL MODULES\IACLE MODULE 8\Original\color pics\8L7\40.jpg"/>
          <p:cNvPicPr>
            <a:picLocks noChangeAspect="1" noChangeArrowheads="1"/>
          </p:cNvPicPr>
          <p:nvPr/>
        </p:nvPicPr>
        <p:blipFill>
          <a:blip r:embed="rId3" cstate="print"/>
          <a:srcRect/>
          <a:stretch>
            <a:fillRect/>
          </a:stretch>
        </p:blipFill>
        <p:spPr bwMode="auto">
          <a:xfrm>
            <a:off x="1395413" y="1647825"/>
            <a:ext cx="6335712" cy="4403725"/>
          </a:xfrm>
          <a:prstGeom prst="rect">
            <a:avLst/>
          </a:prstGeom>
          <a:noFill/>
          <a:ln w="9525">
            <a:noFill/>
            <a:miter lim="800000"/>
            <a:headEnd/>
            <a:tailEnd/>
          </a:ln>
        </p:spPr>
      </p:pic>
      <p:sp>
        <p:nvSpPr>
          <p:cNvPr id="915458" name="Rectangle 6"/>
          <p:cNvSpPr>
            <a:spLocks noChangeArrowheads="1"/>
          </p:cNvSpPr>
          <p:nvPr/>
        </p:nvSpPr>
        <p:spPr bwMode="auto">
          <a:xfrm>
            <a:off x="287338" y="1009650"/>
            <a:ext cx="4314001"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角膜穿孔</a:t>
            </a:r>
            <a:r>
              <a:rPr lang="en-US" altLang="zh-CN" sz="2800" dirty="0">
                <a:solidFill>
                  <a:srgbClr val="0073AE"/>
                </a:solidFill>
                <a:latin typeface="Times New Roman MT Std"/>
              </a:rPr>
              <a:t>&amp;</a:t>
            </a:r>
            <a:r>
              <a:rPr lang="zh-CN" altLang="en-US" sz="2800" dirty="0">
                <a:solidFill>
                  <a:srgbClr val="0073AE"/>
                </a:solidFill>
                <a:latin typeface="Times New Roman MT Std"/>
              </a:rPr>
              <a:t>穿透性角膜伤口</a:t>
            </a:r>
            <a:endParaRPr lang="en-US" altLang="en-US" sz="2000" dirty="0">
              <a:latin typeface="Times New Roman MT Std"/>
            </a:endParaRPr>
          </a:p>
        </p:txBody>
      </p:sp>
      <p:sp>
        <p:nvSpPr>
          <p:cNvPr id="915459"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3"/>
          <p:cNvSpPr>
            <a:spLocks noGrp="1"/>
          </p:cNvSpPr>
          <p:nvPr>
            <p:ph type="body" idx="1"/>
          </p:nvPr>
        </p:nvSpPr>
        <p:spPr>
          <a:xfrm>
            <a:off x="828675" y="1838325"/>
            <a:ext cx="8839200" cy="5135563"/>
          </a:xfrm>
        </p:spPr>
        <p:txBody>
          <a:bodyPr/>
          <a:lstStyle/>
          <a:p>
            <a:pPr eaLnBrk="1" hangingPunct="1">
              <a:lnSpc>
                <a:spcPts val="2800"/>
              </a:lnSpc>
            </a:pPr>
            <a:r>
              <a:rPr lang="zh-CN" altLang="en-US" sz="2000" dirty="0">
                <a:latin typeface="Arial" panose="020B0604020202020204" pitchFamily="34" charset="0"/>
                <a:cs typeface="Arial" panose="020B0604020202020204" pitchFamily="34" charset="0"/>
              </a:rPr>
              <a:t>眼睑</a:t>
            </a:r>
            <a:r>
              <a:rPr lang="en-US" altLang="en-US" sz="2000" dirty="0">
                <a:latin typeface="Arial" panose="020B0604020202020204" pitchFamily="34" charset="0"/>
                <a:cs typeface="Arial" panose="020B0604020202020204" pitchFamily="34" charset="0"/>
              </a:rPr>
              <a:t> &amp;/</a:t>
            </a:r>
            <a:r>
              <a:rPr lang="zh-CN" altLang="en-US" sz="2000" dirty="0"/>
              <a:t>或</a:t>
            </a:r>
            <a:r>
              <a:rPr lang="en-US" altLang="en-US"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睫毛向内翻</a:t>
            </a:r>
            <a:endParaRPr lang="en-US" altLang="en-US" sz="2000" dirty="0">
              <a:latin typeface="Arial" panose="020B0604020202020204" pitchFamily="34" charset="0"/>
              <a:cs typeface="Arial" panose="020B0604020202020204" pitchFamily="34" charset="0"/>
            </a:endParaRPr>
          </a:p>
          <a:p>
            <a:pPr lvl="1" eaLnBrk="1" hangingPunct="1">
              <a:lnSpc>
                <a:spcPts val="2800"/>
              </a:lnSpc>
            </a:pPr>
            <a:r>
              <a:rPr lang="zh-CN" altLang="en-US" sz="2000" dirty="0">
                <a:latin typeface="Arial" panose="020B0604020202020204" pitchFamily="34" charset="0"/>
                <a:cs typeface="Arial" panose="020B0604020202020204" pitchFamily="34" charset="0"/>
              </a:rPr>
              <a:t>会擦伤角膜</a:t>
            </a:r>
            <a:r>
              <a:rPr lang="en-US" altLang="zh-CN"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眼前段</a:t>
            </a:r>
            <a:endParaRPr lang="en-US" altLang="en-US" sz="2000" dirty="0">
              <a:latin typeface="Arial" panose="020B0604020202020204" pitchFamily="34" charset="0"/>
              <a:cs typeface="Arial" panose="020B0604020202020204" pitchFamily="34" charset="0"/>
            </a:endParaRPr>
          </a:p>
          <a:p>
            <a:pPr lvl="1" eaLnBrk="1" hangingPunct="1">
              <a:lnSpc>
                <a:spcPts val="2800"/>
              </a:lnSpc>
            </a:pPr>
            <a:r>
              <a:rPr lang="zh-CN" altLang="en-US" sz="2000" dirty="0">
                <a:latin typeface="Arial" panose="020B0604020202020204" pitchFamily="34" charset="0"/>
                <a:cs typeface="Arial" panose="020B0604020202020204" pitchFamily="34" charset="0"/>
              </a:rPr>
              <a:t>会引起疼痛</a:t>
            </a:r>
            <a:endParaRPr lang="en-US" altLang="en-US" sz="2000" dirty="0">
              <a:latin typeface="Arial" panose="020B0604020202020204" pitchFamily="34" charset="0"/>
              <a:cs typeface="Arial" panose="020B0604020202020204" pitchFamily="34" charset="0"/>
            </a:endParaRPr>
          </a:p>
          <a:p>
            <a:pPr eaLnBrk="1" hangingPunct="1">
              <a:lnSpc>
                <a:spcPts val="2800"/>
              </a:lnSpc>
            </a:pPr>
            <a:r>
              <a:rPr lang="zh-CN" altLang="en-US" sz="2000" dirty="0">
                <a:latin typeface="Arial" panose="020B0604020202020204" pitchFamily="34" charset="0"/>
                <a:cs typeface="Arial" panose="020B0604020202020204" pitchFamily="34" charset="0"/>
              </a:rPr>
              <a:t>通常发生于</a:t>
            </a:r>
            <a:r>
              <a:rPr lang="en-US" altLang="en-US" sz="2000" dirty="0">
                <a:latin typeface="Arial" panose="020B0604020202020204" pitchFamily="34" charset="0"/>
                <a:cs typeface="Arial" panose="020B0604020202020204" pitchFamily="34" charset="0"/>
              </a:rPr>
              <a:t>:</a:t>
            </a:r>
          </a:p>
          <a:p>
            <a:pPr lvl="1" eaLnBrk="1" hangingPunct="1">
              <a:lnSpc>
                <a:spcPts val="2800"/>
              </a:lnSpc>
            </a:pPr>
            <a:r>
              <a:rPr lang="zh-CN" altLang="en-US" sz="2000" dirty="0">
                <a:latin typeface="Arial" panose="020B0604020202020204" pitchFamily="34" charset="0"/>
                <a:cs typeface="Arial" panose="020B0604020202020204" pitchFamily="34" charset="0"/>
              </a:rPr>
              <a:t>睑内翻</a:t>
            </a:r>
            <a:endParaRPr lang="en-US" altLang="en-US" sz="2000" dirty="0">
              <a:latin typeface="Arial" panose="020B0604020202020204" pitchFamily="34" charset="0"/>
              <a:cs typeface="Arial" panose="020B0604020202020204" pitchFamily="34" charset="0"/>
            </a:endParaRPr>
          </a:p>
          <a:p>
            <a:pPr lvl="1" eaLnBrk="1" hangingPunct="1">
              <a:lnSpc>
                <a:spcPts val="2800"/>
              </a:lnSpc>
            </a:pPr>
            <a:r>
              <a:rPr lang="zh-CN" altLang="en-US" sz="2000" dirty="0">
                <a:latin typeface="Arial" panose="020B0604020202020204" pitchFamily="34" charset="0"/>
                <a:cs typeface="Arial" panose="020B0604020202020204" pitchFamily="34" charset="0"/>
              </a:rPr>
              <a:t>眼</a:t>
            </a:r>
            <a:r>
              <a:rPr lang="zh-CN" altLang="en-US" sz="2000" dirty="0"/>
              <a:t>类天疱疮</a:t>
            </a:r>
            <a:endParaRPr lang="en-US" altLang="en-US" sz="2000" dirty="0">
              <a:latin typeface="Arial" panose="020B0604020202020204" pitchFamily="34" charset="0"/>
              <a:cs typeface="Arial" panose="020B0604020202020204" pitchFamily="34" charset="0"/>
            </a:endParaRPr>
          </a:p>
          <a:p>
            <a:pPr lvl="1" eaLnBrk="1" hangingPunct="1">
              <a:lnSpc>
                <a:spcPts val="2800"/>
              </a:lnSpc>
            </a:pPr>
            <a:r>
              <a:rPr lang="en-US" altLang="en-US" sz="2000" dirty="0">
                <a:latin typeface="Arial" panose="020B0604020202020204" pitchFamily="34" charset="0"/>
                <a:cs typeface="Arial" panose="020B0604020202020204" pitchFamily="34" charset="0"/>
              </a:rPr>
              <a:t>Stevens-Johnson </a:t>
            </a:r>
            <a:r>
              <a:rPr lang="zh-CN" altLang="en-US" sz="2000" dirty="0"/>
              <a:t>综合征</a:t>
            </a:r>
            <a:endParaRPr lang="en-US" altLang="en-US" sz="2000" dirty="0">
              <a:latin typeface="Arial" panose="020B0604020202020204" pitchFamily="34" charset="0"/>
              <a:cs typeface="Arial" panose="020B0604020202020204" pitchFamily="34" charset="0"/>
            </a:endParaRPr>
          </a:p>
          <a:p>
            <a:pPr lvl="1" eaLnBrk="1" hangingPunct="1">
              <a:lnSpc>
                <a:spcPts val="2800"/>
              </a:lnSpc>
            </a:pPr>
            <a:r>
              <a:rPr lang="zh-CN" altLang="en-US" sz="2000" dirty="0">
                <a:latin typeface="Arial" panose="020B0604020202020204" pitchFamily="34" charset="0"/>
                <a:cs typeface="Arial" panose="020B0604020202020204" pitchFamily="34" charset="0"/>
              </a:rPr>
              <a:t>眼睑外伤</a:t>
            </a:r>
            <a:endParaRPr lang="en-US" altLang="en-US" sz="2000" dirty="0">
              <a:latin typeface="Arial" panose="020B0604020202020204" pitchFamily="34" charset="0"/>
              <a:cs typeface="Arial" panose="020B0604020202020204" pitchFamily="34" charset="0"/>
            </a:endParaRPr>
          </a:p>
          <a:p>
            <a:pPr lvl="1" eaLnBrk="1" hangingPunct="1">
              <a:lnSpc>
                <a:spcPts val="2800"/>
              </a:lnSpc>
            </a:pPr>
            <a:r>
              <a:rPr lang="zh-CN" altLang="en-US" sz="2000" dirty="0">
                <a:latin typeface="Arial" panose="020B0604020202020204" pitchFamily="34" charset="0"/>
                <a:cs typeface="Arial" panose="020B0604020202020204" pitchFamily="34" charset="0"/>
              </a:rPr>
              <a:t>慢性睑缘炎</a:t>
            </a:r>
            <a:endParaRPr lang="en-US" altLang="en-US" sz="2000" dirty="0">
              <a:latin typeface="Arial" panose="020B0604020202020204" pitchFamily="34" charset="0"/>
              <a:cs typeface="Arial" panose="020B0604020202020204" pitchFamily="34" charset="0"/>
            </a:endParaRPr>
          </a:p>
          <a:p>
            <a:pPr eaLnBrk="1" hangingPunct="1">
              <a:lnSpc>
                <a:spcPts val="2800"/>
              </a:lnSpc>
            </a:pPr>
            <a:r>
              <a:rPr lang="zh-CN" altLang="en-US" sz="2000" dirty="0"/>
              <a:t>绷带镜保护角膜免受刺激</a:t>
            </a:r>
            <a:endParaRPr lang="en-US" altLang="en-US" sz="2000" dirty="0">
              <a:latin typeface="Arial" panose="020B0604020202020204" pitchFamily="34" charset="0"/>
              <a:cs typeface="Arial" panose="020B0604020202020204" pitchFamily="34" charset="0"/>
            </a:endParaRPr>
          </a:p>
        </p:txBody>
      </p:sp>
      <p:sp>
        <p:nvSpPr>
          <p:cNvPr id="917506" name="Rectangle 4"/>
          <p:cNvSpPr>
            <a:spLocks noChangeArrowheads="1"/>
          </p:cNvSpPr>
          <p:nvPr/>
        </p:nvSpPr>
        <p:spPr bwMode="auto">
          <a:xfrm>
            <a:off x="287338" y="1009650"/>
            <a:ext cx="2518638"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睑内翻</a:t>
            </a:r>
            <a:r>
              <a:rPr lang="en-US" altLang="en-US" sz="2800" dirty="0">
                <a:solidFill>
                  <a:srgbClr val="0073AE"/>
                </a:solidFill>
                <a:latin typeface="Times New Roman MT Std"/>
              </a:rPr>
              <a:t> &amp; </a:t>
            </a:r>
            <a:r>
              <a:rPr lang="zh-CN" altLang="en-US" sz="2800" dirty="0">
                <a:solidFill>
                  <a:srgbClr val="0073AE"/>
                </a:solidFill>
                <a:latin typeface="Times New Roman MT Std"/>
              </a:rPr>
              <a:t>倒睫</a:t>
            </a:r>
            <a:endParaRPr lang="en-US" altLang="en-US" sz="2000" dirty="0">
              <a:latin typeface="Times New Roman MT Std"/>
            </a:endParaRPr>
          </a:p>
        </p:txBody>
      </p:sp>
      <p:sp>
        <p:nvSpPr>
          <p:cNvPr id="917507"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9553" name="Picture 3" descr="D:\IACLE ALL MODULES\IACLE MODULE 8\Original\color pics\8L7\42.jpg"/>
          <p:cNvPicPr>
            <a:picLocks noChangeAspect="1" noChangeArrowheads="1"/>
          </p:cNvPicPr>
          <p:nvPr/>
        </p:nvPicPr>
        <p:blipFill>
          <a:blip r:embed="rId3" cstate="print"/>
          <a:srcRect/>
          <a:stretch>
            <a:fillRect/>
          </a:stretch>
        </p:blipFill>
        <p:spPr bwMode="auto">
          <a:xfrm>
            <a:off x="1366838" y="1660525"/>
            <a:ext cx="6383337" cy="4437063"/>
          </a:xfrm>
          <a:prstGeom prst="rect">
            <a:avLst/>
          </a:prstGeom>
          <a:noFill/>
          <a:ln w="9525">
            <a:noFill/>
            <a:miter lim="800000"/>
            <a:headEnd/>
            <a:tailEnd/>
          </a:ln>
        </p:spPr>
      </p:pic>
      <p:sp>
        <p:nvSpPr>
          <p:cNvPr id="919554" name="Rectangle 6"/>
          <p:cNvSpPr>
            <a:spLocks noChangeArrowheads="1"/>
          </p:cNvSpPr>
          <p:nvPr/>
        </p:nvSpPr>
        <p:spPr bwMode="auto">
          <a:xfrm>
            <a:off x="287338" y="1009650"/>
            <a:ext cx="954107" cy="400110"/>
          </a:xfrm>
          <a:prstGeom prst="rect">
            <a:avLst/>
          </a:prstGeom>
          <a:noFill/>
          <a:ln w="9525">
            <a:noFill/>
            <a:miter lim="800000"/>
          </a:ln>
        </p:spPr>
        <p:txBody>
          <a:bodyPr wrap="none">
            <a:spAutoFit/>
          </a:bodyPr>
          <a:lstStyle/>
          <a:p>
            <a:r>
              <a:rPr lang="zh-CN" altLang="en-US" sz="2000" dirty="0">
                <a:latin typeface="Times New Roman MT Std"/>
              </a:rPr>
              <a:t>睑内翻</a:t>
            </a:r>
            <a:endParaRPr lang="en-US" altLang="en-US" sz="2000" dirty="0">
              <a:latin typeface="Times New Roman MT Std"/>
            </a:endParaRPr>
          </a:p>
        </p:txBody>
      </p:sp>
      <p:sp>
        <p:nvSpPr>
          <p:cNvPr id="91955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descr="D:\IACLE ALL MODULES\IACLE MODULE 8\Original\color pics\8L6\36.jpg"/>
          <p:cNvPicPr>
            <a:picLocks noGrp="1" noChangeAspect="1" noChangeArrowheads="1"/>
          </p:cNvPicPr>
          <p:nvPr>
            <p:ph type="body" idx="1"/>
          </p:nvPr>
        </p:nvPicPr>
        <p:blipFill>
          <a:blip r:embed="rId3" cstate="print"/>
          <a:srcRect/>
          <a:stretch>
            <a:fillRect/>
          </a:stretch>
        </p:blipFill>
        <p:spPr>
          <a:xfrm>
            <a:off x="1508125" y="1268413"/>
            <a:ext cx="6111875" cy="4251325"/>
          </a:xfrm>
        </p:spPr>
      </p:pic>
      <p:sp>
        <p:nvSpPr>
          <p:cNvPr id="82946" name="Rectangle 2"/>
          <p:cNvSpPr txBox="1">
            <a:spLocks noChangeArrowheads="1"/>
          </p:cNvSpPr>
          <p:nvPr/>
        </p:nvSpPr>
        <p:spPr bwMode="auto">
          <a:xfrm>
            <a:off x="150813" y="111125"/>
            <a:ext cx="8229600" cy="720725"/>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穿透性角膜移植术</a:t>
            </a:r>
            <a:r>
              <a:rPr lang="en-US"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连续缝合</a:t>
            </a:r>
            <a:endParaRPr lang="en-US" altLang="en-US" sz="2800" dirty="0">
              <a:solidFill>
                <a:srgbClr val="FFFF00"/>
              </a:solidFill>
              <a:latin typeface="Arial" panose="020B0604020202020204" pitchFamily="34" charset="0"/>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5"/>
          <p:cNvSpPr>
            <a:spLocks noChangeArrowheads="1"/>
          </p:cNvSpPr>
          <p:nvPr/>
        </p:nvSpPr>
        <p:spPr bwMode="auto">
          <a:xfrm>
            <a:off x="836613" y="1784350"/>
            <a:ext cx="6173787" cy="3693319"/>
          </a:xfrm>
          <a:prstGeom prst="rect">
            <a:avLst/>
          </a:prstGeom>
          <a:noFill/>
          <a:ln w="9525">
            <a:noFill/>
            <a:miter lim="800000"/>
          </a:ln>
        </p:spPr>
        <p:txBody>
          <a:bodyPr>
            <a:spAutoFit/>
          </a:bodyPr>
          <a:lstStyle/>
          <a:p>
            <a:pPr marL="342900" indent="-342900">
              <a:lnSpc>
                <a:spcPct val="150000"/>
              </a:lnSpc>
              <a:spcBef>
                <a:spcPct val="20000"/>
              </a:spcBef>
              <a:buClr>
                <a:srgbClr val="5C6F7B"/>
              </a:buClr>
              <a:buFont typeface="Arial" panose="020B0604020202020204" pitchFamily="34" charset="0"/>
              <a:buChar char="•"/>
            </a:pPr>
            <a:r>
              <a:rPr lang="en-US" altLang="en-US" sz="2000" dirty="0">
                <a:solidFill>
                  <a:srgbClr val="5C6F7B"/>
                </a:solidFill>
                <a:latin typeface="Arial" panose="020B0604020202020204" pitchFamily="34" charset="0"/>
              </a:rPr>
              <a:t>Salzmann’s </a:t>
            </a:r>
            <a:r>
              <a:rPr lang="zh-CN" altLang="en-US" sz="2000" dirty="0">
                <a:solidFill>
                  <a:srgbClr val="5C6F7B"/>
                </a:solidFill>
                <a:latin typeface="Arial" panose="020B0604020202020204" pitchFamily="34" charset="0"/>
              </a:rPr>
              <a:t>结节性变性</a:t>
            </a:r>
            <a:endParaRPr lang="en-US" altLang="en-US" sz="2000" dirty="0">
              <a:solidFill>
                <a:srgbClr val="5C6F7B"/>
              </a:solidFill>
              <a:latin typeface="Arial" panose="020B0604020202020204" pitchFamily="34" charset="0"/>
            </a:endParaRPr>
          </a:p>
          <a:p>
            <a:pPr marL="800100" lvl="1" indent="-342900">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常见于严重的结膜炎后</a:t>
            </a:r>
            <a:endParaRPr lang="en-US" altLang="en-US" sz="2000" dirty="0">
              <a:solidFill>
                <a:srgbClr val="5C6F7B"/>
              </a:solidFill>
              <a:latin typeface="Arial" panose="020B0604020202020204" pitchFamily="34" charset="0"/>
            </a:endParaRPr>
          </a:p>
          <a:p>
            <a:pPr marL="1257300" lvl="2" indent="-342900">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最常见于小疱性角膜炎</a:t>
            </a:r>
            <a:endParaRPr lang="en-US" altLang="en-US" sz="2000" dirty="0">
              <a:solidFill>
                <a:srgbClr val="5C6F7B"/>
              </a:solidFill>
              <a:latin typeface="Arial" panose="020B0604020202020204" pitchFamily="34" charset="0"/>
            </a:endParaRPr>
          </a:p>
          <a:p>
            <a:pPr marL="800100" lvl="1" indent="-342900">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或者</a:t>
            </a:r>
            <a:r>
              <a:rPr lang="en-US" altLang="en-US"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其他类型角膜炎后</a:t>
            </a:r>
            <a:endParaRPr lang="en-US" altLang="en-US" sz="2000" dirty="0">
              <a:solidFill>
                <a:srgbClr val="5C6F7B"/>
              </a:solidFill>
              <a:latin typeface="Arial" panose="020B0604020202020204" pitchFamily="34" charset="0"/>
            </a:endParaRPr>
          </a:p>
          <a:p>
            <a:pPr marL="1257300" lvl="2" indent="-342900">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春季卡他性结膜炎</a:t>
            </a:r>
            <a:endParaRPr lang="en-US" altLang="en-US" sz="2000" dirty="0">
              <a:solidFill>
                <a:srgbClr val="5C6F7B"/>
              </a:solidFill>
              <a:latin typeface="Arial" panose="020B0604020202020204" pitchFamily="34" charset="0"/>
            </a:endParaRPr>
          </a:p>
          <a:p>
            <a:pPr marL="1257300" lvl="2" indent="-342900">
              <a:lnSpc>
                <a:spcPct val="150000"/>
              </a:lnSpc>
              <a:spcBef>
                <a:spcPct val="20000"/>
              </a:spcBef>
              <a:buClr>
                <a:srgbClr val="5C6F7B"/>
              </a:buClr>
              <a:buFont typeface="Arial" panose="020B0604020202020204" pitchFamily="34" charset="0"/>
              <a:buChar char="•"/>
            </a:pPr>
            <a:r>
              <a:rPr lang="en-US" altLang="en-US" sz="2000" dirty="0">
                <a:solidFill>
                  <a:srgbClr val="5C6F7B"/>
                </a:solidFill>
                <a:latin typeface="Arial" panose="020B0604020202020204" pitchFamily="34" charset="0"/>
              </a:rPr>
              <a:t> </a:t>
            </a:r>
            <a:r>
              <a:rPr lang="zh-CN" altLang="en-US" sz="2000" dirty="0">
                <a:solidFill>
                  <a:srgbClr val="5C6F7B"/>
                </a:solidFill>
                <a:latin typeface="Arial" panose="020B0604020202020204" pitchFamily="34" charset="0"/>
              </a:rPr>
              <a:t>麻疹</a:t>
            </a:r>
            <a:endParaRPr lang="en-US" altLang="en-US" sz="2000" dirty="0">
              <a:solidFill>
                <a:srgbClr val="5C6F7B"/>
              </a:solidFill>
              <a:latin typeface="Arial" panose="020B0604020202020204" pitchFamily="34" charset="0"/>
            </a:endParaRPr>
          </a:p>
          <a:p>
            <a:pPr marL="1257300" lvl="2" indent="-342900">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单纯性疱疹</a:t>
            </a:r>
            <a:endParaRPr lang="en-US" altLang="en-US" sz="2000" dirty="0">
              <a:solidFill>
                <a:srgbClr val="5C6F7B"/>
              </a:solidFill>
              <a:latin typeface="Arial" panose="020B0604020202020204" pitchFamily="34" charset="0"/>
            </a:endParaRPr>
          </a:p>
        </p:txBody>
      </p:sp>
      <p:sp>
        <p:nvSpPr>
          <p:cNvPr id="921602" name="Rectangle 5"/>
          <p:cNvSpPr>
            <a:spLocks noChangeArrowheads="1"/>
          </p:cNvSpPr>
          <p:nvPr/>
        </p:nvSpPr>
        <p:spPr bwMode="auto">
          <a:xfrm>
            <a:off x="287338" y="1009650"/>
            <a:ext cx="1620957"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其他情况</a:t>
            </a:r>
            <a:endParaRPr lang="en-US" altLang="en-US" sz="2000" dirty="0">
              <a:latin typeface="Times New Roman MT Std"/>
            </a:endParaRPr>
          </a:p>
        </p:txBody>
      </p:sp>
      <p:sp>
        <p:nvSpPr>
          <p:cNvPr id="921603"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7" name="Rectangle 3"/>
          <p:cNvSpPr>
            <a:spLocks noGrp="1"/>
          </p:cNvSpPr>
          <p:nvPr>
            <p:ph type="body" idx="1"/>
          </p:nvPr>
        </p:nvSpPr>
        <p:spPr>
          <a:xfrm>
            <a:off x="376238" y="1806575"/>
            <a:ext cx="8839200" cy="5135563"/>
          </a:xfrm>
        </p:spPr>
        <p:txBody>
          <a:bodyPr/>
          <a:lstStyle/>
          <a:p>
            <a:pPr marL="803275" lvl="1" indent="-346075" eaLnBrk="1" hangingPunct="1">
              <a:lnSpc>
                <a:spcPct val="150000"/>
              </a:lnSpc>
              <a:defRPr/>
            </a:pPr>
            <a:r>
              <a:rPr lang="zh-CN" altLang="en-US" sz="2000" dirty="0">
                <a:latin typeface="Arial" panose="020B0604020202020204" pitchFamily="34" charset="0"/>
                <a:cs typeface="Arial" panose="020B0604020202020204" pitchFamily="34" charset="0"/>
              </a:rPr>
              <a:t>玻璃体切除术</a:t>
            </a:r>
            <a:endParaRPr lang="en-US" altLang="en-US" sz="2000" dirty="0">
              <a:latin typeface="Arial" panose="020B0604020202020204" pitchFamily="34" charset="0"/>
              <a:cs typeface="Arial" panose="020B0604020202020204" pitchFamily="34" charset="0"/>
            </a:endParaRPr>
          </a:p>
          <a:p>
            <a:pPr marL="803275" lvl="1" indent="-346075" eaLnBrk="1" hangingPunct="1">
              <a:lnSpc>
                <a:spcPct val="150000"/>
              </a:lnSpc>
              <a:defRPr/>
            </a:pPr>
            <a:r>
              <a:rPr lang="zh-CN" altLang="en-US" sz="2000" dirty="0">
                <a:latin typeface="Arial" panose="020B0604020202020204" pitchFamily="34" charset="0"/>
                <a:cs typeface="Arial" panose="020B0604020202020204" pitchFamily="34" charset="0"/>
              </a:rPr>
              <a:t>白内障手术</a:t>
            </a:r>
            <a:endParaRPr lang="en-US" altLang="en-US" sz="2000" dirty="0">
              <a:latin typeface="Arial" panose="020B0604020202020204" pitchFamily="34" charset="0"/>
              <a:cs typeface="Arial" panose="020B0604020202020204" pitchFamily="34" charset="0"/>
            </a:endParaRPr>
          </a:p>
          <a:p>
            <a:pPr marL="803275" lvl="1" indent="-346075" eaLnBrk="1" hangingPunct="1">
              <a:lnSpc>
                <a:spcPct val="150000"/>
              </a:lnSpc>
              <a:defRPr/>
            </a:pPr>
            <a:r>
              <a:rPr lang="zh-CN" altLang="en-US" sz="2000" dirty="0">
                <a:latin typeface="Arial" panose="020B0604020202020204" pitchFamily="34" charset="0"/>
                <a:cs typeface="Arial" panose="020B0604020202020204" pitchFamily="34" charset="0"/>
              </a:rPr>
              <a:t>上皮清创术</a:t>
            </a:r>
            <a:endParaRPr lang="en-US" altLang="en-US" sz="2000" dirty="0">
              <a:latin typeface="Arial" panose="020B0604020202020204" pitchFamily="34" charset="0"/>
              <a:cs typeface="Arial" panose="020B0604020202020204" pitchFamily="34" charset="0"/>
            </a:endParaRPr>
          </a:p>
          <a:p>
            <a:pPr marL="803275" lvl="1" indent="-346075" eaLnBrk="1" hangingPunct="1">
              <a:lnSpc>
                <a:spcPct val="150000"/>
              </a:lnSpc>
              <a:defRPr/>
            </a:pPr>
            <a:r>
              <a:rPr lang="zh-CN" altLang="en-US" sz="2000" dirty="0">
                <a:latin typeface="Arial" panose="020B0604020202020204" pitchFamily="34" charset="0"/>
                <a:cs typeface="Arial" panose="020B0604020202020204" pitchFamily="34" charset="0"/>
              </a:rPr>
              <a:t>伤口渗漏</a:t>
            </a:r>
            <a:endParaRPr lang="en-US" altLang="en-US" sz="2000" dirty="0">
              <a:latin typeface="Arial" panose="020B0604020202020204" pitchFamily="34" charset="0"/>
              <a:cs typeface="Arial" panose="020B0604020202020204" pitchFamily="34" charset="0"/>
            </a:endParaRPr>
          </a:p>
          <a:p>
            <a:pPr marL="803275" lvl="1" indent="-346075" eaLnBrk="1" hangingPunct="1">
              <a:lnSpc>
                <a:spcPct val="150000"/>
              </a:lnSpc>
              <a:defRPr/>
            </a:pPr>
            <a:r>
              <a:rPr lang="zh-CN" altLang="en-US" sz="2000" dirty="0">
                <a:latin typeface="Arial" panose="020B0604020202020204" pitchFamily="34" charset="0"/>
                <a:cs typeface="Arial" panose="020B0604020202020204" pitchFamily="34" charset="0"/>
              </a:rPr>
              <a:t>缝线保护</a:t>
            </a:r>
            <a:endParaRPr lang="en-US" altLang="en-US" sz="2000" dirty="0">
              <a:latin typeface="Arial" panose="020B0604020202020204" pitchFamily="34" charset="0"/>
              <a:cs typeface="Arial" panose="020B0604020202020204" pitchFamily="34" charset="0"/>
            </a:endParaRPr>
          </a:p>
          <a:p>
            <a:pPr marL="803275" lvl="1" indent="-346075" eaLnBrk="1" hangingPunct="1">
              <a:lnSpc>
                <a:spcPct val="150000"/>
              </a:lnSpc>
              <a:defRPr/>
            </a:pPr>
            <a:r>
              <a:rPr lang="zh-CN" altLang="en-US" sz="2000" dirty="0">
                <a:latin typeface="Arial" panose="020B0604020202020204" pitchFamily="34" charset="0"/>
                <a:cs typeface="Arial" panose="020B0604020202020204" pitchFamily="34" charset="0"/>
              </a:rPr>
              <a:t>外科胶的应用</a:t>
            </a:r>
            <a:endParaRPr lang="en-US" altLang="en-US" sz="2000" dirty="0">
              <a:latin typeface="Arial" panose="020B0604020202020204" pitchFamily="34" charset="0"/>
              <a:cs typeface="Arial" panose="020B0604020202020204" pitchFamily="34" charset="0"/>
            </a:endParaRPr>
          </a:p>
          <a:p>
            <a:pPr marL="803275" lvl="1" indent="-346075" eaLnBrk="1" hangingPunct="1">
              <a:lnSpc>
                <a:spcPct val="150000"/>
              </a:lnSpc>
              <a:defRPr/>
            </a:pPr>
            <a:r>
              <a:rPr lang="zh-CN" altLang="en-US" sz="2000" dirty="0"/>
              <a:t>角膜上皮外膜与核黄素交联</a:t>
            </a:r>
            <a:r>
              <a:rPr lang="en-US" altLang="en-US" sz="2000" dirty="0">
                <a:latin typeface="Arial" panose="020B0604020202020204" pitchFamily="34" charset="0"/>
                <a:cs typeface="Arial" panose="020B0604020202020204" pitchFamily="34" charset="0"/>
              </a:rPr>
              <a:t> (CXL)</a:t>
            </a:r>
          </a:p>
          <a:p>
            <a:pPr lvl="1" eaLnBrk="1" hangingPunct="1">
              <a:lnSpc>
                <a:spcPct val="150000"/>
              </a:lnSpc>
              <a:defRPr/>
            </a:pPr>
            <a:endParaRPr lang="en-US" altLang="en-US" sz="2000" dirty="0">
              <a:latin typeface="Arial" panose="020B0604020202020204" pitchFamily="34" charset="0"/>
              <a:cs typeface="Arial" panose="020B0604020202020204" pitchFamily="34" charset="0"/>
            </a:endParaRPr>
          </a:p>
        </p:txBody>
      </p:sp>
      <p:sp>
        <p:nvSpPr>
          <p:cNvPr id="923650" name="Rectangle 4"/>
          <p:cNvSpPr>
            <a:spLocks noChangeArrowheads="1"/>
          </p:cNvSpPr>
          <p:nvPr/>
        </p:nvSpPr>
        <p:spPr bwMode="auto">
          <a:xfrm>
            <a:off x="287338" y="1009650"/>
            <a:ext cx="4493538"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治疗性接触镜的术后应用：</a:t>
            </a:r>
            <a:endParaRPr lang="en-US" altLang="en-US" sz="2000" dirty="0">
              <a:latin typeface="Times New Roman MT Std"/>
            </a:endParaRPr>
          </a:p>
        </p:txBody>
      </p:sp>
      <p:sp>
        <p:nvSpPr>
          <p:cNvPr id="923651"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5697" name="Picture 3" descr="D:\IACLE ALL MODULES\IACLE MODULE 8\Original\color pics\8L7\45.jpg"/>
          <p:cNvPicPr>
            <a:picLocks noChangeAspect="1" noChangeArrowheads="1"/>
          </p:cNvPicPr>
          <p:nvPr/>
        </p:nvPicPr>
        <p:blipFill>
          <a:blip r:embed="rId3" cstate="print"/>
          <a:srcRect/>
          <a:stretch>
            <a:fillRect/>
          </a:stretch>
        </p:blipFill>
        <p:spPr bwMode="auto">
          <a:xfrm>
            <a:off x="1449388" y="1668463"/>
            <a:ext cx="6238875" cy="4337050"/>
          </a:xfrm>
          <a:prstGeom prst="rect">
            <a:avLst/>
          </a:prstGeom>
          <a:noFill/>
          <a:ln w="9525">
            <a:noFill/>
            <a:miter lim="800000"/>
            <a:headEnd/>
            <a:tailEnd/>
          </a:ln>
        </p:spPr>
      </p:pic>
      <p:sp>
        <p:nvSpPr>
          <p:cNvPr id="925698" name="Rectangle 6"/>
          <p:cNvSpPr>
            <a:spLocks noChangeArrowheads="1"/>
          </p:cNvSpPr>
          <p:nvPr/>
        </p:nvSpPr>
        <p:spPr bwMode="auto">
          <a:xfrm>
            <a:off x="287338" y="1009650"/>
            <a:ext cx="2339102"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术后伤口渗漏</a:t>
            </a:r>
            <a:endParaRPr lang="en-US" altLang="en-US" sz="2000" dirty="0">
              <a:latin typeface="Times New Roman MT Std"/>
            </a:endParaRPr>
          </a:p>
        </p:txBody>
      </p:sp>
      <p:sp>
        <p:nvSpPr>
          <p:cNvPr id="925699"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5" name="Rectangle 3"/>
          <p:cNvSpPr>
            <a:spLocks noGrp="1"/>
          </p:cNvSpPr>
          <p:nvPr>
            <p:ph type="body" idx="1"/>
          </p:nvPr>
        </p:nvSpPr>
        <p:spPr>
          <a:xfrm>
            <a:off x="836613" y="1803400"/>
            <a:ext cx="8839200" cy="5135563"/>
          </a:xfrm>
        </p:spPr>
        <p:txBody>
          <a:bodyPr/>
          <a:lstStyle/>
          <a:p>
            <a:pPr eaLnBrk="1" hangingPunct="1">
              <a:lnSpc>
                <a:spcPct val="150000"/>
              </a:lnSpc>
            </a:pPr>
            <a:r>
              <a:rPr lang="zh-CN" altLang="en-US" sz="2000" dirty="0">
                <a:latin typeface="Arial" panose="020B0604020202020204" pitchFamily="34" charset="0"/>
                <a:cs typeface="Arial" panose="020B0604020202020204" pitchFamily="34" charset="0"/>
              </a:rPr>
              <a:t>在眨眼</a:t>
            </a:r>
            <a:r>
              <a:rPr lang="en-US" altLang="zh-CN" sz="2000" dirty="0">
                <a:latin typeface="Arial" panose="020B0604020202020204" pitchFamily="34" charset="0"/>
                <a:cs typeface="Arial" panose="020B0604020202020204" pitchFamily="34" charset="0"/>
              </a:rPr>
              <a:t>&amp;</a:t>
            </a:r>
            <a:r>
              <a:rPr lang="zh-CN" altLang="en-US" sz="2000" dirty="0">
                <a:latin typeface="Arial" panose="020B0604020202020204" pitchFamily="34" charset="0"/>
                <a:cs typeface="Arial" panose="020B0604020202020204" pitchFamily="34" charset="0"/>
              </a:rPr>
              <a:t>眼球转动时缝线材料会引起刺激</a:t>
            </a:r>
            <a:endParaRPr lang="en-US" altLang="zh-CN"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绷带镜提供舒适感</a:t>
            </a:r>
            <a:r>
              <a:rPr lang="en-US" altLang="zh-CN" sz="2000" dirty="0">
                <a:latin typeface="Arial" panose="020B0604020202020204" pitchFamily="34" charset="0"/>
                <a:cs typeface="Arial" panose="020B0604020202020204" pitchFamily="34" charset="0"/>
              </a:rPr>
              <a:t>&amp;</a:t>
            </a:r>
            <a:r>
              <a:rPr lang="zh-CN" altLang="en-US" sz="2000" dirty="0">
                <a:latin typeface="Arial" panose="020B0604020202020204" pitchFamily="34" charset="0"/>
                <a:cs typeface="Arial" panose="020B0604020202020204" pitchFamily="34" charset="0"/>
              </a:rPr>
              <a:t>保护结膜</a:t>
            </a:r>
            <a:endParaRPr lang="en-US" altLang="en-US" sz="2000" dirty="0">
              <a:latin typeface="Arial" panose="020B0604020202020204" pitchFamily="34" charset="0"/>
              <a:cs typeface="Arial" panose="020B0604020202020204" pitchFamily="34" charset="0"/>
            </a:endParaRPr>
          </a:p>
        </p:txBody>
      </p:sp>
      <p:sp>
        <p:nvSpPr>
          <p:cNvPr id="927746" name="Rectangle 4"/>
          <p:cNvSpPr>
            <a:spLocks noChangeArrowheads="1"/>
          </p:cNvSpPr>
          <p:nvPr/>
        </p:nvSpPr>
        <p:spPr bwMode="auto">
          <a:xfrm>
            <a:off x="287338" y="1009650"/>
            <a:ext cx="1620957"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缝线保护</a:t>
            </a:r>
            <a:endParaRPr lang="en-US" altLang="en-US" sz="2000" dirty="0">
              <a:latin typeface="Times New Roman MT Std"/>
            </a:endParaRPr>
          </a:p>
        </p:txBody>
      </p:sp>
      <p:sp>
        <p:nvSpPr>
          <p:cNvPr id="927747"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3" name="Rectangle 3"/>
          <p:cNvSpPr>
            <a:spLocks noGrp="1"/>
          </p:cNvSpPr>
          <p:nvPr>
            <p:ph type="body" idx="1"/>
          </p:nvPr>
        </p:nvSpPr>
        <p:spPr>
          <a:xfrm>
            <a:off x="835025" y="1708150"/>
            <a:ext cx="8839200" cy="5135563"/>
          </a:xfrm>
        </p:spPr>
        <p:txBody>
          <a:bodyPr/>
          <a:lstStyle/>
          <a:p>
            <a:pPr eaLnBrk="1" hangingPunct="1">
              <a:lnSpc>
                <a:spcPct val="200000"/>
              </a:lnSpc>
            </a:pPr>
            <a:r>
              <a:rPr lang="zh-CN" altLang="en-US" sz="2000" dirty="0">
                <a:latin typeface="Arial" panose="020B0604020202020204" pitchFamily="34" charset="0"/>
                <a:cs typeface="Arial" panose="020B0604020202020204" pitchFamily="34" charset="0"/>
              </a:rPr>
              <a:t>普通</a:t>
            </a:r>
            <a:r>
              <a:rPr lang="en-US" altLang="en-US"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家用的</a:t>
            </a:r>
            <a:r>
              <a:rPr lang="en-US" altLang="en-US"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超强力胶水</a:t>
            </a:r>
            <a:r>
              <a:rPr lang="en-US" altLang="en-US"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的近亲</a:t>
            </a:r>
            <a:endParaRPr lang="en-US" altLang="en-US" sz="2000" dirty="0">
              <a:latin typeface="Arial" panose="020B0604020202020204" pitchFamily="34" charset="0"/>
              <a:cs typeface="Arial" panose="020B0604020202020204" pitchFamily="34" charset="0"/>
            </a:endParaRPr>
          </a:p>
          <a:p>
            <a:pPr lvl="1" eaLnBrk="1" hangingPunct="1">
              <a:lnSpc>
                <a:spcPct val="200000"/>
              </a:lnSpc>
            </a:pPr>
            <a:r>
              <a:rPr lang="en-US" altLang="en-US" sz="2000" dirty="0">
                <a:latin typeface="Arial" panose="020B0604020202020204" pitchFamily="34" charset="0"/>
                <a:cs typeface="Arial" panose="020B0604020202020204" pitchFamily="34" charset="0"/>
              </a:rPr>
              <a:t>N-butyl</a:t>
            </a:r>
            <a:r>
              <a:rPr lang="zh-CN" altLang="en-US" sz="2000" dirty="0"/>
              <a:t>氰基丙烯酸酯</a:t>
            </a:r>
            <a:endParaRPr lang="en-US" altLang="en-US" sz="2000" dirty="0">
              <a:latin typeface="Arial" panose="020B0604020202020204" pitchFamily="34" charset="0"/>
              <a:cs typeface="Arial" panose="020B0604020202020204" pitchFamily="34" charset="0"/>
            </a:endParaRPr>
          </a:p>
          <a:p>
            <a:pPr eaLnBrk="1" hangingPunct="1">
              <a:lnSpc>
                <a:spcPct val="200000"/>
              </a:lnSpc>
            </a:pPr>
            <a:r>
              <a:rPr lang="zh-CN" altLang="en-US" sz="2000" dirty="0">
                <a:latin typeface="Arial" panose="020B0604020202020204" pitchFamily="34" charset="0"/>
                <a:cs typeface="Arial" panose="020B0604020202020204" pitchFamily="34" charset="0"/>
              </a:rPr>
              <a:t>用于密封角膜穿孔</a:t>
            </a:r>
            <a:endParaRPr lang="en-US" altLang="en-US" sz="2000" dirty="0">
              <a:latin typeface="Arial" panose="020B0604020202020204" pitchFamily="34" charset="0"/>
              <a:cs typeface="Arial" panose="020B0604020202020204" pitchFamily="34" charset="0"/>
            </a:endParaRPr>
          </a:p>
          <a:p>
            <a:pPr eaLnBrk="1" hangingPunct="1">
              <a:lnSpc>
                <a:spcPct val="200000"/>
              </a:lnSpc>
            </a:pPr>
            <a:r>
              <a:rPr lang="zh-CN" altLang="en-US" sz="2000" dirty="0">
                <a:latin typeface="Arial" panose="020B0604020202020204" pitchFamily="34" charset="0"/>
                <a:cs typeface="Arial" panose="020B0604020202020204" pitchFamily="34" charset="0"/>
              </a:rPr>
              <a:t>绷带镜保护眼睑结膜免受“粗糙”胶水表面的刺激</a:t>
            </a:r>
            <a:endParaRPr lang="en-US" altLang="en-US" sz="2000" dirty="0">
              <a:latin typeface="Arial" panose="020B0604020202020204" pitchFamily="34" charset="0"/>
              <a:cs typeface="Arial" panose="020B0604020202020204" pitchFamily="34" charset="0"/>
            </a:endParaRPr>
          </a:p>
        </p:txBody>
      </p:sp>
      <p:sp>
        <p:nvSpPr>
          <p:cNvPr id="929794" name="Rectangle 4"/>
          <p:cNvSpPr>
            <a:spLocks noChangeArrowheads="1"/>
          </p:cNvSpPr>
          <p:nvPr/>
        </p:nvSpPr>
        <p:spPr bwMode="auto">
          <a:xfrm>
            <a:off x="287338" y="1009650"/>
            <a:ext cx="1261884"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角膜胶</a:t>
            </a:r>
            <a:endParaRPr lang="en-US" altLang="en-US" sz="2000" dirty="0">
              <a:latin typeface="Times New Roman MT Std"/>
            </a:endParaRPr>
          </a:p>
        </p:txBody>
      </p:sp>
      <p:sp>
        <p:nvSpPr>
          <p:cNvPr id="92979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41" name="Picture 3" descr="D:\IACLE ALL MODULES\IACLE MODULE 8\Original\color pics\8L7\48.jpg"/>
          <p:cNvPicPr>
            <a:picLocks noChangeAspect="1" noChangeArrowheads="1"/>
          </p:cNvPicPr>
          <p:nvPr/>
        </p:nvPicPr>
        <p:blipFill>
          <a:blip r:embed="rId2" cstate="print"/>
          <a:srcRect/>
          <a:stretch>
            <a:fillRect/>
          </a:stretch>
        </p:blipFill>
        <p:spPr bwMode="auto">
          <a:xfrm>
            <a:off x="1127125" y="1512888"/>
            <a:ext cx="6856413" cy="4576762"/>
          </a:xfrm>
          <a:prstGeom prst="rect">
            <a:avLst/>
          </a:prstGeom>
          <a:noFill/>
          <a:ln w="9525">
            <a:noFill/>
            <a:miter lim="800000"/>
            <a:headEnd/>
            <a:tailEnd/>
          </a:ln>
        </p:spPr>
      </p:pic>
      <p:sp>
        <p:nvSpPr>
          <p:cNvPr id="931842" name="Rectangle 6"/>
          <p:cNvSpPr>
            <a:spLocks noChangeArrowheads="1"/>
          </p:cNvSpPr>
          <p:nvPr/>
        </p:nvSpPr>
        <p:spPr bwMode="auto">
          <a:xfrm>
            <a:off x="287338" y="1009650"/>
            <a:ext cx="3775393"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胶合的蚕食性角膜溃疡</a:t>
            </a:r>
            <a:endParaRPr lang="en-US" altLang="en-US" sz="2000" dirty="0">
              <a:latin typeface="Times New Roman MT Std"/>
            </a:endParaRPr>
          </a:p>
        </p:txBody>
      </p:sp>
      <p:sp>
        <p:nvSpPr>
          <p:cNvPr id="931843"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5" name="Rectangle 3"/>
          <p:cNvSpPr>
            <a:spLocks noGrp="1"/>
          </p:cNvSpPr>
          <p:nvPr>
            <p:ph type="body" idx="1"/>
          </p:nvPr>
        </p:nvSpPr>
        <p:spPr>
          <a:xfrm>
            <a:off x="835025" y="1798638"/>
            <a:ext cx="8594759" cy="5135562"/>
          </a:xfrm>
        </p:spPr>
        <p:txBody>
          <a:bodyPr/>
          <a:lstStyle/>
          <a:p>
            <a:pPr eaLnBrk="1" hangingPunct="1">
              <a:lnSpc>
                <a:spcPct val="150000"/>
              </a:lnSpc>
            </a:pPr>
            <a:r>
              <a:rPr lang="zh-CN" altLang="en-US" sz="2000" dirty="0">
                <a:latin typeface="Arial" panose="020B0604020202020204" pitchFamily="34" charset="0"/>
                <a:cs typeface="Arial" panose="020B0604020202020204" pitchFamily="34" charset="0"/>
              </a:rPr>
              <a:t>绷带镜的药物接触时间</a:t>
            </a:r>
            <a:endParaRPr lang="en-US" altLang="en-US" sz="2000" dirty="0">
              <a:latin typeface="Arial" panose="020B0604020202020204" pitchFamily="34" charset="0"/>
              <a:cs typeface="Arial" panose="020B0604020202020204" pitchFamily="34" charset="0"/>
            </a:endParaRPr>
          </a:p>
          <a:p>
            <a:pPr lvl="1" eaLnBrk="1" hangingPunct="1">
              <a:lnSpc>
                <a:spcPct val="150000"/>
              </a:lnSpc>
            </a:pPr>
            <a:r>
              <a:rPr lang="en-US" altLang="en-US"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眨眼</a:t>
            </a:r>
            <a:r>
              <a:rPr lang="en-US" altLang="en-US" sz="2000" dirty="0">
                <a:latin typeface="Arial" panose="020B0604020202020204" pitchFamily="34" charset="0"/>
                <a:cs typeface="Arial" panose="020B0604020202020204" pitchFamily="34" charset="0"/>
              </a:rPr>
              <a:t> &amp; </a:t>
            </a:r>
            <a:r>
              <a:rPr lang="zh-CN" altLang="en-US" sz="2000" dirty="0">
                <a:latin typeface="Arial" panose="020B0604020202020204" pitchFamily="34" charset="0"/>
                <a:cs typeface="Arial" panose="020B0604020202020204" pitchFamily="34" charset="0"/>
              </a:rPr>
              <a:t>流泪</a:t>
            </a:r>
            <a:r>
              <a:rPr lang="en-US" altLang="en-US" sz="2000" dirty="0">
                <a:latin typeface="Arial" panose="020B0604020202020204" pitchFamily="34" charset="0"/>
                <a:cs typeface="Arial" panose="020B0604020202020204" pitchFamily="34" charset="0"/>
              </a:rPr>
              <a:t> → ↓ </a:t>
            </a:r>
            <a:r>
              <a:rPr lang="zh-CN" altLang="en-US" sz="2000" dirty="0"/>
              <a:t>生物有效性</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使用无防腐剂的药物</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当病人不能自己滴注药物时</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研究表明，目前</a:t>
            </a:r>
            <a:r>
              <a:rPr lang="zh-CN" altLang="en-US" sz="2000" dirty="0"/>
              <a:t>可获的接触镜在治疗率方面不</a:t>
            </a:r>
            <a:r>
              <a:rPr lang="zh-CN" altLang="en-US" sz="2000" dirty="0">
                <a:latin typeface="Arial" panose="020B0604020202020204" pitchFamily="34" charset="0"/>
                <a:cs typeface="Arial" panose="020B0604020202020204" pitchFamily="34" charset="0"/>
              </a:rPr>
              <a:t>释放药物</a:t>
            </a:r>
            <a:endParaRPr lang="en-US" altLang="en-US" sz="2000" dirty="0">
              <a:latin typeface="Arial" panose="020B0604020202020204" pitchFamily="34" charset="0"/>
              <a:cs typeface="Arial" panose="020B0604020202020204" pitchFamily="34" charset="0"/>
            </a:endParaRPr>
          </a:p>
          <a:p>
            <a:pPr eaLnBrk="1" hangingPunct="1">
              <a:lnSpc>
                <a:spcPct val="150000"/>
              </a:lnSpc>
            </a:pPr>
            <a:endParaRPr lang="en-US" altLang="en-US" dirty="0">
              <a:latin typeface="Arial" panose="020B0604020202020204" pitchFamily="34" charset="0"/>
              <a:cs typeface="Arial" panose="020B0604020202020204" pitchFamily="34" charset="0"/>
            </a:endParaRPr>
          </a:p>
          <a:p>
            <a:pPr>
              <a:lnSpc>
                <a:spcPct val="150000"/>
              </a:lnSpc>
              <a:buFont typeface="Arial" panose="020B0604020202020204" pitchFamily="34" charset="0"/>
              <a:buNone/>
            </a:pPr>
            <a:endParaRPr lang="en-US" altLang="en-US" dirty="0">
              <a:latin typeface="Arial" panose="020B0604020202020204" pitchFamily="34" charset="0"/>
              <a:cs typeface="Arial" panose="020B0604020202020204" pitchFamily="34" charset="0"/>
            </a:endParaRPr>
          </a:p>
        </p:txBody>
      </p:sp>
      <p:sp>
        <p:nvSpPr>
          <p:cNvPr id="932866" name="Rectangle 4"/>
          <p:cNvSpPr>
            <a:spLocks noChangeArrowheads="1"/>
          </p:cNvSpPr>
          <p:nvPr/>
        </p:nvSpPr>
        <p:spPr bwMode="auto">
          <a:xfrm>
            <a:off x="287338" y="1009650"/>
            <a:ext cx="1620957"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局部给药</a:t>
            </a:r>
            <a:endParaRPr lang="en-US" altLang="en-US" sz="2000" dirty="0">
              <a:latin typeface="Times New Roman MT Std"/>
            </a:endParaRPr>
          </a:p>
        </p:txBody>
      </p:sp>
      <p:sp>
        <p:nvSpPr>
          <p:cNvPr id="932867"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3" name="Rectangle 3"/>
          <p:cNvSpPr>
            <a:spLocks noGrp="1"/>
          </p:cNvSpPr>
          <p:nvPr>
            <p:ph type="body" idx="1"/>
          </p:nvPr>
        </p:nvSpPr>
        <p:spPr>
          <a:xfrm>
            <a:off x="833438" y="1806575"/>
            <a:ext cx="8839200" cy="3455988"/>
          </a:xfrm>
        </p:spPr>
        <p:txBody>
          <a:bodyPr/>
          <a:lstStyle/>
          <a:p>
            <a:pPr eaLnBrk="1" hangingPunct="1">
              <a:lnSpc>
                <a:spcPct val="150000"/>
              </a:lnSpc>
            </a:pPr>
            <a:r>
              <a:rPr lang="zh-CN" altLang="en-US" sz="2000" dirty="0"/>
              <a:t>由猪或牛的胶原蛋白制成</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可生物降解</a:t>
            </a:r>
            <a:endParaRPr lang="en-US" altLang="en-US" sz="2000" dirty="0">
              <a:latin typeface="Arial" panose="020B0604020202020204" pitchFamily="34" charset="0"/>
              <a:cs typeface="Arial" panose="020B0604020202020204" pitchFamily="34" charset="0"/>
            </a:endParaRPr>
          </a:p>
          <a:p>
            <a:pPr lvl="1" eaLnBrk="1" hangingPunct="1">
              <a:lnSpc>
                <a:spcPct val="150000"/>
              </a:lnSpc>
            </a:pPr>
            <a:r>
              <a:rPr lang="zh-CN" altLang="en-US" sz="2000" dirty="0">
                <a:latin typeface="Arial" panose="020B0604020202020204" pitchFamily="34" charset="0"/>
                <a:cs typeface="Arial" panose="020B0604020202020204" pitchFamily="34" charset="0"/>
              </a:rPr>
              <a:t>在</a:t>
            </a:r>
            <a:r>
              <a:rPr lang="en-US" altLang="en-US" sz="2000" dirty="0">
                <a:latin typeface="Arial" panose="020B0604020202020204" pitchFamily="34" charset="0"/>
                <a:cs typeface="Arial" panose="020B0604020202020204" pitchFamily="34" charset="0"/>
              </a:rPr>
              <a:t>12 – 72</a:t>
            </a:r>
            <a:r>
              <a:rPr lang="zh-CN" altLang="en-US" sz="2000" dirty="0">
                <a:latin typeface="Arial" panose="020B0604020202020204" pitchFamily="34" charset="0"/>
                <a:cs typeface="Arial" panose="020B0604020202020204" pitchFamily="34" charset="0"/>
              </a:rPr>
              <a:t>小时内分解</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可被药物浸泡</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通常用于急性条件的短期治疗</a:t>
            </a:r>
            <a:endParaRPr lang="en-US" altLang="en-US" sz="2000" dirty="0">
              <a:latin typeface="Arial" panose="020B0604020202020204" pitchFamily="34" charset="0"/>
              <a:cs typeface="Arial" panose="020B0604020202020204" pitchFamily="34" charset="0"/>
            </a:endParaRPr>
          </a:p>
          <a:p>
            <a:pPr>
              <a:lnSpc>
                <a:spcPct val="150000"/>
              </a:lnSpc>
              <a:buFont typeface="Arial" panose="020B0604020202020204" pitchFamily="34" charset="0"/>
              <a:buNone/>
            </a:pPr>
            <a:endParaRPr lang="en-US" altLang="en-US" sz="2000" dirty="0">
              <a:latin typeface="Arial" panose="020B0604020202020204" pitchFamily="34" charset="0"/>
              <a:cs typeface="Arial" panose="020B0604020202020204" pitchFamily="34" charset="0"/>
            </a:endParaRPr>
          </a:p>
        </p:txBody>
      </p:sp>
      <p:sp>
        <p:nvSpPr>
          <p:cNvPr id="934914" name="Rectangle 5"/>
          <p:cNvSpPr>
            <a:spLocks noChangeArrowheads="1"/>
          </p:cNvSpPr>
          <p:nvPr/>
        </p:nvSpPr>
        <p:spPr bwMode="auto">
          <a:xfrm>
            <a:off x="287338" y="1009650"/>
            <a:ext cx="2877711"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胶原盾 </a:t>
            </a:r>
            <a:r>
              <a:rPr lang="en-US" altLang="en-US" sz="2800" dirty="0">
                <a:solidFill>
                  <a:srgbClr val="0073AE"/>
                </a:solidFill>
                <a:latin typeface="Times New Roman MT Std"/>
              </a:rPr>
              <a:t>&amp; </a:t>
            </a:r>
            <a:r>
              <a:rPr lang="zh-CN" altLang="en-US" sz="2800" dirty="0">
                <a:solidFill>
                  <a:srgbClr val="0073AE"/>
                </a:solidFill>
                <a:latin typeface="Times New Roman MT Std"/>
              </a:rPr>
              <a:t>接触镜</a:t>
            </a:r>
            <a:endParaRPr lang="en-US" altLang="en-US" sz="2000" dirty="0">
              <a:latin typeface="Times New Roman MT Std"/>
            </a:endParaRPr>
          </a:p>
        </p:txBody>
      </p:sp>
      <p:sp>
        <p:nvSpPr>
          <p:cNvPr id="93491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4" name="Picture 2" descr="C:\Users\Suneet Eng\Desktop\E 55 (1)\Picture31.jpg"/>
          <p:cNvPicPr>
            <a:picLocks noChangeAspect="1" noChangeArrowheads="1"/>
          </p:cNvPicPr>
          <p:nvPr/>
        </p:nvPicPr>
        <p:blipFill>
          <a:blip r:embed="rId3" cstate="print"/>
          <a:srcRect/>
          <a:stretch>
            <a:fillRect/>
          </a:stretch>
        </p:blipFill>
        <p:spPr bwMode="auto">
          <a:xfrm>
            <a:off x="2214546" y="1928802"/>
            <a:ext cx="4362451" cy="2819400"/>
          </a:xfrm>
          <a:prstGeom prst="rect">
            <a:avLst/>
          </a:prstGeom>
          <a:noFill/>
        </p:spPr>
      </p:pic>
      <p:sp>
        <p:nvSpPr>
          <p:cNvPr id="936962" name="Text Box 5"/>
          <p:cNvSpPr txBox="1">
            <a:spLocks noChangeArrowheads="1"/>
          </p:cNvSpPr>
          <p:nvPr/>
        </p:nvSpPr>
        <p:spPr bwMode="auto">
          <a:xfrm>
            <a:off x="879475" y="4608513"/>
            <a:ext cx="2252663" cy="366712"/>
          </a:xfrm>
          <a:prstGeom prst="rect">
            <a:avLst/>
          </a:prstGeom>
          <a:noFill/>
          <a:ln w="9525">
            <a:noFill/>
            <a:miter lim="800000"/>
          </a:ln>
        </p:spPr>
        <p:txBody>
          <a:bodyPr>
            <a:spAutoFit/>
          </a:bodyPr>
          <a:lstStyle/>
          <a:p>
            <a:endParaRPr lang="en-US" altLang="en-US"/>
          </a:p>
        </p:txBody>
      </p:sp>
      <p:sp>
        <p:nvSpPr>
          <p:cNvPr id="936963" name="Text Box 6"/>
          <p:cNvSpPr txBox="1">
            <a:spLocks noChangeArrowheads="1"/>
          </p:cNvSpPr>
          <p:nvPr/>
        </p:nvSpPr>
        <p:spPr bwMode="auto">
          <a:xfrm>
            <a:off x="519113" y="4897438"/>
            <a:ext cx="2540000" cy="366712"/>
          </a:xfrm>
          <a:prstGeom prst="rect">
            <a:avLst/>
          </a:prstGeom>
          <a:noFill/>
          <a:ln w="9525">
            <a:noFill/>
            <a:miter lim="800000"/>
          </a:ln>
        </p:spPr>
        <p:txBody>
          <a:bodyPr>
            <a:spAutoFit/>
          </a:bodyPr>
          <a:lstStyle/>
          <a:p>
            <a:endParaRPr lang="en-US" altLang="en-US"/>
          </a:p>
        </p:txBody>
      </p:sp>
      <p:sp>
        <p:nvSpPr>
          <p:cNvPr id="936964" name="Text Box 7"/>
          <p:cNvSpPr txBox="1">
            <a:spLocks noChangeArrowheads="1"/>
          </p:cNvSpPr>
          <p:nvPr/>
        </p:nvSpPr>
        <p:spPr bwMode="auto">
          <a:xfrm>
            <a:off x="735013" y="4868863"/>
            <a:ext cx="8091487" cy="1016000"/>
          </a:xfrm>
          <a:prstGeom prst="rect">
            <a:avLst/>
          </a:prstGeom>
          <a:noFill/>
          <a:ln w="9525">
            <a:noFill/>
            <a:miter lim="800000"/>
          </a:ln>
        </p:spPr>
        <p:txBody>
          <a:bodyPr>
            <a:spAutoFit/>
          </a:bodyPr>
          <a:lstStyle/>
          <a:p>
            <a:pPr algn="ctr"/>
            <a:r>
              <a:rPr lang="en-US" altLang="en-US" sz="1400" b="1">
                <a:solidFill>
                  <a:srgbClr val="5C6F7B"/>
                </a:solidFill>
              </a:rPr>
              <a:t>A </a:t>
            </a:r>
            <a:r>
              <a:rPr lang="en-US" altLang="en-US" sz="1400" b="1" i="1">
                <a:solidFill>
                  <a:srgbClr val="5C6F7B"/>
                </a:solidFill>
              </a:rPr>
              <a:t>PROKERA®</a:t>
            </a:r>
            <a:r>
              <a:rPr lang="en-US" altLang="en-US" sz="1400" b="1">
                <a:solidFill>
                  <a:srgbClr val="5C6F7B"/>
                </a:solidFill>
              </a:rPr>
              <a:t> amniotic membrane graft placed on the ocular surface.</a:t>
            </a:r>
            <a:r>
              <a:rPr lang="en-US" altLang="en-US" sz="1400">
                <a:solidFill>
                  <a:srgbClr val="5C6F7B"/>
                </a:solidFill>
              </a:rPr>
              <a:t>  Photo:</a:t>
            </a:r>
            <a:r>
              <a:rPr lang="en-US" altLang="en-US" sz="1400" i="1">
                <a:solidFill>
                  <a:srgbClr val="5C6F7B"/>
                </a:solidFill>
              </a:rPr>
              <a:t> </a:t>
            </a:r>
            <a:r>
              <a:rPr lang="en-US" altLang="en-US" sz="1400" b="1" i="1">
                <a:solidFill>
                  <a:srgbClr val="5C6F7B"/>
                </a:solidFill>
              </a:rPr>
              <a:t>Bio-Tissue®</a:t>
            </a:r>
            <a:r>
              <a:rPr lang="en-US" altLang="en-US" b="1">
                <a:solidFill>
                  <a:srgbClr val="5C6F7B"/>
                </a:solidFill>
              </a:rPr>
              <a:t> </a:t>
            </a:r>
            <a:br>
              <a:rPr lang="en-US" altLang="en-US" b="1">
                <a:solidFill>
                  <a:srgbClr val="5C6F7B"/>
                </a:solidFill>
              </a:rPr>
            </a:br>
            <a:r>
              <a:rPr lang="en-US" altLang="en-US" sz="1400">
                <a:solidFill>
                  <a:srgbClr val="5C6F7B"/>
                </a:solidFill>
              </a:rPr>
              <a:t>From:  Kabat AG &amp; Sowka JW, 2014.  </a:t>
            </a:r>
            <a:r>
              <a:rPr lang="en-US" altLang="en-US" sz="1400" i="1">
                <a:solidFill>
                  <a:srgbClr val="5C6F7B"/>
                </a:solidFill>
              </a:rPr>
              <a:t>A Natural Alternative to Drugs.  </a:t>
            </a:r>
            <a:r>
              <a:rPr lang="en-US" altLang="en-US" sz="1400">
                <a:solidFill>
                  <a:srgbClr val="5C6F7B"/>
                </a:solidFill>
              </a:rPr>
              <a:t>Rev Optom.  August 15: 79 - 81.</a:t>
            </a:r>
          </a:p>
          <a:p>
            <a:pPr algn="ctr"/>
            <a:r>
              <a:rPr lang="en-US" altLang="en-US" sz="1400">
                <a:solidFill>
                  <a:srgbClr val="5C6F7B"/>
                </a:solidFill>
              </a:rPr>
              <a:t>See </a:t>
            </a:r>
            <a:r>
              <a:rPr lang="en-US" altLang="en-US" sz="1400" b="1" i="1">
                <a:solidFill>
                  <a:srgbClr val="5C6F7B"/>
                </a:solidFill>
              </a:rPr>
              <a:t>Notes</a:t>
            </a:r>
            <a:r>
              <a:rPr lang="en-US" altLang="en-US" sz="1400">
                <a:solidFill>
                  <a:srgbClr val="5C6F7B"/>
                </a:solidFill>
              </a:rPr>
              <a:t> for article URL     </a:t>
            </a:r>
            <a:r>
              <a:rPr lang="en-US" altLang="en-US" sz="1400" b="1" i="1">
                <a:solidFill>
                  <a:srgbClr val="5C6F7B"/>
                </a:solidFill>
              </a:rPr>
              <a:t>PROKERA®</a:t>
            </a:r>
            <a:r>
              <a:rPr lang="en-US" altLang="en-US" sz="1400">
                <a:solidFill>
                  <a:srgbClr val="5C6F7B"/>
                </a:solidFill>
              </a:rPr>
              <a:t>  is a registered trademark of </a:t>
            </a:r>
            <a:r>
              <a:rPr lang="en-US" altLang="en-US" sz="1400" b="1" i="1">
                <a:solidFill>
                  <a:srgbClr val="5C6F7B"/>
                </a:solidFill>
              </a:rPr>
              <a:t>BioTissue®</a:t>
            </a:r>
          </a:p>
          <a:p>
            <a:pPr algn="ctr"/>
            <a:endParaRPr lang="en-US" altLang="en-US" sz="1400"/>
          </a:p>
        </p:txBody>
      </p:sp>
      <p:sp>
        <p:nvSpPr>
          <p:cNvPr id="936965" name="Rectangle 10"/>
          <p:cNvSpPr>
            <a:spLocks noChangeArrowheads="1"/>
          </p:cNvSpPr>
          <p:nvPr/>
        </p:nvSpPr>
        <p:spPr bwMode="auto">
          <a:xfrm>
            <a:off x="287338" y="1009650"/>
            <a:ext cx="1620957"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羊膜植片</a:t>
            </a:r>
            <a:endParaRPr lang="en-US" altLang="en-US" sz="2000" dirty="0">
              <a:latin typeface="Times New Roman MT Std"/>
            </a:endParaRPr>
          </a:p>
        </p:txBody>
      </p:sp>
      <p:sp>
        <p:nvSpPr>
          <p:cNvPr id="936966"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09" name="Rectangle 3"/>
          <p:cNvSpPr>
            <a:spLocks noGrp="1"/>
          </p:cNvSpPr>
          <p:nvPr>
            <p:ph type="body" idx="1"/>
          </p:nvPr>
        </p:nvSpPr>
        <p:spPr>
          <a:xfrm>
            <a:off x="846138" y="1804988"/>
            <a:ext cx="5886450" cy="3208337"/>
          </a:xfrm>
        </p:spPr>
        <p:txBody>
          <a:bodyPr/>
          <a:lstStyle/>
          <a:p>
            <a:pPr>
              <a:lnSpc>
                <a:spcPct val="150000"/>
              </a:lnSpc>
            </a:pPr>
            <a:r>
              <a:rPr lang="zh-CN" altLang="en-US" sz="2000" dirty="0">
                <a:latin typeface="Arial" panose="020B0604020202020204" pitchFamily="34" charset="0"/>
                <a:cs typeface="Arial" panose="020B0604020202020204" pitchFamily="34" charset="0"/>
              </a:rPr>
              <a:t>绷带</a:t>
            </a:r>
            <a:endParaRPr lang="en-US" altLang="en-US" sz="2000" dirty="0">
              <a:latin typeface="Arial" panose="020B0604020202020204" pitchFamily="34" charset="0"/>
              <a:cs typeface="Arial" panose="020B0604020202020204" pitchFamily="34" charset="0"/>
            </a:endParaRPr>
          </a:p>
          <a:p>
            <a:pPr lvl="1">
              <a:lnSpc>
                <a:spcPct val="150000"/>
              </a:lnSpc>
            </a:pPr>
            <a:r>
              <a:rPr lang="zh-CN" altLang="en-US" sz="2000" dirty="0">
                <a:latin typeface="Arial" panose="020B0604020202020204" pitchFamily="34" charset="0"/>
                <a:cs typeface="Arial" panose="020B0604020202020204" pitchFamily="34" charset="0"/>
              </a:rPr>
              <a:t>眼表面保护</a:t>
            </a:r>
            <a:endParaRPr lang="en-US" altLang="en-US" sz="2000" dirty="0">
              <a:latin typeface="Arial" panose="020B0604020202020204" pitchFamily="34" charset="0"/>
              <a:cs typeface="Arial" panose="020B0604020202020204" pitchFamily="34" charset="0"/>
            </a:endParaRPr>
          </a:p>
          <a:p>
            <a:pPr lvl="1">
              <a:lnSpc>
                <a:spcPct val="150000"/>
              </a:lnSpc>
            </a:pPr>
            <a:r>
              <a:rPr lang="en-US" altLang="en-US"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上皮形成</a:t>
            </a:r>
            <a:endParaRPr lang="en-US" altLang="en-US" sz="2000" dirty="0">
              <a:latin typeface="Arial" panose="020B0604020202020204" pitchFamily="34" charset="0"/>
              <a:cs typeface="Arial" panose="020B0604020202020204" pitchFamily="34" charset="0"/>
            </a:endParaRPr>
          </a:p>
          <a:p>
            <a:pPr lvl="1">
              <a:lnSpc>
                <a:spcPct val="150000"/>
              </a:lnSpc>
            </a:pPr>
            <a:r>
              <a:rPr lang="en-US" altLang="en-US" sz="2000" dirty="0">
                <a:latin typeface="Arial" panose="020B0604020202020204" pitchFamily="34" charset="0"/>
                <a:cs typeface="Arial" panose="020B0604020202020204" pitchFamily="34" charset="0"/>
              </a:rPr>
              <a:t>↓ </a:t>
            </a:r>
            <a:r>
              <a:rPr lang="zh-CN" altLang="en-US" sz="2000" dirty="0"/>
              <a:t>炎症</a:t>
            </a:r>
            <a:endParaRPr lang="en-US" altLang="en-US" sz="2000" dirty="0">
              <a:latin typeface="Arial" panose="020B0604020202020204" pitchFamily="34" charset="0"/>
              <a:cs typeface="Arial" panose="020B0604020202020204" pitchFamily="34" charset="0"/>
            </a:endParaRPr>
          </a:p>
          <a:p>
            <a:pPr lvl="1">
              <a:lnSpc>
                <a:spcPct val="150000"/>
              </a:lnSpc>
            </a:pPr>
            <a:r>
              <a:rPr lang="en-US" altLang="en-US"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疤痕</a:t>
            </a:r>
            <a:endParaRPr lang="en-US" altLang="en-US" sz="2000" dirty="0">
              <a:latin typeface="Arial" panose="020B0604020202020204" pitchFamily="34" charset="0"/>
              <a:cs typeface="Arial" panose="020B0604020202020204" pitchFamily="34" charset="0"/>
            </a:endParaRPr>
          </a:p>
          <a:p>
            <a:pPr lvl="1">
              <a:lnSpc>
                <a:spcPct val="150000"/>
              </a:lnSpc>
              <a:buFont typeface="Arial" panose="020B0604020202020204" pitchFamily="34" charset="0"/>
              <a:buNone/>
            </a:pPr>
            <a:endParaRPr lang="en-US" altLang="en-US" sz="2000" dirty="0">
              <a:latin typeface="Arial" panose="020B0604020202020204" pitchFamily="34" charset="0"/>
              <a:cs typeface="Arial" panose="020B0604020202020204" pitchFamily="34" charset="0"/>
            </a:endParaRPr>
          </a:p>
        </p:txBody>
      </p:sp>
      <p:sp>
        <p:nvSpPr>
          <p:cNvPr id="939010" name="Rectangle 5"/>
          <p:cNvSpPr>
            <a:spLocks noChangeArrowheads="1"/>
          </p:cNvSpPr>
          <p:nvPr/>
        </p:nvSpPr>
        <p:spPr bwMode="auto">
          <a:xfrm>
            <a:off x="287338" y="1009650"/>
            <a:ext cx="1620957"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羊膜植片</a:t>
            </a:r>
            <a:endParaRPr lang="en-US" altLang="en-US" sz="2000" dirty="0">
              <a:latin typeface="Times New Roman MT Std"/>
            </a:endParaRPr>
          </a:p>
        </p:txBody>
      </p:sp>
      <p:sp>
        <p:nvSpPr>
          <p:cNvPr id="939011"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3"/>
          <p:cNvSpPr>
            <a:spLocks noGrp="1"/>
          </p:cNvSpPr>
          <p:nvPr>
            <p:ph type="body" idx="1"/>
          </p:nvPr>
        </p:nvSpPr>
        <p:spPr>
          <a:xfrm>
            <a:off x="280988" y="1798638"/>
            <a:ext cx="8839200" cy="4568825"/>
          </a:xfrm>
        </p:spPr>
        <p:txBody>
          <a:bodyPr/>
          <a:lstStyle/>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角膜移植史</a:t>
            </a:r>
          </a:p>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手术时间</a:t>
            </a:r>
          </a:p>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病人年龄</a:t>
            </a:r>
          </a:p>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屈光不正与最佳视力</a:t>
            </a:r>
            <a:endParaRPr lang="en-US" altLang="en-US" sz="2000" dirty="0">
              <a:latin typeface="Arial" panose="020B0604020202020204" pitchFamily="34" charset="0"/>
              <a:cs typeface="Arial" panose="020B0604020202020204" pitchFamily="34" charset="0"/>
            </a:endParaRPr>
          </a:p>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角膜地形图</a:t>
            </a:r>
            <a:endParaRPr lang="en-US" altLang="en-US" sz="2000" dirty="0">
              <a:latin typeface="Arial" panose="020B0604020202020204" pitchFamily="34" charset="0"/>
              <a:cs typeface="Arial" panose="020B0604020202020204" pitchFamily="34" charset="0"/>
            </a:endParaRPr>
          </a:p>
        </p:txBody>
      </p:sp>
      <p:sp>
        <p:nvSpPr>
          <p:cNvPr id="84994" name="Rectangle 2"/>
          <p:cNvSpPr txBox="1">
            <a:spLocks noChangeArrowheads="1"/>
          </p:cNvSpPr>
          <p:nvPr/>
        </p:nvSpPr>
        <p:spPr bwMode="auto">
          <a:xfrm>
            <a:off x="150813" y="111125"/>
            <a:ext cx="8229600" cy="720725"/>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穿透性角膜移植术</a:t>
            </a:r>
            <a:r>
              <a:rPr lang="en-US"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评估</a:t>
            </a:r>
            <a:endParaRPr lang="en-US" altLang="en-US" sz="2800" dirty="0">
              <a:solidFill>
                <a:srgbClr val="FFFF00"/>
              </a:solidFill>
              <a:latin typeface="Arial" panose="020B0604020202020204" pitchFamily="34" charset="0"/>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3" name="Rectangle 3"/>
          <p:cNvSpPr>
            <a:spLocks noGrp="1"/>
          </p:cNvSpPr>
          <p:nvPr>
            <p:ph type="body" idx="1"/>
          </p:nvPr>
        </p:nvSpPr>
        <p:spPr>
          <a:xfrm>
            <a:off x="844550" y="1798638"/>
            <a:ext cx="5176838" cy="3560762"/>
          </a:xfrm>
        </p:spPr>
        <p:txBody>
          <a:bodyPr/>
          <a:lstStyle/>
          <a:p>
            <a:pPr eaLnBrk="1" hangingPunct="1">
              <a:lnSpc>
                <a:spcPct val="150000"/>
              </a:lnSpc>
            </a:pPr>
            <a:r>
              <a:rPr lang="zh-CN" altLang="en-US" sz="2000" dirty="0"/>
              <a:t>氧传递性高</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参数范围</a:t>
            </a:r>
            <a:r>
              <a:rPr lang="en-US" altLang="en-US" sz="2000" dirty="0">
                <a:latin typeface="Arial" panose="020B0604020202020204" pitchFamily="34" charset="0"/>
                <a:cs typeface="Arial" panose="020B0604020202020204" pitchFamily="34" charset="0"/>
              </a:rPr>
              <a:t>:</a:t>
            </a:r>
          </a:p>
          <a:p>
            <a:pPr lvl="1" eaLnBrk="1" hangingPunct="1">
              <a:lnSpc>
                <a:spcPct val="150000"/>
              </a:lnSpc>
            </a:pPr>
            <a:r>
              <a:rPr lang="en-US" altLang="en-US" sz="2000" dirty="0">
                <a:latin typeface="Arial" panose="020B0604020202020204" pitchFamily="34" charset="0"/>
                <a:cs typeface="Arial" panose="020B0604020202020204" pitchFamily="34" charset="0"/>
              </a:rPr>
              <a:t>BOZR</a:t>
            </a:r>
            <a:r>
              <a:rPr lang="zh-CN" altLang="en-US" sz="2000" dirty="0">
                <a:latin typeface="Arial" panose="020B0604020202020204" pitchFamily="34" charset="0"/>
                <a:cs typeface="Arial" panose="020B0604020202020204" pitchFamily="34" charset="0"/>
              </a:rPr>
              <a:t>选择</a:t>
            </a:r>
            <a:endParaRPr lang="en-US" altLang="en-US" sz="2000" dirty="0">
              <a:latin typeface="Arial" panose="020B0604020202020204" pitchFamily="34" charset="0"/>
              <a:cs typeface="Arial" panose="020B0604020202020204" pitchFamily="34" charset="0"/>
            </a:endParaRPr>
          </a:p>
          <a:p>
            <a:pPr lvl="1" eaLnBrk="1" hangingPunct="1">
              <a:lnSpc>
                <a:spcPct val="150000"/>
              </a:lnSpc>
            </a:pPr>
            <a:r>
              <a:rPr lang="en-US" altLang="en-US" sz="2000" dirty="0">
                <a:latin typeface="Arial" panose="020B0604020202020204" pitchFamily="34" charset="0"/>
                <a:cs typeface="Arial" panose="020B0604020202020204" pitchFamily="34" charset="0"/>
              </a:rPr>
              <a:t>TD</a:t>
            </a:r>
            <a:r>
              <a:rPr lang="zh-CN" altLang="en-US" sz="2000" dirty="0">
                <a:latin typeface="Arial" panose="020B0604020202020204" pitchFamily="34" charset="0"/>
                <a:cs typeface="Arial" panose="020B0604020202020204" pitchFamily="34" charset="0"/>
              </a:rPr>
              <a:t>选择</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参数稳定性</a:t>
            </a:r>
            <a:endParaRPr lang="en-US" altLang="zh-CN"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t>沉淀物管理</a:t>
            </a:r>
            <a:endParaRPr lang="en-US" altLang="en-US" dirty="0">
              <a:latin typeface="Arial" panose="020B0604020202020204" pitchFamily="34" charset="0"/>
              <a:cs typeface="Arial" panose="020B0604020202020204" pitchFamily="34" charset="0"/>
            </a:endParaRPr>
          </a:p>
        </p:txBody>
      </p:sp>
      <p:sp>
        <p:nvSpPr>
          <p:cNvPr id="940034" name="Text Box 4"/>
          <p:cNvSpPr txBox="1">
            <a:spLocks noChangeArrowheads="1"/>
          </p:cNvSpPr>
          <p:nvPr/>
        </p:nvSpPr>
        <p:spPr bwMode="auto">
          <a:xfrm>
            <a:off x="5867400" y="1085850"/>
            <a:ext cx="1944688" cy="369888"/>
          </a:xfrm>
          <a:prstGeom prst="rect">
            <a:avLst/>
          </a:prstGeom>
          <a:noFill/>
          <a:ln w="9525">
            <a:noFill/>
            <a:miter lim="800000"/>
          </a:ln>
        </p:spPr>
        <p:txBody>
          <a:bodyPr>
            <a:spAutoFit/>
          </a:bodyPr>
          <a:lstStyle/>
          <a:p>
            <a:pPr>
              <a:spcBef>
                <a:spcPct val="50000"/>
              </a:spcBef>
            </a:pPr>
            <a:r>
              <a:rPr lang="en-US" altLang="en-US" b="1">
                <a:solidFill>
                  <a:srgbClr val="00B050"/>
                </a:solidFill>
              </a:rPr>
              <a:t>Veys </a:t>
            </a:r>
            <a:r>
              <a:rPr lang="en-US" altLang="en-US" b="1" i="1">
                <a:solidFill>
                  <a:srgbClr val="00B050"/>
                </a:solidFill>
              </a:rPr>
              <a:t>et al</a:t>
            </a:r>
            <a:r>
              <a:rPr lang="en-US" altLang="en-US" b="1">
                <a:solidFill>
                  <a:srgbClr val="00B050"/>
                </a:solidFill>
              </a:rPr>
              <a:t>., 2001</a:t>
            </a:r>
          </a:p>
        </p:txBody>
      </p:sp>
      <p:sp>
        <p:nvSpPr>
          <p:cNvPr id="940035" name="Rectangle 5"/>
          <p:cNvSpPr>
            <a:spLocks noChangeArrowheads="1"/>
          </p:cNvSpPr>
          <p:nvPr/>
        </p:nvSpPr>
        <p:spPr bwMode="auto">
          <a:xfrm>
            <a:off x="287338" y="1009650"/>
            <a:ext cx="2698175"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接触镜设计要求</a:t>
            </a:r>
            <a:endParaRPr lang="en-US" altLang="en-US" sz="2000" dirty="0">
              <a:latin typeface="Times New Roman MT Std"/>
            </a:endParaRPr>
          </a:p>
        </p:txBody>
      </p:sp>
      <p:sp>
        <p:nvSpPr>
          <p:cNvPr id="940036"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1" name="Rectangle 3"/>
          <p:cNvSpPr>
            <a:spLocks noGrp="1"/>
          </p:cNvSpPr>
          <p:nvPr>
            <p:ph type="body" idx="1"/>
          </p:nvPr>
        </p:nvSpPr>
        <p:spPr>
          <a:xfrm>
            <a:off x="838200" y="1804988"/>
            <a:ext cx="8839200" cy="5135562"/>
          </a:xfrm>
        </p:spPr>
        <p:txBody>
          <a:bodyPr/>
          <a:lstStyle/>
          <a:p>
            <a:pPr eaLnBrk="1" hangingPunct="1">
              <a:lnSpc>
                <a:spcPct val="150000"/>
              </a:lnSpc>
            </a:pPr>
            <a:r>
              <a:rPr lang="zh-CN" altLang="en-US" sz="2000" dirty="0">
                <a:latin typeface="Arial" panose="020B0604020202020204" pitchFamily="34" charset="0"/>
                <a:cs typeface="Arial" panose="020B0604020202020204" pitchFamily="34" charset="0"/>
              </a:rPr>
              <a:t>基于疾病针对性的选择</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硅水凝胶接触镜提供高的氧透过性</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抛弃型</a:t>
            </a:r>
            <a:r>
              <a:rPr lang="en-US" altLang="en-US"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日抛</a:t>
            </a:r>
            <a:r>
              <a:rPr lang="en-US" altLang="en-US" sz="2000" dirty="0">
                <a:latin typeface="Arial" panose="020B0604020202020204" pitchFamily="34" charset="0"/>
                <a:cs typeface="Arial" panose="020B0604020202020204" pitchFamily="34" charset="0"/>
              </a:rPr>
              <a:t> </a:t>
            </a:r>
            <a:r>
              <a:rPr lang="en-US" altLang="en-US" sz="2000" i="1" dirty="0">
                <a:latin typeface="Arial" panose="020B0604020202020204" pitchFamily="34" charset="0"/>
                <a:cs typeface="Arial" panose="020B0604020202020204" pitchFamily="34" charset="0"/>
              </a:rPr>
              <a:t>vs</a:t>
            </a:r>
            <a:r>
              <a:rPr lang="en-US" altLang="en-US"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两周抛</a:t>
            </a:r>
            <a:r>
              <a:rPr lang="en-US" altLang="en-US" sz="2000" dirty="0">
                <a:latin typeface="Arial" panose="020B0604020202020204" pitchFamily="34" charset="0"/>
                <a:cs typeface="Arial" panose="020B0604020202020204" pitchFamily="34" charset="0"/>
              </a:rPr>
              <a:t> </a:t>
            </a:r>
            <a:r>
              <a:rPr lang="en-US" altLang="en-US" sz="2000" i="1" dirty="0">
                <a:latin typeface="Arial" panose="020B0604020202020204" pitchFamily="34" charset="0"/>
                <a:cs typeface="Arial" panose="020B0604020202020204" pitchFamily="34" charset="0"/>
              </a:rPr>
              <a:t>vs </a:t>
            </a:r>
            <a:r>
              <a:rPr lang="zh-CN" altLang="en-US" sz="2000" i="1" dirty="0">
                <a:latin typeface="Arial" panose="020B0604020202020204" pitchFamily="34" charset="0"/>
                <a:cs typeface="Arial" panose="020B0604020202020204" pitchFamily="34" charset="0"/>
              </a:rPr>
              <a:t>月抛</a:t>
            </a:r>
            <a:r>
              <a:rPr lang="en-US" altLang="en-US" sz="2000" dirty="0">
                <a:latin typeface="Arial" panose="020B0604020202020204" pitchFamily="34" charset="0"/>
                <a:cs typeface="Arial" panose="020B0604020202020204" pitchFamily="34" charset="0"/>
              </a:rPr>
              <a:t>)</a:t>
            </a:r>
          </a:p>
          <a:p>
            <a:pPr eaLnBrk="1" hangingPunct="1">
              <a:lnSpc>
                <a:spcPct val="150000"/>
              </a:lnSpc>
            </a:pPr>
            <a:r>
              <a:rPr lang="zh-CN" altLang="en-US" sz="2000" dirty="0">
                <a:latin typeface="Arial" panose="020B0604020202020204" pitchFamily="34" charset="0"/>
                <a:cs typeface="Arial" panose="020B0604020202020204" pitchFamily="34" charset="0"/>
              </a:rPr>
              <a:t>巩膜镜</a:t>
            </a:r>
            <a:endParaRPr lang="en-US" altLang="en-US" sz="2000" dirty="0">
              <a:latin typeface="Arial" panose="020B0604020202020204" pitchFamily="34" charset="0"/>
              <a:cs typeface="Arial" panose="020B0604020202020204" pitchFamily="34" charset="0"/>
            </a:endParaRPr>
          </a:p>
        </p:txBody>
      </p:sp>
      <p:sp>
        <p:nvSpPr>
          <p:cNvPr id="942082" name="Rectangle 4"/>
          <p:cNvSpPr>
            <a:spLocks noChangeArrowheads="1"/>
          </p:cNvSpPr>
          <p:nvPr/>
        </p:nvSpPr>
        <p:spPr bwMode="auto">
          <a:xfrm>
            <a:off x="287338" y="1009650"/>
            <a:ext cx="1980029"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接触镜选择</a:t>
            </a:r>
            <a:endParaRPr lang="en-US" altLang="en-US" sz="2000" dirty="0">
              <a:latin typeface="Times New Roman MT Std"/>
            </a:endParaRPr>
          </a:p>
        </p:txBody>
      </p:sp>
      <p:sp>
        <p:nvSpPr>
          <p:cNvPr id="942083"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4129" name="Picture 3" descr="D:\IACLE ALL MODULES\IACLE MODULE 8\Original\color pics\8L7\53.jpg"/>
          <p:cNvPicPr>
            <a:picLocks noChangeAspect="1" noChangeArrowheads="1"/>
          </p:cNvPicPr>
          <p:nvPr/>
        </p:nvPicPr>
        <p:blipFill>
          <a:blip r:embed="rId2" cstate="print"/>
          <a:srcRect/>
          <a:stretch>
            <a:fillRect/>
          </a:stretch>
        </p:blipFill>
        <p:spPr bwMode="auto">
          <a:xfrm>
            <a:off x="1298575" y="1503363"/>
            <a:ext cx="6543675" cy="4548187"/>
          </a:xfrm>
          <a:prstGeom prst="rect">
            <a:avLst/>
          </a:prstGeom>
          <a:noFill/>
          <a:ln w="9525">
            <a:noFill/>
            <a:miter lim="800000"/>
            <a:headEnd/>
            <a:tailEnd/>
          </a:ln>
        </p:spPr>
      </p:pic>
      <p:sp>
        <p:nvSpPr>
          <p:cNvPr id="944130" name="Rectangle 5"/>
          <p:cNvSpPr>
            <a:spLocks noChangeArrowheads="1"/>
          </p:cNvSpPr>
          <p:nvPr/>
        </p:nvSpPr>
        <p:spPr bwMode="auto">
          <a:xfrm>
            <a:off x="287338" y="1009650"/>
            <a:ext cx="1980029"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巩膜镜在位</a:t>
            </a:r>
            <a:endParaRPr lang="en-US" altLang="en-US" sz="2000" dirty="0">
              <a:latin typeface="Times New Roman MT Std"/>
            </a:endParaRPr>
          </a:p>
        </p:txBody>
      </p:sp>
      <p:sp>
        <p:nvSpPr>
          <p:cNvPr id="944131"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3" name="Rectangle 5"/>
          <p:cNvSpPr>
            <a:spLocks noChangeArrowheads="1"/>
          </p:cNvSpPr>
          <p:nvPr/>
        </p:nvSpPr>
        <p:spPr bwMode="auto">
          <a:xfrm>
            <a:off x="839788" y="1804988"/>
            <a:ext cx="7056437" cy="3693319"/>
          </a:xfrm>
          <a:prstGeom prst="rect">
            <a:avLst/>
          </a:prstGeom>
          <a:noFill/>
          <a:ln w="9525">
            <a:noFill/>
            <a:miter lim="800000"/>
          </a:ln>
        </p:spPr>
        <p:txBody>
          <a:bodyPr>
            <a:spAutoFit/>
          </a:bodyPr>
          <a:lstStyle/>
          <a:p>
            <a:pPr marL="342900" indent="-342900">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与普通长戴型接触镜病人定期复查相似</a:t>
            </a:r>
            <a:endParaRPr lang="en-US" altLang="en-US" sz="2000" dirty="0">
              <a:solidFill>
                <a:srgbClr val="5C6F7B"/>
              </a:solidFill>
              <a:latin typeface="Arial" panose="020B0604020202020204" pitchFamily="34" charset="0"/>
            </a:endParaRPr>
          </a:p>
          <a:p>
            <a:pPr marL="342900" indent="-342900">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病人问诊</a:t>
            </a:r>
            <a:endParaRPr lang="en-US" altLang="zh-CN" sz="2000" dirty="0">
              <a:solidFill>
                <a:srgbClr val="5C6F7B"/>
              </a:solidFill>
              <a:latin typeface="Arial" panose="020B0604020202020204" pitchFamily="34" charset="0"/>
            </a:endParaRPr>
          </a:p>
          <a:p>
            <a:pPr marL="342900" indent="-342900">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视力</a:t>
            </a:r>
            <a:endParaRPr lang="en-US" altLang="en-US" sz="2000" dirty="0">
              <a:solidFill>
                <a:srgbClr val="5C6F7B"/>
              </a:solidFill>
              <a:latin typeface="Arial" panose="020B0604020202020204" pitchFamily="34" charset="0"/>
            </a:endParaRPr>
          </a:p>
          <a:p>
            <a:pPr marL="342900" indent="-342900">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接触镜在位裂隙灯检查</a:t>
            </a:r>
            <a:endParaRPr lang="en-US" altLang="en-US" sz="2000" dirty="0">
              <a:solidFill>
                <a:srgbClr val="5C6F7B"/>
              </a:solidFill>
              <a:latin typeface="Arial" panose="020B0604020202020204" pitchFamily="34" charset="0"/>
            </a:endParaRPr>
          </a:p>
          <a:p>
            <a:pPr marL="342900" indent="-342900">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取出接触镜仔细检查如果</a:t>
            </a:r>
            <a:r>
              <a:rPr lang="en-US" altLang="en-US" sz="2000" dirty="0">
                <a:solidFill>
                  <a:srgbClr val="5C6F7B"/>
                </a:solidFill>
                <a:latin typeface="Arial" panose="020B0604020202020204" pitchFamily="34" charset="0"/>
              </a:rPr>
              <a:t> &amp; </a:t>
            </a:r>
            <a:r>
              <a:rPr lang="zh-CN" altLang="en-US" sz="2000" dirty="0">
                <a:solidFill>
                  <a:srgbClr val="5C6F7B"/>
                </a:solidFill>
                <a:latin typeface="Arial" panose="020B0604020202020204" pitchFamily="34" charset="0"/>
              </a:rPr>
              <a:t>当合适的时候</a:t>
            </a:r>
            <a:endParaRPr lang="en-US" altLang="en-US" sz="2000" dirty="0">
              <a:solidFill>
                <a:srgbClr val="5C6F7B"/>
              </a:solidFill>
              <a:latin typeface="Arial" panose="020B0604020202020204" pitchFamily="34" charset="0"/>
            </a:endParaRPr>
          </a:p>
          <a:p>
            <a:pPr marL="342900" indent="-342900">
              <a:lnSpc>
                <a:spcPct val="150000"/>
              </a:lnSpc>
              <a:spcBef>
                <a:spcPct val="20000"/>
              </a:spcBef>
              <a:buClr>
                <a:srgbClr val="5C6F7B"/>
              </a:buClr>
              <a:buFont typeface="Arial" panose="020B0604020202020204" pitchFamily="34" charset="0"/>
              <a:buChar char="•"/>
            </a:pPr>
            <a:r>
              <a:rPr lang="zh-CN" altLang="en-US" sz="2000" dirty="0"/>
              <a:t>正在进行的后续护理访问</a:t>
            </a:r>
            <a:endParaRPr lang="en-US" altLang="zh-CN" sz="2000" dirty="0"/>
          </a:p>
          <a:p>
            <a:pPr marL="342900" indent="-342900">
              <a:lnSpc>
                <a:spcPct val="150000"/>
              </a:lnSpc>
              <a:spcBef>
                <a:spcPct val="20000"/>
              </a:spcBef>
              <a:buClr>
                <a:srgbClr val="5C6F7B"/>
              </a:buClr>
              <a:buFont typeface="Arial" panose="020B0604020202020204" pitchFamily="34" charset="0"/>
              <a:buChar char="•"/>
            </a:pPr>
            <a:r>
              <a:rPr lang="zh-CN" altLang="en-US" sz="2000" dirty="0">
                <a:solidFill>
                  <a:srgbClr val="5C6F7B"/>
                </a:solidFill>
                <a:latin typeface="Arial" panose="020B0604020202020204" pitchFamily="34" charset="0"/>
              </a:rPr>
              <a:t>当需要的时候更换镜片</a:t>
            </a:r>
            <a:endParaRPr lang="en-US" altLang="en-US" sz="2000" dirty="0">
              <a:solidFill>
                <a:srgbClr val="5C6F7B"/>
              </a:solidFill>
              <a:latin typeface="Arial" panose="020B0604020202020204" pitchFamily="34" charset="0"/>
            </a:endParaRPr>
          </a:p>
        </p:txBody>
      </p:sp>
      <p:sp>
        <p:nvSpPr>
          <p:cNvPr id="945154" name="Rectangle 5"/>
          <p:cNvSpPr>
            <a:spLocks noChangeArrowheads="1"/>
          </p:cNvSpPr>
          <p:nvPr/>
        </p:nvSpPr>
        <p:spPr bwMode="auto">
          <a:xfrm>
            <a:off x="287338" y="1009650"/>
            <a:ext cx="902811"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护理</a:t>
            </a:r>
            <a:endParaRPr lang="en-US" altLang="en-US" sz="2000" dirty="0">
              <a:latin typeface="Times New Roman MT Std"/>
            </a:endParaRPr>
          </a:p>
        </p:txBody>
      </p:sp>
      <p:sp>
        <p:nvSpPr>
          <p:cNvPr id="94515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a:t>
            </a:r>
            <a:endParaRPr lang="en-US" altLang="en-US" sz="2800" dirty="0">
              <a:solidFill>
                <a:schemeClr val="bg1"/>
              </a:solidFill>
              <a:latin typeface="Arial" panose="020B0604020202020204" pitchFamily="34"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9804" name="Group 44"/>
          <p:cNvGraphicFramePr>
            <a:graphicFrameLocks noGrp="1"/>
          </p:cNvGraphicFramePr>
          <p:nvPr>
            <p:ph sz="half" idx="2"/>
            <p:extLst>
              <p:ext uri="{D42A27DB-BD31-4B8C-83A1-F6EECF244321}">
                <p14:modId xmlns:p14="http://schemas.microsoft.com/office/powerpoint/2010/main" val="3993489867"/>
              </p:ext>
            </p:extLst>
          </p:nvPr>
        </p:nvGraphicFramePr>
        <p:xfrm>
          <a:off x="990600" y="1531938"/>
          <a:ext cx="7129463" cy="4308476"/>
        </p:xfrm>
        <a:graphic>
          <a:graphicData uri="http://schemas.openxmlformats.org/drawingml/2006/table">
            <a:tbl>
              <a:tblPr/>
              <a:tblGrid>
                <a:gridCol w="3344863">
                  <a:extLst>
                    <a:ext uri="{9D8B030D-6E8A-4147-A177-3AD203B41FA5}">
                      <a16:colId xmlns:a16="http://schemas.microsoft.com/office/drawing/2014/main" val="20000"/>
                    </a:ext>
                  </a:extLst>
                </a:gridCol>
                <a:gridCol w="3784600">
                  <a:extLst>
                    <a:ext uri="{9D8B030D-6E8A-4147-A177-3AD203B41FA5}">
                      <a16:colId xmlns:a16="http://schemas.microsoft.com/office/drawing/2014/main" val="20001"/>
                    </a:ext>
                  </a:extLst>
                </a:gridCol>
              </a:tblGrid>
              <a:tr h="1681163">
                <a:tc>
                  <a:txBody>
                    <a:bodyPr/>
                    <a:lstStyle>
                      <a:lvl1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1pPr>
                      <a:lvl2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2pPr>
                      <a:lvl3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3pPr>
                      <a:lvl4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4pPr>
                      <a:lvl5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5pPr>
                      <a:lvl6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6pPr>
                      <a:lvl7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7pPr>
                      <a:lvl8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8pPr>
                      <a:lvl9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短期</a:t>
                      </a:r>
                      <a:r>
                        <a:rPr kumimoji="0" lang="en-GB"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90000"/>
                        </a:lnSpc>
                        <a:spcBef>
                          <a:spcPct val="20000"/>
                        </a:spcBef>
                        <a:spcAft>
                          <a:spcPct val="0"/>
                        </a:spcAft>
                        <a:buClrTx/>
                        <a:buSzTx/>
                        <a:buFont typeface="Arial" panose="020B0604020202020204" pitchFamily="34" charset="0"/>
                        <a:buNone/>
                      </a:pPr>
                      <a:r>
                        <a:rPr kumimoji="0" lang="en-GB"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    (&lt;2 </a:t>
                      </a:r>
                      <a:r>
                        <a:rPr kumimoji="0" lang="zh-CN"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个月</a:t>
                      </a:r>
                      <a:r>
                        <a:rPr kumimoji="0" lang="en-GB"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90000"/>
                        </a:lnSpc>
                        <a:spcBef>
                          <a:spcPct val="20000"/>
                        </a:spcBef>
                        <a:spcAft>
                          <a:spcPct val="0"/>
                        </a:spcAft>
                        <a:buClrTx/>
                        <a:buSzTx/>
                        <a:buFont typeface="Arial" panose="020B0604020202020204" pitchFamily="34" charset="0"/>
                        <a:buNone/>
                      </a:pPr>
                      <a:endParaRPr kumimoji="0" lang="en-GB"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en-US"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1pPr>
                      <a:lvl2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2pPr>
                      <a:lvl3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3pPr>
                      <a:lvl4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4pPr>
                      <a:lvl5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5pPr>
                      <a:lvl6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6pPr>
                      <a:lvl7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7pPr>
                      <a:lvl8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8pPr>
                      <a:lvl9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4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角膜磨损</a:t>
                      </a:r>
                      <a:endParaRPr kumimoji="0" lang="en-GB" altLang="en-US" sz="1400" b="0" i="0" u="none" strike="noStrike" cap="none" normalizeH="0" baseline="0" dirty="0">
                        <a:ln>
                          <a:noFill/>
                        </a:ln>
                        <a:solidFill>
                          <a:srgbClr val="5C6F7B"/>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4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春季卡他性角结膜炎</a:t>
                      </a:r>
                      <a:r>
                        <a:rPr kumimoji="0" lang="en-GB" altLang="en-US" sz="14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 (VKC)</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4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伤口密封</a:t>
                      </a:r>
                      <a:endParaRPr kumimoji="0" lang="en-GB" altLang="zh-CN" sz="1400" b="0" i="0" u="none" strike="noStrike" cap="none" normalizeH="0" baseline="0" dirty="0">
                        <a:ln>
                          <a:noFill/>
                        </a:ln>
                        <a:solidFill>
                          <a:srgbClr val="5C6F7B"/>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4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睑内翻</a:t>
                      </a:r>
                      <a:endParaRPr kumimoji="0" lang="en-GB" altLang="en-US" sz="1400" b="0" i="0" u="none" strike="noStrike" cap="none" normalizeH="0" baseline="0" dirty="0">
                        <a:ln>
                          <a:noFill/>
                        </a:ln>
                        <a:solidFill>
                          <a:srgbClr val="5C6F7B"/>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4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术后表面不规则</a:t>
                      </a:r>
                      <a:endParaRPr kumimoji="0" lang="en-GB" altLang="en-US" sz="1400" b="0" i="0" u="none" strike="noStrike" cap="none" normalizeH="0" baseline="0" dirty="0">
                        <a:ln>
                          <a:noFill/>
                        </a:ln>
                        <a:solidFill>
                          <a:srgbClr val="5C6F7B"/>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4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角膜上皮形成延迟</a:t>
                      </a:r>
                      <a:endParaRPr kumimoji="0" lang="en-US"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2300">
                <a:tc>
                  <a:txBody>
                    <a:bodyPr/>
                    <a:lstStyle>
                      <a:lvl1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1pPr>
                      <a:lvl2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2pPr>
                      <a:lvl3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3pPr>
                      <a:lvl4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4pPr>
                      <a:lvl5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5pPr>
                      <a:lvl6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6pPr>
                      <a:lvl7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7pPr>
                      <a:lvl8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8pPr>
                      <a:lvl9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中短期</a:t>
                      </a:r>
                      <a:r>
                        <a:rPr kumimoji="0" lang="en-US"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&amp; </a:t>
                      </a:r>
                      <a:r>
                        <a:rPr kumimoji="0" lang="zh-CN"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复发情况</a:t>
                      </a:r>
                      <a:endParaRPr kumimoji="0" lang="en-US"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90000"/>
                        </a:lnSpc>
                        <a:spcBef>
                          <a:spcPct val="20000"/>
                        </a:spcBef>
                        <a:spcAft>
                          <a:spcPct val="0"/>
                        </a:spcAft>
                        <a:buClrTx/>
                        <a:buSzTx/>
                        <a:buFont typeface="Arial" panose="020B0604020202020204" pitchFamily="34" charset="0"/>
                        <a:buNone/>
                      </a:pPr>
                      <a:endParaRPr kumimoji="0" lang="en-US"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1pPr>
                      <a:lvl2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2pPr>
                      <a:lvl3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3pPr>
                      <a:lvl4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4pPr>
                      <a:lvl5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5pPr>
                      <a:lvl6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6pPr>
                      <a:lvl7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7pPr>
                      <a:lvl8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8pPr>
                      <a:lvl9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复发性角膜糜烂</a:t>
                      </a:r>
                      <a:r>
                        <a:rPr kumimoji="0" lang="en-GB"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(RCEs)</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GB" altLang="en-US" sz="1600" b="0" i="0" u="none" strike="noStrike" cap="none" normalizeH="0" baseline="0" dirty="0" err="1">
                          <a:ln>
                            <a:noFill/>
                          </a:ln>
                          <a:solidFill>
                            <a:srgbClr val="5C6F7B"/>
                          </a:solidFill>
                          <a:effectLst/>
                          <a:latin typeface="Arial" panose="020B0604020202020204" pitchFamily="34" charset="0"/>
                          <a:cs typeface="Arial" panose="020B0604020202020204" pitchFamily="34" charset="0"/>
                        </a:rPr>
                        <a:t>Thygeson’s</a:t>
                      </a:r>
                      <a:r>
                        <a:rPr kumimoji="0" lang="en-GB"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 </a:t>
                      </a:r>
                      <a:r>
                        <a:rPr kumimoji="0" lang="zh-CN"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上皮点状角膜炎</a:t>
                      </a:r>
                      <a:endParaRPr kumimoji="0" lang="en-US"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36625">
                <a:tc>
                  <a:txBody>
                    <a:bodyPr/>
                    <a:lstStyle>
                      <a:lvl1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1pPr>
                      <a:lvl2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2pPr>
                      <a:lvl3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3pPr>
                      <a:lvl4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4pPr>
                      <a:lvl5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5pPr>
                      <a:lvl6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6pPr>
                      <a:lvl7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7pPr>
                      <a:lvl8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8pPr>
                      <a:lvl9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中期</a:t>
                      </a:r>
                      <a:br>
                        <a:rPr kumimoji="0" lang="en-GB"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br>
                      <a:r>
                        <a:rPr kumimoji="0" lang="en-GB"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(2-12 </a:t>
                      </a:r>
                      <a:r>
                        <a:rPr kumimoji="0" lang="zh-CN"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个月</a:t>
                      </a:r>
                      <a:r>
                        <a:rPr kumimoji="0" lang="en-GB"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en-US"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1pPr>
                      <a:lvl2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2pPr>
                      <a:lvl3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3pPr>
                      <a:lvl4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4pPr>
                      <a:lvl5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5pPr>
                      <a:lvl6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6pPr>
                      <a:lvl7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7pPr>
                      <a:lvl8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8pPr>
                      <a:lvl9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大泡性角膜病变</a:t>
                      </a:r>
                      <a:r>
                        <a:rPr kumimoji="0" lang="en-GB"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角膜暴露</a:t>
                      </a:r>
                      <a:r>
                        <a:rPr kumimoji="0" lang="en-GB"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角膜变薄病变</a:t>
                      </a:r>
                      <a:endParaRPr kumimoji="0" lang="en-US"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68388">
                <a:tc>
                  <a:txBody>
                    <a:bodyPr/>
                    <a:lstStyle>
                      <a:lvl1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1pPr>
                      <a:lvl2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2pPr>
                      <a:lvl3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3pPr>
                      <a:lvl4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4pPr>
                      <a:lvl5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5pPr>
                      <a:lvl6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6pPr>
                      <a:lvl7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7pPr>
                      <a:lvl8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8pPr>
                      <a:lvl9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长期</a:t>
                      </a:r>
                      <a:r>
                        <a:rPr kumimoji="0" lang="en-GB"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en-GB"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   (&gt;12 </a:t>
                      </a:r>
                      <a:r>
                        <a:rPr kumimoji="0" lang="zh-CN"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个月</a:t>
                      </a:r>
                      <a:r>
                        <a:rPr kumimoji="0" lang="en-GB"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a:t>
                      </a:r>
                      <a:endParaRPr kumimoji="0" lang="en-US" altLang="en-US" sz="1800" b="0" i="0" u="none" strike="noStrike" cap="none" normalizeH="0" baseline="0" dirty="0">
                        <a:ln>
                          <a:noFill/>
                        </a:ln>
                        <a:solidFill>
                          <a:srgbClr val="5C6F7B"/>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1pPr>
                      <a:lvl2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2pPr>
                      <a:lvl3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3pPr>
                      <a:lvl4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4pPr>
                      <a:lvl5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5pPr>
                      <a:lvl6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6pPr>
                      <a:lvl7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7pPr>
                      <a:lvl8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8pPr>
                      <a:lvl9pPr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化学烧伤</a:t>
                      </a:r>
                      <a:r>
                        <a:rPr kumimoji="0" lang="en-GB"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大泡性角膜病变</a:t>
                      </a:r>
                      <a:r>
                        <a:rPr kumimoji="0" lang="en-GB"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rPr>
                        <a:t>粘膜病理</a:t>
                      </a:r>
                      <a:endParaRPr kumimoji="0" lang="en-US" altLang="en-US" sz="1600" b="0" i="0" u="none" strike="noStrike" cap="none" normalizeH="0" baseline="0" dirty="0">
                        <a:ln>
                          <a:noFill/>
                        </a:ln>
                        <a:solidFill>
                          <a:srgbClr val="5C6F7B"/>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47218" name="Rectangle 5"/>
          <p:cNvSpPr>
            <a:spLocks noChangeArrowheads="1"/>
          </p:cNvSpPr>
          <p:nvPr/>
        </p:nvSpPr>
        <p:spPr bwMode="auto">
          <a:xfrm>
            <a:off x="287338" y="1009650"/>
            <a:ext cx="1620957"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处理时间</a:t>
            </a:r>
            <a:endParaRPr lang="en-US" altLang="en-US" sz="2000" dirty="0">
              <a:latin typeface="Times New Roman MT Std"/>
            </a:endParaRPr>
          </a:p>
        </p:txBody>
      </p:sp>
      <p:sp>
        <p:nvSpPr>
          <p:cNvPr id="947219"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5" name="Rectangle 3"/>
          <p:cNvSpPr>
            <a:spLocks noGrp="1"/>
          </p:cNvSpPr>
          <p:nvPr>
            <p:ph type="body" idx="1"/>
          </p:nvPr>
        </p:nvSpPr>
        <p:spPr>
          <a:xfrm>
            <a:off x="838200" y="1643050"/>
            <a:ext cx="8839200" cy="5135562"/>
          </a:xfrm>
        </p:spPr>
        <p:txBody>
          <a:bodyPr/>
          <a:lstStyle/>
          <a:p>
            <a:pPr eaLnBrk="1" hangingPunct="1">
              <a:lnSpc>
                <a:spcPct val="150000"/>
              </a:lnSpc>
            </a:pPr>
            <a:r>
              <a:rPr lang="zh-CN" altLang="en-US" sz="2000" dirty="0">
                <a:latin typeface="Arial" panose="020B0604020202020204" pitchFamily="34" charset="0"/>
                <a:cs typeface="Arial" panose="020B0604020202020204" pitchFamily="34" charset="0"/>
              </a:rPr>
              <a:t>严重的病理</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并发的干眼</a:t>
            </a:r>
            <a:endParaRPr lang="en-US" altLang="zh-CN"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t>同时使用局部皮质类固醇</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t>依从性差</a:t>
            </a:r>
            <a:endParaRPr lang="en-US" altLang="en-US" sz="2000" dirty="0">
              <a:latin typeface="Arial" panose="020B0604020202020204" pitchFamily="34" charset="0"/>
              <a:cs typeface="Arial" panose="020B0604020202020204" pitchFamily="34" charset="0"/>
            </a:endParaRPr>
          </a:p>
          <a:p>
            <a:pPr lvl="1" eaLnBrk="1" hangingPunct="1">
              <a:lnSpc>
                <a:spcPct val="150000"/>
              </a:lnSpc>
            </a:pPr>
            <a:r>
              <a:rPr lang="zh-CN" altLang="en-US" sz="2000" dirty="0">
                <a:latin typeface="Arial" panose="020B0604020202020204" pitchFamily="34" charset="0"/>
                <a:cs typeface="Arial" panose="020B0604020202020204" pitchFamily="34" charset="0"/>
              </a:rPr>
              <a:t>眼部卫生</a:t>
            </a:r>
            <a:endParaRPr lang="en-US" altLang="en-US" sz="2000" dirty="0">
              <a:latin typeface="Arial" panose="020B0604020202020204" pitchFamily="34" charset="0"/>
              <a:cs typeface="Arial" panose="020B0604020202020204" pitchFamily="34" charset="0"/>
            </a:endParaRPr>
          </a:p>
          <a:p>
            <a:pPr lvl="1" eaLnBrk="1" hangingPunct="1">
              <a:lnSpc>
                <a:spcPct val="150000"/>
              </a:lnSpc>
            </a:pPr>
            <a:r>
              <a:rPr lang="zh-CN" altLang="en-US" sz="2000" dirty="0">
                <a:latin typeface="Arial" panose="020B0604020202020204" pitchFamily="34" charset="0"/>
                <a:cs typeface="Arial" panose="020B0604020202020204" pitchFamily="34" charset="0"/>
              </a:rPr>
              <a:t>一般卫生</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一般健康状况差</a:t>
            </a:r>
            <a:endParaRPr lang="en-US" altLang="en-US"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缺乏积极性</a:t>
            </a:r>
            <a:endParaRPr lang="en-US" altLang="zh-CN" sz="2000" dirty="0">
              <a:latin typeface="Arial" panose="020B0604020202020204" pitchFamily="34" charset="0"/>
              <a:cs typeface="Arial" panose="020B0604020202020204" pitchFamily="34" charset="0"/>
            </a:endParaRPr>
          </a:p>
          <a:p>
            <a:pPr eaLnBrk="1" hangingPunct="1">
              <a:lnSpc>
                <a:spcPct val="150000"/>
              </a:lnSpc>
            </a:pPr>
            <a:r>
              <a:rPr lang="zh-CN" altLang="en-US" sz="2000" dirty="0">
                <a:latin typeface="Arial" panose="020B0604020202020204" pitchFamily="34" charset="0"/>
                <a:cs typeface="Arial" panose="020B0604020202020204" pitchFamily="34" charset="0"/>
              </a:rPr>
              <a:t>缺乏护理者</a:t>
            </a:r>
            <a:endParaRPr lang="en-US" altLang="en-US" sz="2000" dirty="0">
              <a:latin typeface="Arial" panose="020B0604020202020204" pitchFamily="34" charset="0"/>
              <a:cs typeface="Arial" panose="020B0604020202020204" pitchFamily="34" charset="0"/>
            </a:endParaRPr>
          </a:p>
        </p:txBody>
      </p:sp>
      <p:sp>
        <p:nvSpPr>
          <p:cNvPr id="948226" name="Rectangle 4"/>
          <p:cNvSpPr>
            <a:spLocks noChangeArrowheads="1"/>
          </p:cNvSpPr>
          <p:nvPr/>
        </p:nvSpPr>
        <p:spPr bwMode="auto">
          <a:xfrm>
            <a:off x="287338" y="1009650"/>
            <a:ext cx="3057247"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病人引发的并发症</a:t>
            </a:r>
            <a:endParaRPr lang="en-US" altLang="en-US" sz="2000" dirty="0">
              <a:latin typeface="Times New Roman MT Std"/>
            </a:endParaRPr>
          </a:p>
        </p:txBody>
      </p:sp>
      <p:sp>
        <p:nvSpPr>
          <p:cNvPr id="948227"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3" name="Rectangle 3"/>
          <p:cNvSpPr>
            <a:spLocks noGrp="1"/>
          </p:cNvSpPr>
          <p:nvPr>
            <p:ph type="body" idx="1"/>
          </p:nvPr>
        </p:nvSpPr>
        <p:spPr>
          <a:xfrm>
            <a:off x="844550" y="1803400"/>
            <a:ext cx="7769225" cy="1635125"/>
          </a:xfrm>
        </p:spPr>
        <p:txBody>
          <a:bodyPr/>
          <a:lstStyle/>
          <a:p>
            <a:pPr>
              <a:lnSpc>
                <a:spcPct val="150000"/>
              </a:lnSpc>
            </a:pPr>
            <a:r>
              <a:rPr lang="en-US" altLang="en-US">
                <a:latin typeface="Arial" panose="020B0604020202020204" pitchFamily="34" charset="0"/>
                <a:cs typeface="Arial" panose="020B0604020202020204" pitchFamily="34" charset="0"/>
                <a:hlinkClick r:id="rId2"/>
              </a:rPr>
              <a:t>http://www.reviewofcontactlenses.com/content/c/33646/</a:t>
            </a:r>
            <a:endParaRPr lang="en-US" altLang="en-US">
              <a:latin typeface="Arial" panose="020B0604020202020204" pitchFamily="34" charset="0"/>
              <a:cs typeface="Arial" panose="020B0604020202020204" pitchFamily="34" charset="0"/>
            </a:endParaRPr>
          </a:p>
          <a:p>
            <a:pPr>
              <a:lnSpc>
                <a:spcPct val="150000"/>
              </a:lnSpc>
            </a:pPr>
            <a:r>
              <a:rPr lang="en-US" altLang="en-US">
                <a:latin typeface="Arial" panose="020B0604020202020204" pitchFamily="34" charset="0"/>
                <a:cs typeface="Arial" panose="020B0604020202020204" pitchFamily="34" charset="0"/>
                <a:hlinkClick r:id="rId3"/>
              </a:rPr>
              <a:t>http://www.reviewofcontactlenses.com/content/c/32147</a:t>
            </a:r>
            <a:endParaRPr lang="en-US" altLang="en-US">
              <a:latin typeface="Arial" panose="020B0604020202020204" pitchFamily="34" charset="0"/>
              <a:cs typeface="Arial" panose="020B0604020202020204" pitchFamily="34" charset="0"/>
            </a:endParaRPr>
          </a:p>
          <a:p>
            <a:pPr>
              <a:lnSpc>
                <a:spcPct val="150000"/>
              </a:lnSpc>
            </a:pPr>
            <a:r>
              <a:rPr lang="en-US" altLang="en-US">
                <a:latin typeface="Arial" panose="020B0604020202020204" pitchFamily="34" charset="0"/>
                <a:cs typeface="Arial" panose="020B0604020202020204" pitchFamily="34" charset="0"/>
                <a:hlinkClick r:id="rId4"/>
              </a:rPr>
              <a:t>http://www.clspectrum.com/articleviewer.aspx?articleID=104223</a:t>
            </a:r>
            <a:endParaRPr lang="en-US" altLang="en-US">
              <a:latin typeface="Arial" panose="020B0604020202020204" pitchFamily="34" charset="0"/>
              <a:cs typeface="Arial" panose="020B0604020202020204" pitchFamily="34" charset="0"/>
            </a:endParaRPr>
          </a:p>
          <a:p>
            <a:pPr>
              <a:lnSpc>
                <a:spcPct val="150000"/>
              </a:lnSpc>
            </a:pPr>
            <a:endParaRPr lang="en-US" altLang="en-US">
              <a:latin typeface="Arial" panose="020B0604020202020204" pitchFamily="34" charset="0"/>
              <a:cs typeface="Arial" panose="020B0604020202020204" pitchFamily="34" charset="0"/>
            </a:endParaRPr>
          </a:p>
        </p:txBody>
      </p:sp>
      <p:sp>
        <p:nvSpPr>
          <p:cNvPr id="950274" name="Rectangle 5"/>
          <p:cNvSpPr>
            <a:spLocks noChangeArrowheads="1"/>
          </p:cNvSpPr>
          <p:nvPr/>
        </p:nvSpPr>
        <p:spPr bwMode="auto">
          <a:xfrm>
            <a:off x="287338" y="1009650"/>
            <a:ext cx="3416320"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其他相关文章的连接</a:t>
            </a:r>
            <a:endParaRPr lang="en-US" altLang="en-US" sz="2000" dirty="0">
              <a:latin typeface="Times New Roman MT Std"/>
            </a:endParaRPr>
          </a:p>
        </p:txBody>
      </p:sp>
      <p:sp>
        <p:nvSpPr>
          <p:cNvPr id="95027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治疗性接触镜</a:t>
            </a:r>
            <a:endParaRPr lang="en-US" altLang="en-US" sz="2800" dirty="0">
              <a:solidFill>
                <a:schemeClr val="bg1"/>
              </a:solidFill>
              <a:latin typeface="Arial" panose="020B0604020202020204" pitchFamily="34"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6"/>
          <p:cNvSpPr>
            <a:spLocks noGrp="1"/>
          </p:cNvSpPr>
          <p:nvPr>
            <p:ph type="ctrTitle" idx="4294967295"/>
          </p:nvPr>
        </p:nvSpPr>
        <p:spPr>
          <a:xfrm>
            <a:off x="990600" y="1066806"/>
            <a:ext cx="8648700" cy="708025"/>
          </a:xfrm>
          <a:prstGeom prst="rect">
            <a:avLst/>
          </a:prstGeom>
        </p:spPr>
        <p:txBody>
          <a:bodyPr>
            <a:spAutoFit/>
          </a:bodyPr>
          <a:lstStyle/>
          <a:p>
            <a:pPr eaLnBrk="1" hangingPunct="1"/>
            <a:r>
              <a:rPr lang="en-CA" altLang="en-US" sz="2000" b="1" dirty="0">
                <a:solidFill>
                  <a:srgbClr val="5C6F7B"/>
                </a:solidFill>
              </a:rPr>
              <a:t>Development and delivery of contact lens education by IACLE is</a:t>
            </a:r>
            <a:br>
              <a:rPr lang="en-CA" altLang="en-US" sz="2000" b="1" dirty="0">
                <a:solidFill>
                  <a:srgbClr val="5C6F7B"/>
                </a:solidFill>
              </a:rPr>
            </a:br>
            <a:r>
              <a:rPr lang="en-CA" altLang="en-US" sz="2000" b="1" dirty="0">
                <a:solidFill>
                  <a:srgbClr val="5C6F7B"/>
                </a:solidFill>
              </a:rPr>
              <a:t>supported through educational grants and in-kind contributions</a:t>
            </a:r>
            <a:endParaRPr lang="en-CA" altLang="en-US" sz="2000" b="1" i="1" dirty="0">
              <a:solidFill>
                <a:srgbClr val="5C6F7B"/>
              </a:solidFill>
            </a:endParaRPr>
          </a:p>
        </p:txBody>
      </p:sp>
      <p:sp>
        <p:nvSpPr>
          <p:cNvPr id="16387" name="TextBox 1"/>
          <p:cNvSpPr txBox="1">
            <a:spLocks noChangeArrowheads="1"/>
          </p:cNvSpPr>
          <p:nvPr/>
        </p:nvSpPr>
        <p:spPr bwMode="auto">
          <a:xfrm>
            <a:off x="3479801" y="4760913"/>
            <a:ext cx="166744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r>
              <a:rPr lang="en-AU" altLang="en-US" sz="1800" b="1" dirty="0">
                <a:solidFill>
                  <a:srgbClr val="5C6F7B"/>
                </a:solidFill>
                <a:cs typeface="Arial" panose="020B0604020202020204" pitchFamily="34" charset="0"/>
              </a:rPr>
              <a:t>CIBA Vision</a:t>
            </a:r>
            <a:br>
              <a:rPr lang="en-AU" altLang="en-US" sz="1800" b="1" dirty="0">
                <a:solidFill>
                  <a:srgbClr val="5C6F7B"/>
                </a:solidFill>
                <a:cs typeface="Arial" panose="020B0604020202020204" pitchFamily="34" charset="0"/>
              </a:rPr>
            </a:br>
            <a:r>
              <a:rPr lang="en-AU" altLang="en-US" sz="1800" b="1" dirty="0">
                <a:solidFill>
                  <a:srgbClr val="5C6F7B"/>
                </a:solidFill>
                <a:cs typeface="Arial" panose="020B0604020202020204" pitchFamily="34" charset="0"/>
              </a:rPr>
              <a:t>Bausch &amp; Lomb</a:t>
            </a:r>
          </a:p>
          <a:p>
            <a:pPr algn="l">
              <a:spcBef>
                <a:spcPct val="0"/>
              </a:spcBef>
              <a:buFontTx/>
              <a:buNone/>
            </a:pPr>
            <a:r>
              <a:rPr lang="en-AU" altLang="en-US" sz="1800" b="1" dirty="0">
                <a:solidFill>
                  <a:srgbClr val="5C6F7B"/>
                </a:solidFill>
                <a:cs typeface="Arial" panose="020B0604020202020204" pitchFamily="34" charset="0"/>
              </a:rPr>
              <a:t>Allergan</a:t>
            </a:r>
          </a:p>
          <a:p>
            <a:pPr algn="l">
              <a:spcBef>
                <a:spcPct val="0"/>
              </a:spcBef>
              <a:buFontTx/>
              <a:buNone/>
            </a:pPr>
            <a:r>
              <a:rPr lang="en-AU" altLang="en-US" sz="1800" b="1" dirty="0">
                <a:solidFill>
                  <a:srgbClr val="5C6F7B"/>
                </a:solidFill>
                <a:cs typeface="Arial" panose="020B0604020202020204" pitchFamily="34" charset="0"/>
              </a:rPr>
              <a:t>AMO</a:t>
            </a:r>
          </a:p>
          <a:p>
            <a:pPr algn="l">
              <a:spcBef>
                <a:spcPct val="0"/>
              </a:spcBef>
              <a:buFontTx/>
              <a:buNone/>
            </a:pPr>
            <a:r>
              <a:rPr lang="en-AU" altLang="en-US" sz="1800" b="1" dirty="0">
                <a:solidFill>
                  <a:srgbClr val="5C6F7B"/>
                </a:solidFill>
                <a:cs typeface="Arial" panose="020B0604020202020204" pitchFamily="34" charset="0"/>
              </a:rPr>
              <a:t>Ocular Sciences</a:t>
            </a:r>
          </a:p>
        </p:txBody>
      </p:sp>
      <p:sp>
        <p:nvSpPr>
          <p:cNvPr id="16388" name="TextBox 3"/>
          <p:cNvSpPr txBox="1">
            <a:spLocks noChangeArrowheads="1"/>
          </p:cNvSpPr>
          <p:nvPr/>
        </p:nvSpPr>
        <p:spPr bwMode="auto">
          <a:xfrm>
            <a:off x="6164266" y="4760913"/>
            <a:ext cx="237045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r>
              <a:rPr lang="en-AU" altLang="en-US" sz="1800" b="1" dirty="0">
                <a:solidFill>
                  <a:srgbClr val="5C6F7B"/>
                </a:solidFill>
                <a:cs typeface="Arial" panose="020B0604020202020204" pitchFamily="34" charset="0"/>
              </a:rPr>
              <a:t>Wesley Jessen</a:t>
            </a:r>
          </a:p>
          <a:p>
            <a:pPr algn="l">
              <a:spcBef>
                <a:spcPct val="0"/>
              </a:spcBef>
              <a:buFontTx/>
              <a:buNone/>
            </a:pPr>
            <a:r>
              <a:rPr lang="en-AU" altLang="en-US" sz="1800" b="1" dirty="0">
                <a:solidFill>
                  <a:srgbClr val="5C6F7B"/>
                </a:solidFill>
                <a:cs typeface="Arial" panose="020B0604020202020204" pitchFamily="34" charset="0"/>
              </a:rPr>
              <a:t>Menicon</a:t>
            </a:r>
          </a:p>
          <a:p>
            <a:pPr algn="l">
              <a:spcBef>
                <a:spcPct val="0"/>
              </a:spcBef>
              <a:buFontTx/>
              <a:buNone/>
            </a:pPr>
            <a:r>
              <a:rPr lang="en-AU" altLang="en-US" sz="1800" b="1" dirty="0">
                <a:solidFill>
                  <a:srgbClr val="5C6F7B"/>
                </a:solidFill>
                <a:cs typeface="Arial" panose="020B0604020202020204" pitchFamily="34" charset="0"/>
              </a:rPr>
              <a:t>Paragon</a:t>
            </a:r>
          </a:p>
          <a:p>
            <a:pPr algn="l">
              <a:spcBef>
                <a:spcPct val="0"/>
              </a:spcBef>
              <a:buFontTx/>
              <a:buNone/>
            </a:pPr>
            <a:r>
              <a:rPr lang="en-AU" altLang="en-US" sz="1800" b="1" dirty="0">
                <a:solidFill>
                  <a:srgbClr val="5C6F7B"/>
                </a:solidFill>
                <a:cs typeface="Arial" panose="020B0604020202020204" pitchFamily="34" charset="0"/>
              </a:rPr>
              <a:t>Pilkington Barnes-Hind</a:t>
            </a:r>
          </a:p>
          <a:p>
            <a:pPr algn="l">
              <a:spcBef>
                <a:spcPct val="0"/>
              </a:spcBef>
              <a:buFontTx/>
              <a:buNone/>
            </a:pPr>
            <a:r>
              <a:rPr lang="en-AU" altLang="en-US" sz="1800" b="1" dirty="0">
                <a:solidFill>
                  <a:srgbClr val="5C6F7B"/>
                </a:solidFill>
                <a:cs typeface="Arial" panose="020B0604020202020204" pitchFamily="34" charset="0"/>
              </a:rPr>
              <a:t>Aspect Vision Care</a:t>
            </a:r>
            <a:endParaRPr lang="en-GB" altLang="en-US" sz="1800" b="1" dirty="0">
              <a:solidFill>
                <a:srgbClr val="5C6F7B"/>
              </a:solidFill>
              <a:cs typeface="Arial" panose="020B0604020202020204" pitchFamily="34" charset="0"/>
            </a:endParaRPr>
          </a:p>
        </p:txBody>
      </p:sp>
      <p:sp>
        <p:nvSpPr>
          <p:cNvPr id="16389" name="TextBox 1"/>
          <p:cNvSpPr txBox="1">
            <a:spLocks noChangeArrowheads="1"/>
          </p:cNvSpPr>
          <p:nvPr/>
        </p:nvSpPr>
        <p:spPr bwMode="auto">
          <a:xfrm>
            <a:off x="2895600" y="2024063"/>
            <a:ext cx="21595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a:r>
              <a:rPr lang="en-AU" altLang="en-US" sz="1800" b="1" i="1" dirty="0">
                <a:solidFill>
                  <a:prstClr val="black"/>
                </a:solidFill>
                <a:latin typeface="Arial" panose="020B0604020202020204" pitchFamily="34" charset="0"/>
              </a:rPr>
              <a:t>Platinum Sponsor</a:t>
            </a:r>
            <a:endParaRPr lang="en-GB" altLang="en-US" sz="1800" b="1" i="1" dirty="0">
              <a:solidFill>
                <a:prstClr val="black"/>
              </a:solidFill>
              <a:latin typeface="Arial" panose="020B0604020202020204" pitchFamily="34" charset="0"/>
            </a:endParaRPr>
          </a:p>
        </p:txBody>
      </p:sp>
      <p:sp>
        <p:nvSpPr>
          <p:cNvPr id="16390" name="TextBox 5"/>
          <p:cNvSpPr txBox="1">
            <a:spLocks noChangeArrowheads="1"/>
          </p:cNvSpPr>
          <p:nvPr/>
        </p:nvSpPr>
        <p:spPr bwMode="auto">
          <a:xfrm>
            <a:off x="6288091" y="2024063"/>
            <a:ext cx="19415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a:r>
              <a:rPr lang="en-AU" altLang="en-US" sz="1800" b="1" i="1" dirty="0">
                <a:solidFill>
                  <a:prstClr val="black"/>
                </a:solidFill>
                <a:latin typeface="Arial" panose="020B0604020202020204" pitchFamily="34" charset="0"/>
              </a:rPr>
              <a:t>Silver Sponsors</a:t>
            </a:r>
            <a:endParaRPr lang="en-GB" altLang="en-US" sz="1800" b="1" i="1" dirty="0">
              <a:solidFill>
                <a:prstClr val="black"/>
              </a:solidFill>
              <a:latin typeface="Arial" panose="020B0604020202020204" pitchFamily="34" charset="0"/>
            </a:endParaRPr>
          </a:p>
        </p:txBody>
      </p:sp>
      <p:sp>
        <p:nvSpPr>
          <p:cNvPr id="16391" name="TextBox 6"/>
          <p:cNvSpPr txBox="1">
            <a:spLocks noChangeArrowheads="1"/>
          </p:cNvSpPr>
          <p:nvPr/>
        </p:nvSpPr>
        <p:spPr bwMode="auto">
          <a:xfrm>
            <a:off x="5576888" y="3995739"/>
            <a:ext cx="1864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a:r>
              <a:rPr lang="en-AU" altLang="en-US" sz="1800" b="1" i="1" dirty="0">
                <a:solidFill>
                  <a:prstClr val="black"/>
                </a:solidFill>
                <a:latin typeface="Arial" panose="020B0604020202020204" pitchFamily="34" charset="0"/>
              </a:rPr>
              <a:t>Donor Sponsor</a:t>
            </a:r>
            <a:endParaRPr lang="en-GB" altLang="en-US" sz="1800" b="1" i="1" dirty="0">
              <a:solidFill>
                <a:prstClr val="black"/>
              </a:solidFill>
              <a:latin typeface="Arial" panose="020B0604020202020204" pitchFamily="34"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1" name="Title 6"/>
          <p:cNvSpPr>
            <a:spLocks noGrp="1"/>
          </p:cNvSpPr>
          <p:nvPr>
            <p:ph type="ctrTitle"/>
          </p:nvPr>
        </p:nvSpPr>
        <p:spPr>
          <a:xfrm>
            <a:off x="685800" y="3494088"/>
            <a:ext cx="7772400" cy="830262"/>
          </a:xfrm>
        </p:spPr>
        <p:txBody>
          <a:bodyPr/>
          <a:lstStyle/>
          <a:p>
            <a:pPr eaLnBrk="1" hangingPunct="1"/>
            <a:r>
              <a:rPr lang="en-CA" altLang="en-US" sz="4800"/>
              <a:t>THANK YOU</a:t>
            </a:r>
          </a:p>
        </p:txBody>
      </p:sp>
      <p:sp>
        <p:nvSpPr>
          <p:cNvPr id="952322" name="Subtitle 7"/>
          <p:cNvSpPr>
            <a:spLocks noGrp="1"/>
          </p:cNvSpPr>
          <p:nvPr>
            <p:ph type="subTitle" idx="1"/>
          </p:nvPr>
        </p:nvSpPr>
        <p:spPr>
          <a:xfrm>
            <a:off x="1371600" y="4445000"/>
            <a:ext cx="6400800" cy="508000"/>
          </a:xfrm>
        </p:spPr>
        <p:txBody>
          <a:bodyPr/>
          <a:lstStyle/>
          <a:p>
            <a:pPr eaLnBrk="1" hangingPunct="1"/>
            <a:r>
              <a:rPr lang="en-US" altLang="en-US">
                <a:latin typeface="Arial" panose="020B0604020202020204" pitchFamily="34" charset="0"/>
                <a:cs typeface="Arial" panose="020B0604020202020204" pitchFamily="34" charset="0"/>
              </a:rPr>
              <a:t>www.iacle.org</a:t>
            </a:r>
            <a:endParaRPr lang="en-CA" altLang="en-US">
              <a:latin typeface="Arial" panose="020B0604020202020204" pitchFamily="34" charset="0"/>
              <a:cs typeface="Arial" panose="020B0604020202020204" pitchFamily="34"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Title 3"/>
          <p:cNvSpPr>
            <a:spLocks noGrp="1"/>
          </p:cNvSpPr>
          <p:nvPr>
            <p:ph type="ctrTitle"/>
          </p:nvPr>
        </p:nvSpPr>
        <p:spPr bwMode="auto">
          <a:xfrm>
            <a:off x="304800" y="2257425"/>
            <a:ext cx="8534400" cy="1216025"/>
          </a:xfrm>
          <a:noFill/>
          <a:ln>
            <a:miter lim="800000"/>
          </a:ln>
        </p:spPr>
        <p:txBody>
          <a:bodyPr vert="horz" wrap="square" lIns="91440" tIns="45720" rIns="91440" bIns="45720" numCol="1" anchor="t" anchorCtr="0" compatLnSpc="1"/>
          <a:lstStyle/>
          <a:p>
            <a:pPr eaLnBrk="1" hangingPunct="1"/>
            <a:r>
              <a:rPr lang="zh-CN" altLang="en-US" dirty="0"/>
              <a:t>接触镜的特殊应用</a:t>
            </a:r>
            <a:endParaRPr lang="en-CA" altLang="en-US" dirty="0"/>
          </a:p>
        </p:txBody>
      </p:sp>
      <p:sp>
        <p:nvSpPr>
          <p:cNvPr id="38915" name="Subtitle 4"/>
          <p:cNvSpPr>
            <a:spLocks noGrp="1"/>
          </p:cNvSpPr>
          <p:nvPr>
            <p:ph type="subTitle" idx="1"/>
          </p:nvPr>
        </p:nvSpPr>
        <p:spPr>
          <a:xfrm>
            <a:off x="1371600" y="3506788"/>
            <a:ext cx="6400800" cy="989012"/>
          </a:xfrm>
        </p:spPr>
        <p:txBody>
          <a:bodyPr>
            <a:noAutofit/>
          </a:bodyPr>
          <a:lstStyle/>
          <a:p>
            <a:pPr eaLnBrk="1" hangingPunct="1">
              <a:defRPr/>
            </a:pPr>
            <a:r>
              <a:rPr lang="zh-CN" altLang="en-US" sz="2400" dirty="0">
                <a:solidFill>
                  <a:srgbClr val="FFFF00"/>
                </a:solidFill>
                <a:latin typeface="Arial" panose="020B0604020202020204" pitchFamily="34" charset="0"/>
                <a:cs typeface="Arial" panose="020B0604020202020204" pitchFamily="34" charset="0"/>
              </a:rPr>
              <a:t>附录</a:t>
            </a:r>
            <a:endParaRPr lang="en-US" altLang="zh-CN" sz="2400" dirty="0">
              <a:solidFill>
                <a:srgbClr val="FFFF00"/>
              </a:solidFill>
              <a:latin typeface="Arial" panose="020B0604020202020204" pitchFamily="34" charset="0"/>
              <a:cs typeface="Arial" panose="020B0604020202020204" pitchFamily="34" charset="0"/>
            </a:endParaRPr>
          </a:p>
          <a:p>
            <a:pPr eaLnBrk="1" hangingPunct="1">
              <a:defRPr/>
            </a:pPr>
            <a:r>
              <a:rPr lang="en-US" altLang="en-US" sz="2400" dirty="0">
                <a:latin typeface="Arial" panose="020B0604020202020204" pitchFamily="34" charset="0"/>
                <a:cs typeface="Arial" panose="020B0604020202020204" pitchFamily="34" charset="0"/>
              </a:rPr>
              <a:t>IOLs</a:t>
            </a:r>
          </a:p>
          <a:p>
            <a:pPr marL="342900" indent="-342900" eaLnBrk="1" hangingPunct="1">
              <a:buFont typeface="Arial" panose="020B0604020202020204" pitchFamily="34" charset="0"/>
              <a:buChar char="•"/>
              <a:defRPr/>
            </a:pPr>
            <a:r>
              <a:rPr lang="zh-CN" altLang="en-US" sz="2400" dirty="0">
                <a:latin typeface="Arial" panose="020B0604020202020204" pitchFamily="34" charset="0"/>
                <a:cs typeface="Arial" panose="020B0604020202020204" pitchFamily="34" charset="0"/>
              </a:rPr>
              <a:t>屈光手术技术</a:t>
            </a:r>
            <a:endParaRPr lang="en-CA" altLang="en-US" sz="2400"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Grp="1"/>
          </p:cNvSpPr>
          <p:nvPr>
            <p:ph type="body" idx="1"/>
          </p:nvPr>
        </p:nvSpPr>
        <p:spPr>
          <a:xfrm>
            <a:off x="280988" y="1801813"/>
            <a:ext cx="8839200" cy="4352925"/>
          </a:xfrm>
        </p:spPr>
        <p:txBody>
          <a:bodyPr/>
          <a:lstStyle/>
          <a:p>
            <a:pPr marL="894080" lvl="1" indent="-351155" eaLnBrk="1" hangingPunct="1">
              <a:lnSpc>
                <a:spcPct val="150000"/>
              </a:lnSpc>
            </a:pPr>
            <a:r>
              <a:rPr lang="zh-CN" altLang="en-US" sz="2000" dirty="0">
                <a:latin typeface="Arial" panose="020B0604020202020204" pitchFamily="34" charset="0"/>
                <a:cs typeface="Arial" panose="020B0604020202020204" pitchFamily="34" charset="0"/>
              </a:rPr>
              <a:t>角膜大体健康情况</a:t>
            </a:r>
          </a:p>
          <a:p>
            <a:pPr marL="894080" lvl="1" indent="-351155" eaLnBrk="1" hangingPunct="1">
              <a:lnSpc>
                <a:spcPct val="150000"/>
              </a:lnSpc>
            </a:pPr>
            <a:r>
              <a:rPr lang="zh-CN" altLang="en-US" sz="2000" dirty="0">
                <a:latin typeface="Arial" panose="020B0604020202020204" pitchFamily="34" charset="0"/>
                <a:cs typeface="Arial" panose="020B0604020202020204" pitchFamily="34" charset="0"/>
              </a:rPr>
              <a:t>伤口愈合</a:t>
            </a:r>
          </a:p>
          <a:p>
            <a:pPr marL="894080" lvl="1" indent="-351155" eaLnBrk="1" hangingPunct="1">
              <a:lnSpc>
                <a:spcPct val="150000"/>
              </a:lnSpc>
            </a:pPr>
            <a:r>
              <a:rPr lang="zh-CN" altLang="en-US" sz="2000" dirty="0">
                <a:latin typeface="Arial" panose="020B0604020202020204" pitchFamily="34" charset="0"/>
                <a:cs typeface="Arial" panose="020B0604020202020204" pitchFamily="34" charset="0"/>
              </a:rPr>
              <a:t>缝线外观</a:t>
            </a:r>
          </a:p>
          <a:p>
            <a:pPr marL="894080" lvl="1" indent="-351155" eaLnBrk="1" hangingPunct="1">
              <a:lnSpc>
                <a:spcPct val="150000"/>
              </a:lnSpc>
            </a:pPr>
            <a:r>
              <a:rPr lang="zh-CN" altLang="en-US" sz="2000" dirty="0">
                <a:latin typeface="Arial" panose="020B0604020202020204" pitchFamily="34" charset="0"/>
                <a:cs typeface="Arial" panose="020B0604020202020204" pitchFamily="34" charset="0"/>
              </a:rPr>
              <a:t>内皮细胞层</a:t>
            </a:r>
          </a:p>
          <a:p>
            <a:pPr marL="894080" lvl="1" indent="-351155" eaLnBrk="1" hangingPunct="1">
              <a:lnSpc>
                <a:spcPct val="150000"/>
              </a:lnSpc>
            </a:pPr>
            <a:r>
              <a:rPr lang="zh-CN" altLang="en-US" sz="2000" dirty="0">
                <a:latin typeface="Arial" panose="020B0604020202020204" pitchFamily="34" charset="0"/>
                <a:cs typeface="Arial" panose="020B0604020202020204" pitchFamily="34" charset="0"/>
              </a:rPr>
              <a:t>血管情况</a:t>
            </a:r>
          </a:p>
          <a:p>
            <a:pPr marL="894080" lvl="1" indent="-351155" eaLnBrk="1" hangingPunct="1">
              <a:lnSpc>
                <a:spcPct val="150000"/>
              </a:lnSpc>
            </a:pPr>
            <a:r>
              <a:rPr lang="zh-CN" altLang="en-US" sz="2000" dirty="0">
                <a:latin typeface="Arial" panose="020B0604020202020204" pitchFamily="34" charset="0"/>
                <a:cs typeface="Arial" panose="020B0604020202020204" pitchFamily="34" charset="0"/>
              </a:rPr>
              <a:t>前房炎症</a:t>
            </a:r>
          </a:p>
          <a:p>
            <a:pPr marL="894080" lvl="1" indent="-351155" eaLnBrk="1" hangingPunct="1">
              <a:lnSpc>
                <a:spcPct val="150000"/>
              </a:lnSpc>
            </a:pPr>
            <a:r>
              <a:rPr lang="zh-CN" altLang="en-US" sz="2000" dirty="0">
                <a:latin typeface="Arial" panose="020B0604020202020204" pitchFamily="34" charset="0"/>
                <a:cs typeface="Arial" panose="020B0604020202020204" pitchFamily="34" charset="0"/>
              </a:rPr>
              <a:t>眼压</a:t>
            </a:r>
            <a:endParaRPr lang="en-US" altLang="en-US" sz="2000" dirty="0">
              <a:latin typeface="Arial" panose="020B0604020202020204" pitchFamily="34" charset="0"/>
              <a:cs typeface="Arial" panose="020B0604020202020204" pitchFamily="34" charset="0"/>
            </a:endParaRPr>
          </a:p>
        </p:txBody>
      </p:sp>
      <p:sp>
        <p:nvSpPr>
          <p:cNvPr id="87043" name="Rectangle 5"/>
          <p:cNvSpPr>
            <a:spLocks noChangeArrowheads="1"/>
          </p:cNvSpPr>
          <p:nvPr/>
        </p:nvSpPr>
        <p:spPr bwMode="auto">
          <a:xfrm>
            <a:off x="298450" y="1009650"/>
            <a:ext cx="2339102"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生物显微镜：</a:t>
            </a:r>
            <a:endParaRPr lang="en-US" altLang="en-US" sz="2800" dirty="0">
              <a:latin typeface="Times New Roman MT Std"/>
            </a:endParaRPr>
          </a:p>
        </p:txBody>
      </p:sp>
      <p:sp>
        <p:nvSpPr>
          <p:cNvPr id="5" name="Rectangle 2"/>
          <p:cNvSpPr txBox="1">
            <a:spLocks noChangeArrowheads="1"/>
          </p:cNvSpPr>
          <p:nvPr/>
        </p:nvSpPr>
        <p:spPr bwMode="auto">
          <a:xfrm>
            <a:off x="150813" y="111125"/>
            <a:ext cx="8229600" cy="720725"/>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穿透性角膜移植术</a:t>
            </a:r>
            <a:r>
              <a:rPr lang="en-US"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评估</a:t>
            </a:r>
            <a:endParaRPr lang="en-US" altLang="en-US" sz="2800" dirty="0">
              <a:solidFill>
                <a:srgbClr val="FFFF00"/>
              </a:solidFill>
              <a:latin typeface="Arial" panose="020B0604020202020204" pitchFamily="34" charset="0"/>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69" name="Rectangle 4"/>
          <p:cNvSpPr>
            <a:spLocks noChangeArrowheads="1"/>
          </p:cNvSpPr>
          <p:nvPr/>
        </p:nvSpPr>
        <p:spPr bwMode="auto">
          <a:xfrm>
            <a:off x="287338" y="1009650"/>
            <a:ext cx="902811"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介绍</a:t>
            </a:r>
            <a:endParaRPr lang="en-US" altLang="en-US" sz="2000" dirty="0">
              <a:latin typeface="Times New Roman MT Std"/>
            </a:endParaRPr>
          </a:p>
        </p:txBody>
      </p:sp>
      <p:sp>
        <p:nvSpPr>
          <p:cNvPr id="954370"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人工晶体</a:t>
            </a:r>
            <a:r>
              <a:rPr lang="en-AU" altLang="en-US" sz="2800" dirty="0">
                <a:solidFill>
                  <a:schemeClr val="bg1"/>
                </a:solidFill>
                <a:latin typeface="Arial" panose="020B0604020202020204" pitchFamily="34" charset="0"/>
              </a:rPr>
              <a:t>(IOLs)</a:t>
            </a:r>
            <a:endParaRPr lang="en-US" altLang="en-US" sz="2800" dirty="0">
              <a:solidFill>
                <a:schemeClr val="bg1"/>
              </a:solidFill>
              <a:latin typeface="Arial" panose="020B0604020202020204" pitchFamily="34" charset="0"/>
            </a:endParaRPr>
          </a:p>
        </p:txBody>
      </p:sp>
      <p:sp>
        <p:nvSpPr>
          <p:cNvPr id="954371" name="Rectangle 3"/>
          <p:cNvSpPr txBox="1"/>
          <p:nvPr/>
        </p:nvSpPr>
        <p:spPr bwMode="auto">
          <a:xfrm>
            <a:off x="838200" y="1847850"/>
            <a:ext cx="8839200" cy="5135563"/>
          </a:xfrm>
          <a:prstGeom prst="rect">
            <a:avLst/>
          </a:prstGeom>
          <a:noFill/>
          <a:ln w="9525">
            <a:noFill/>
            <a:miter lim="800000"/>
          </a:ln>
        </p:spPr>
        <p:txBody>
          <a:bodyPr/>
          <a:lstStyle/>
          <a:p>
            <a:pPr marL="342900" indent="-342900">
              <a:lnSpc>
                <a:spcPts val="2700"/>
              </a:lnSpc>
              <a:spcBef>
                <a:spcPct val="20000"/>
              </a:spcBef>
              <a:buFont typeface="Arial" panose="020B0604020202020204" pitchFamily="34" charset="0"/>
              <a:buChar char="•"/>
            </a:pPr>
            <a:r>
              <a:rPr lang="en-US" altLang="en-US" dirty="0">
                <a:solidFill>
                  <a:srgbClr val="5C6F7B"/>
                </a:solidFill>
                <a:latin typeface="Arial" panose="020B0604020202020204" pitchFamily="34" charset="0"/>
              </a:rPr>
              <a:t>Sir Harold Ridley, 1950</a:t>
            </a:r>
          </a:p>
          <a:p>
            <a:pPr marL="742950" lvl="1" indent="-285750">
              <a:lnSpc>
                <a:spcPts val="2700"/>
              </a:lnSpc>
              <a:spcBef>
                <a:spcPct val="20000"/>
              </a:spcBef>
              <a:buFont typeface="Arial" panose="020B0604020202020204" pitchFamily="34" charset="0"/>
              <a:buChar char="•"/>
            </a:pPr>
            <a:r>
              <a:rPr lang="zh-CN" altLang="en-US" dirty="0">
                <a:solidFill>
                  <a:srgbClr val="5C6F7B"/>
                </a:solidFill>
                <a:latin typeface="Arial" panose="020B0604020202020204" pitchFamily="34" charset="0"/>
              </a:rPr>
              <a:t>最初无晶状体</a:t>
            </a:r>
            <a:endParaRPr lang="en-US" altLang="zh-CN" dirty="0">
              <a:solidFill>
                <a:srgbClr val="5C6F7B"/>
              </a:solidFill>
              <a:latin typeface="Arial" panose="020B0604020202020204" pitchFamily="34" charset="0"/>
            </a:endParaRPr>
          </a:p>
          <a:p>
            <a:pPr marL="285750" indent="-285750">
              <a:lnSpc>
                <a:spcPts val="2700"/>
              </a:lnSpc>
              <a:spcBef>
                <a:spcPct val="20000"/>
              </a:spcBef>
              <a:buFont typeface="Arial" panose="020B0604020202020204" pitchFamily="34" charset="0"/>
              <a:buChar char="•"/>
            </a:pPr>
            <a:r>
              <a:rPr lang="zh-CN" altLang="en-US" dirty="0"/>
              <a:t>前房人工晶状体植入术治疗有晶状体的近视后不久</a:t>
            </a:r>
            <a:endParaRPr lang="en-US" altLang="zh-CN" dirty="0"/>
          </a:p>
          <a:p>
            <a:pPr marL="285750" indent="-285750">
              <a:lnSpc>
                <a:spcPts val="2700"/>
              </a:lnSpc>
              <a:spcBef>
                <a:spcPct val="20000"/>
              </a:spcBef>
              <a:buFont typeface="Arial" panose="020B0604020202020204" pitchFamily="34" charset="0"/>
              <a:buChar char="•"/>
            </a:pPr>
            <a:r>
              <a:rPr lang="zh-CN" altLang="en-US" dirty="0">
                <a:solidFill>
                  <a:srgbClr val="5C6F7B"/>
                </a:solidFill>
                <a:latin typeface="Arial" panose="020B0604020202020204" pitchFamily="34" charset="0"/>
              </a:rPr>
              <a:t>最初，产品进化慢</a:t>
            </a:r>
            <a:r>
              <a:rPr lang="en-US" altLang="en-US" dirty="0">
                <a:solidFill>
                  <a:srgbClr val="5C6F7B"/>
                </a:solidFill>
                <a:latin typeface="Arial" panose="020B0604020202020204" pitchFamily="34" charset="0"/>
              </a:rPr>
              <a:t> </a:t>
            </a:r>
          </a:p>
          <a:p>
            <a:pPr marL="342900" indent="-342900">
              <a:lnSpc>
                <a:spcPts val="2700"/>
              </a:lnSpc>
              <a:spcBef>
                <a:spcPct val="20000"/>
              </a:spcBef>
              <a:buFont typeface="Arial" panose="020B0604020202020204" pitchFamily="34" charset="0"/>
              <a:buChar char="•"/>
            </a:pPr>
            <a:r>
              <a:rPr lang="zh-CN" altLang="en-US" dirty="0">
                <a:solidFill>
                  <a:srgbClr val="5C6F7B"/>
                </a:solidFill>
                <a:latin typeface="Arial" panose="020B0604020202020204" pitchFamily="34" charset="0"/>
              </a:rPr>
              <a:t>现代人工晶体具有灵活的触觉</a:t>
            </a:r>
            <a:r>
              <a:rPr lang="en-US" altLang="en-US" dirty="0">
                <a:solidFill>
                  <a:srgbClr val="5C6F7B"/>
                </a:solidFill>
                <a:latin typeface="Arial" panose="020B0604020202020204" pitchFamily="34" charset="0"/>
              </a:rPr>
              <a:t> (</a:t>
            </a:r>
            <a:r>
              <a:rPr lang="zh-CN" altLang="en-US" dirty="0">
                <a:solidFill>
                  <a:srgbClr val="5C6F7B"/>
                </a:solidFill>
                <a:latin typeface="Arial" panose="020B0604020202020204" pitchFamily="34" charset="0"/>
              </a:rPr>
              <a:t>定位的</a:t>
            </a:r>
            <a:r>
              <a:rPr lang="en-US" altLang="en-US" dirty="0">
                <a:solidFill>
                  <a:srgbClr val="5C6F7B"/>
                </a:solidFill>
                <a:latin typeface="Arial" panose="020B0604020202020204" pitchFamily="34" charset="0"/>
              </a:rPr>
              <a:t> ‘</a:t>
            </a:r>
            <a:r>
              <a:rPr lang="zh-CN" altLang="en-US" dirty="0">
                <a:solidFill>
                  <a:srgbClr val="5C6F7B"/>
                </a:solidFill>
                <a:latin typeface="Arial" panose="020B0604020202020204" pitchFamily="34" charset="0"/>
              </a:rPr>
              <a:t>手指</a:t>
            </a:r>
            <a:r>
              <a:rPr lang="en-US" altLang="en-US" dirty="0">
                <a:solidFill>
                  <a:srgbClr val="5C6F7B"/>
                </a:solidFill>
                <a:latin typeface="Arial" panose="020B0604020202020204" pitchFamily="34" charset="0"/>
              </a:rPr>
              <a:t>’)</a:t>
            </a:r>
          </a:p>
          <a:p>
            <a:pPr marL="342900" indent="-342900">
              <a:lnSpc>
                <a:spcPts val="2700"/>
              </a:lnSpc>
              <a:spcBef>
                <a:spcPct val="20000"/>
              </a:spcBef>
              <a:buFont typeface="Arial" panose="020B0604020202020204" pitchFamily="34" charset="0"/>
              <a:buChar char="•"/>
            </a:pPr>
            <a:r>
              <a:rPr lang="zh-CN" altLang="en-US" dirty="0">
                <a:solidFill>
                  <a:srgbClr val="5C6F7B"/>
                </a:solidFill>
                <a:latin typeface="Arial" panose="020B0604020202020204" pitchFamily="34" charset="0"/>
              </a:rPr>
              <a:t>可以是</a:t>
            </a:r>
            <a:r>
              <a:rPr lang="en-US" altLang="en-US" dirty="0">
                <a:solidFill>
                  <a:srgbClr val="5C6F7B"/>
                </a:solidFill>
                <a:latin typeface="Arial" panose="020B0604020202020204" pitchFamily="34" charset="0"/>
              </a:rPr>
              <a:t> :</a:t>
            </a:r>
          </a:p>
          <a:p>
            <a:pPr marL="742950" lvl="1" indent="-285750">
              <a:lnSpc>
                <a:spcPts val="2700"/>
              </a:lnSpc>
              <a:spcBef>
                <a:spcPct val="20000"/>
              </a:spcBef>
              <a:buFont typeface="Arial" panose="020B0604020202020204" pitchFamily="34" charset="0"/>
              <a:buChar char="•"/>
            </a:pPr>
            <a:r>
              <a:rPr lang="zh-CN" altLang="en-US" dirty="0">
                <a:solidFill>
                  <a:srgbClr val="5C6F7B"/>
                </a:solidFill>
                <a:latin typeface="Arial" panose="020B0604020202020204" pitchFamily="34" charset="0"/>
              </a:rPr>
              <a:t>位于虹膜前</a:t>
            </a:r>
            <a:r>
              <a:rPr lang="en-US" altLang="en-US" dirty="0">
                <a:solidFill>
                  <a:srgbClr val="5C6F7B"/>
                </a:solidFill>
                <a:latin typeface="Arial" panose="020B0604020202020204" pitchFamily="34" charset="0"/>
              </a:rPr>
              <a:t> (AC – </a:t>
            </a:r>
            <a:r>
              <a:rPr lang="zh-CN" altLang="en-US" dirty="0">
                <a:solidFill>
                  <a:srgbClr val="5C6F7B"/>
                </a:solidFill>
                <a:latin typeface="Arial" panose="020B0604020202020204" pitchFamily="34" charset="0"/>
              </a:rPr>
              <a:t>前房</a:t>
            </a:r>
            <a:r>
              <a:rPr lang="en-US" altLang="en-US" dirty="0">
                <a:solidFill>
                  <a:srgbClr val="5C6F7B"/>
                </a:solidFill>
                <a:latin typeface="Arial" panose="020B0604020202020204" pitchFamily="34" charset="0"/>
              </a:rPr>
              <a:t>)</a:t>
            </a:r>
          </a:p>
          <a:p>
            <a:pPr marL="742950" lvl="1" indent="-285750">
              <a:lnSpc>
                <a:spcPts val="2700"/>
              </a:lnSpc>
              <a:spcBef>
                <a:spcPct val="20000"/>
              </a:spcBef>
              <a:buFont typeface="Arial" panose="020B0604020202020204" pitchFamily="34" charset="0"/>
              <a:buChar char="•"/>
            </a:pPr>
            <a:r>
              <a:rPr lang="zh-CN" altLang="en-US" dirty="0">
                <a:solidFill>
                  <a:srgbClr val="5C6F7B"/>
                </a:solidFill>
                <a:latin typeface="Arial" panose="020B0604020202020204" pitchFamily="34" charset="0"/>
              </a:rPr>
              <a:t>就位于虹膜后面</a:t>
            </a:r>
            <a:r>
              <a:rPr lang="en-US" altLang="en-US" dirty="0">
                <a:solidFill>
                  <a:srgbClr val="5C6F7B"/>
                </a:solidFill>
                <a:latin typeface="Arial" panose="020B0604020202020204" pitchFamily="34" charset="0"/>
              </a:rPr>
              <a:t>(PC – </a:t>
            </a:r>
            <a:r>
              <a:rPr lang="zh-CN" altLang="en-US" dirty="0">
                <a:solidFill>
                  <a:srgbClr val="5C6F7B"/>
                </a:solidFill>
                <a:latin typeface="Arial" panose="020B0604020202020204" pitchFamily="34" charset="0"/>
              </a:rPr>
              <a:t>后房</a:t>
            </a:r>
            <a:r>
              <a:rPr lang="en-US" altLang="en-US" dirty="0">
                <a:solidFill>
                  <a:srgbClr val="5C6F7B"/>
                </a:solidFill>
                <a:latin typeface="Arial" panose="020B0604020202020204" pitchFamily="34" charset="0"/>
              </a:rPr>
              <a:t>)</a:t>
            </a:r>
          </a:p>
          <a:p>
            <a:pPr marL="742950" lvl="1" indent="-285750">
              <a:lnSpc>
                <a:spcPts val="2700"/>
              </a:lnSpc>
              <a:spcBef>
                <a:spcPct val="20000"/>
              </a:spcBef>
              <a:buFont typeface="Arial" panose="020B0604020202020204" pitchFamily="34" charset="0"/>
              <a:buChar char="•"/>
            </a:pPr>
            <a:r>
              <a:rPr lang="zh-CN" altLang="en-US" dirty="0">
                <a:solidFill>
                  <a:srgbClr val="5C6F7B"/>
                </a:solidFill>
                <a:latin typeface="Arial" panose="020B0604020202020204" pitchFamily="34" charset="0"/>
              </a:rPr>
              <a:t>一片式或多片式装置</a:t>
            </a:r>
            <a:endParaRPr lang="en-US" altLang="en-US" dirty="0">
              <a:solidFill>
                <a:srgbClr val="5C6F7B"/>
              </a:solidFill>
              <a:latin typeface="Arial" panose="020B0604020202020204" pitchFamily="34" charset="0"/>
            </a:endParaRPr>
          </a:p>
          <a:p>
            <a:pPr marL="742950" lvl="1" indent="-285750">
              <a:lnSpc>
                <a:spcPts val="2700"/>
              </a:lnSpc>
              <a:spcBef>
                <a:spcPct val="20000"/>
              </a:spcBef>
              <a:buFont typeface="Arial" panose="020B0604020202020204" pitchFamily="34" charset="0"/>
              <a:buChar char="•"/>
            </a:pPr>
            <a:r>
              <a:rPr lang="zh-CN" altLang="en-US" dirty="0">
                <a:solidFill>
                  <a:srgbClr val="5C6F7B"/>
                </a:solidFill>
                <a:latin typeface="Arial" panose="020B0604020202020204" pitchFamily="34" charset="0"/>
              </a:rPr>
              <a:t>可以虹膜支撑或虹膜固定</a:t>
            </a:r>
            <a:r>
              <a:rPr lang="en-US" altLang="en-US" dirty="0">
                <a:solidFill>
                  <a:srgbClr val="5C6F7B"/>
                </a:solidFill>
                <a:latin typeface="Arial" panose="020B0604020202020204" pitchFamily="34" charset="0"/>
              </a:rPr>
              <a:t> (AC IOLs)</a:t>
            </a:r>
          </a:p>
          <a:p>
            <a:pPr marL="742950" lvl="1" indent="-285750">
              <a:lnSpc>
                <a:spcPts val="2700"/>
              </a:lnSpc>
              <a:spcBef>
                <a:spcPct val="20000"/>
              </a:spcBef>
              <a:buFont typeface="Arial" panose="020B0604020202020204" pitchFamily="34" charset="0"/>
              <a:buChar char="•"/>
            </a:pPr>
            <a:r>
              <a:rPr lang="zh-CN" altLang="en-US" dirty="0">
                <a:solidFill>
                  <a:srgbClr val="5C6F7B"/>
                </a:solidFill>
                <a:latin typeface="Arial" panose="020B0604020202020204" pitchFamily="34" charset="0"/>
              </a:rPr>
              <a:t>当做植入式接触镜</a:t>
            </a:r>
            <a:r>
              <a:rPr lang="en-US" altLang="en-US" dirty="0">
                <a:solidFill>
                  <a:srgbClr val="5C6F7B"/>
                </a:solidFill>
                <a:latin typeface="Arial" panose="020B0604020202020204" pitchFamily="34" charset="0"/>
              </a:rPr>
              <a:t> (ICL – </a:t>
            </a:r>
            <a:r>
              <a:rPr lang="zh-CN" altLang="en-US" dirty="0">
                <a:solidFill>
                  <a:srgbClr val="5C6F7B"/>
                </a:solidFill>
                <a:latin typeface="Arial" panose="020B0604020202020204" pitchFamily="34" charset="0"/>
              </a:rPr>
              <a:t>有晶状体的病人</a:t>
            </a:r>
            <a:r>
              <a:rPr lang="en-US" altLang="en-US" dirty="0">
                <a:solidFill>
                  <a:srgbClr val="5C6F7B"/>
                </a:solidFill>
                <a:latin typeface="Arial" panose="020B0604020202020204" pitchFamily="34" charset="0"/>
              </a:rPr>
              <a:t>)</a:t>
            </a:r>
          </a:p>
          <a:p>
            <a:pPr marL="742950" lvl="1" indent="-285750">
              <a:lnSpc>
                <a:spcPts val="2700"/>
              </a:lnSpc>
              <a:spcBef>
                <a:spcPct val="20000"/>
              </a:spcBef>
              <a:buFont typeface="Arial" panose="020B0604020202020204" pitchFamily="34" charset="0"/>
              <a:buChar char="•"/>
            </a:pPr>
            <a:endParaRPr lang="en-US" altLang="en-US" dirty="0">
              <a:solidFill>
                <a:srgbClr val="5C6F7B"/>
              </a:solidFill>
              <a:latin typeface="Arial" panose="020B0604020202020204" pitchFamily="34"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2" descr="C:\Users\Suneet Eng\Desktop\E 55 (1)\32.jpg"/>
          <p:cNvPicPr>
            <a:picLocks noChangeAspect="1" noChangeArrowheads="1"/>
          </p:cNvPicPr>
          <p:nvPr/>
        </p:nvPicPr>
        <p:blipFill>
          <a:blip r:embed="rId3" cstate="print"/>
          <a:srcRect/>
          <a:stretch>
            <a:fillRect/>
          </a:stretch>
        </p:blipFill>
        <p:spPr bwMode="auto">
          <a:xfrm>
            <a:off x="428596" y="1785926"/>
            <a:ext cx="8178801" cy="4059238"/>
          </a:xfrm>
          <a:prstGeom prst="rect">
            <a:avLst/>
          </a:prstGeom>
          <a:noFill/>
        </p:spPr>
      </p:pic>
      <p:sp>
        <p:nvSpPr>
          <p:cNvPr id="956418" name="Rectangle 5"/>
          <p:cNvSpPr>
            <a:spLocks noChangeArrowheads="1"/>
          </p:cNvSpPr>
          <p:nvPr/>
        </p:nvSpPr>
        <p:spPr bwMode="auto">
          <a:xfrm>
            <a:off x="287338" y="1009650"/>
            <a:ext cx="4852610"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有晶体眼</a:t>
            </a:r>
            <a:r>
              <a:rPr lang="en-US" altLang="en-US" sz="2800" dirty="0">
                <a:solidFill>
                  <a:srgbClr val="0073AE"/>
                </a:solidFill>
                <a:latin typeface="Times New Roman MT Std"/>
              </a:rPr>
              <a:t> IOL: </a:t>
            </a:r>
            <a:r>
              <a:rPr lang="zh-CN" altLang="en-US" sz="2800" dirty="0">
                <a:solidFill>
                  <a:srgbClr val="0073AE"/>
                </a:solidFill>
                <a:latin typeface="Times New Roman MT Std"/>
              </a:rPr>
              <a:t>前房</a:t>
            </a:r>
            <a:r>
              <a:rPr lang="en-US" altLang="en-US" sz="2800" dirty="0">
                <a:solidFill>
                  <a:srgbClr val="0073AE"/>
                </a:solidFill>
                <a:latin typeface="Times New Roman MT Std"/>
              </a:rPr>
              <a:t>(AC IOL)</a:t>
            </a:r>
            <a:endParaRPr lang="en-US" altLang="en-US" sz="2000" dirty="0">
              <a:latin typeface="Times New Roman MT Std"/>
            </a:endParaRPr>
          </a:p>
        </p:txBody>
      </p:sp>
      <p:sp>
        <p:nvSpPr>
          <p:cNvPr id="956419"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人工晶体</a:t>
            </a:r>
            <a:r>
              <a:rPr lang="en-AU" altLang="en-US" sz="2800" dirty="0">
                <a:solidFill>
                  <a:schemeClr val="bg1"/>
                </a:solidFill>
                <a:latin typeface="Arial" panose="020B0604020202020204" pitchFamily="34" charset="0"/>
              </a:rPr>
              <a:t>(IOLs)</a:t>
            </a:r>
            <a:endParaRPr lang="en-US" altLang="en-US" sz="2800" dirty="0">
              <a:solidFill>
                <a:schemeClr val="bg1"/>
              </a:solidFill>
              <a:latin typeface="Arial" panose="020B0604020202020204" pitchFamily="34"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5" name="Rectangle 3"/>
          <p:cNvSpPr>
            <a:spLocks noGrp="1"/>
          </p:cNvSpPr>
          <p:nvPr>
            <p:ph type="body" idx="1"/>
          </p:nvPr>
        </p:nvSpPr>
        <p:spPr>
          <a:xfrm>
            <a:off x="838200" y="1803400"/>
            <a:ext cx="7704138" cy="2592388"/>
          </a:xfrm>
        </p:spPr>
        <p:txBody>
          <a:bodyPr/>
          <a:lstStyle/>
          <a:p>
            <a:pPr eaLnBrk="1" hangingPunct="1">
              <a:lnSpc>
                <a:spcPct val="150000"/>
              </a:lnSpc>
            </a:pPr>
            <a:r>
              <a:rPr lang="zh-CN" altLang="en-US" dirty="0">
                <a:latin typeface="Arial" panose="020B0604020202020204" pitchFamily="34" charset="0"/>
                <a:cs typeface="Arial" panose="020B0604020202020204" pitchFamily="34" charset="0"/>
              </a:rPr>
              <a:t>有或没有晶状体摘除</a:t>
            </a:r>
            <a:endParaRPr lang="en-US" altLang="en-US" dirty="0">
              <a:latin typeface="Arial" panose="020B0604020202020204" pitchFamily="34" charset="0"/>
              <a:cs typeface="Arial" panose="020B0604020202020204" pitchFamily="34" charset="0"/>
            </a:endParaRPr>
          </a:p>
          <a:p>
            <a:pPr eaLnBrk="1" hangingPunct="1">
              <a:lnSpc>
                <a:spcPct val="150000"/>
              </a:lnSpc>
            </a:pPr>
            <a:r>
              <a:rPr lang="zh-CN" altLang="en-US" dirty="0">
                <a:latin typeface="Arial" panose="020B0604020202020204" pitchFamily="34" charset="0"/>
                <a:cs typeface="Arial" panose="020B0604020202020204" pitchFamily="34" charset="0"/>
              </a:rPr>
              <a:t>可逆的或可替换的程序</a:t>
            </a:r>
            <a:endParaRPr lang="en-US" altLang="en-US" dirty="0">
              <a:latin typeface="Arial" panose="020B0604020202020204" pitchFamily="34" charset="0"/>
              <a:cs typeface="Arial" panose="020B0604020202020204" pitchFamily="34" charset="0"/>
            </a:endParaRPr>
          </a:p>
          <a:p>
            <a:pPr eaLnBrk="1" hangingPunct="1">
              <a:lnSpc>
                <a:spcPct val="150000"/>
              </a:lnSpc>
            </a:pPr>
            <a:r>
              <a:rPr lang="zh-CN" altLang="en-US" dirty="0">
                <a:latin typeface="Arial" panose="020B0604020202020204" pitchFamily="34" charset="0"/>
                <a:cs typeface="Arial" panose="020B0604020202020204" pitchFamily="34" charset="0"/>
              </a:rPr>
              <a:t>与角膜屈光手术相比减少像差</a:t>
            </a:r>
            <a:endParaRPr lang="en-US" altLang="en-US" dirty="0">
              <a:latin typeface="Arial" panose="020B0604020202020204" pitchFamily="34" charset="0"/>
              <a:cs typeface="Arial" panose="020B0604020202020204" pitchFamily="34" charset="0"/>
            </a:endParaRPr>
          </a:p>
          <a:p>
            <a:pPr>
              <a:lnSpc>
                <a:spcPct val="150000"/>
              </a:lnSpc>
              <a:buFont typeface="Arial" panose="020B0604020202020204" pitchFamily="34" charset="0"/>
              <a:buNone/>
            </a:pPr>
            <a:endParaRPr lang="en-US" altLang="en-US" dirty="0">
              <a:latin typeface="Arial" panose="020B0604020202020204" pitchFamily="34" charset="0"/>
              <a:cs typeface="Arial" panose="020B0604020202020204" pitchFamily="34" charset="0"/>
            </a:endParaRPr>
          </a:p>
        </p:txBody>
      </p:sp>
      <p:sp>
        <p:nvSpPr>
          <p:cNvPr id="958466" name="Rectangle 4"/>
          <p:cNvSpPr>
            <a:spLocks noChangeArrowheads="1"/>
          </p:cNvSpPr>
          <p:nvPr/>
        </p:nvSpPr>
        <p:spPr bwMode="auto">
          <a:xfrm>
            <a:off x="287338" y="1009650"/>
            <a:ext cx="3057247"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AC IOL: </a:t>
            </a:r>
            <a:r>
              <a:rPr lang="zh-CN" altLang="en-US" sz="2800" dirty="0">
                <a:solidFill>
                  <a:srgbClr val="0073AE"/>
                </a:solidFill>
                <a:latin typeface="Times New Roman MT Std"/>
              </a:rPr>
              <a:t>一般情况</a:t>
            </a:r>
            <a:endParaRPr lang="en-US" altLang="en-US" sz="2000" dirty="0">
              <a:latin typeface="Times New Roman MT Std"/>
            </a:endParaRPr>
          </a:p>
        </p:txBody>
      </p:sp>
      <p:sp>
        <p:nvSpPr>
          <p:cNvPr id="958467"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人工晶体</a:t>
            </a:r>
            <a:r>
              <a:rPr lang="en-AU" altLang="en-US" sz="2800" dirty="0">
                <a:solidFill>
                  <a:schemeClr val="bg1"/>
                </a:solidFill>
                <a:latin typeface="Arial" panose="020B0604020202020204" pitchFamily="34" charset="0"/>
              </a:rPr>
              <a:t>(IOLs)</a:t>
            </a:r>
            <a:endParaRPr lang="en-US" altLang="en-US" sz="2800" dirty="0">
              <a:solidFill>
                <a:schemeClr val="bg1"/>
              </a:solidFill>
              <a:latin typeface="Arial" panose="020B0604020202020204" pitchFamily="34"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C:\Users\Suneet Eng\Desktop\E 55 (1)\Picture33.jpg"/>
          <p:cNvPicPr>
            <a:picLocks noChangeAspect="1" noChangeArrowheads="1"/>
          </p:cNvPicPr>
          <p:nvPr/>
        </p:nvPicPr>
        <p:blipFill>
          <a:blip r:embed="rId3" cstate="print"/>
          <a:srcRect/>
          <a:stretch>
            <a:fillRect/>
          </a:stretch>
        </p:blipFill>
        <p:spPr bwMode="auto">
          <a:xfrm>
            <a:off x="428596" y="1643050"/>
            <a:ext cx="8301038" cy="4160837"/>
          </a:xfrm>
          <a:prstGeom prst="rect">
            <a:avLst/>
          </a:prstGeom>
          <a:noFill/>
        </p:spPr>
      </p:pic>
      <p:sp>
        <p:nvSpPr>
          <p:cNvPr id="960514" name="Rectangle 5"/>
          <p:cNvSpPr>
            <a:spLocks noChangeArrowheads="1"/>
          </p:cNvSpPr>
          <p:nvPr/>
        </p:nvSpPr>
        <p:spPr bwMode="auto">
          <a:xfrm>
            <a:off x="287338" y="1009650"/>
            <a:ext cx="4852610"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有晶体的</a:t>
            </a:r>
            <a:r>
              <a:rPr lang="en-US" altLang="en-US" sz="2800" dirty="0">
                <a:solidFill>
                  <a:srgbClr val="0073AE"/>
                </a:solidFill>
                <a:latin typeface="Times New Roman MT Std"/>
              </a:rPr>
              <a:t> IOL: </a:t>
            </a:r>
            <a:r>
              <a:rPr lang="zh-CN" altLang="en-US" sz="2800" dirty="0">
                <a:solidFill>
                  <a:srgbClr val="0073AE"/>
                </a:solidFill>
                <a:latin typeface="Times New Roman MT Std"/>
              </a:rPr>
              <a:t>后房</a:t>
            </a:r>
            <a:r>
              <a:rPr lang="en-US" altLang="en-US" sz="2800" dirty="0">
                <a:solidFill>
                  <a:srgbClr val="0073AE"/>
                </a:solidFill>
                <a:latin typeface="Times New Roman MT Std"/>
              </a:rPr>
              <a:t>(PC IOL)</a:t>
            </a:r>
            <a:endParaRPr lang="en-US" altLang="en-US" sz="2000" dirty="0">
              <a:latin typeface="Times New Roman MT Std"/>
            </a:endParaRPr>
          </a:p>
        </p:txBody>
      </p:sp>
      <p:sp>
        <p:nvSpPr>
          <p:cNvPr id="96051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人工晶体</a:t>
            </a:r>
            <a:r>
              <a:rPr lang="en-AU" altLang="en-US" sz="2800" dirty="0">
                <a:solidFill>
                  <a:schemeClr val="bg1"/>
                </a:solidFill>
                <a:latin typeface="Arial" panose="020B0604020202020204" pitchFamily="34" charset="0"/>
              </a:rPr>
              <a:t>(IOLs)</a:t>
            </a:r>
            <a:endParaRPr lang="en-US" altLang="en-US" sz="2800" dirty="0">
              <a:solidFill>
                <a:schemeClr val="bg1"/>
              </a:solidFill>
              <a:latin typeface="Arial" panose="020B0604020202020204" pitchFamily="34"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1" name="Rectangle 3"/>
          <p:cNvSpPr>
            <a:spLocks noGrp="1"/>
          </p:cNvSpPr>
          <p:nvPr>
            <p:ph type="body" idx="1"/>
          </p:nvPr>
        </p:nvSpPr>
        <p:spPr>
          <a:xfrm>
            <a:off x="831850" y="1854200"/>
            <a:ext cx="8839200" cy="5135563"/>
          </a:xfrm>
        </p:spPr>
        <p:txBody>
          <a:bodyPr/>
          <a:lstStyle/>
          <a:p>
            <a:pPr eaLnBrk="1" hangingPunct="1">
              <a:lnSpc>
                <a:spcPts val="2700"/>
              </a:lnSpc>
            </a:pPr>
            <a:r>
              <a:rPr lang="en-US" altLang="en-US" dirty="0">
                <a:latin typeface="Arial" panose="020B0604020202020204" pitchFamily="34" charset="0"/>
                <a:cs typeface="Arial" panose="020B0604020202020204" pitchFamily="34" charset="0"/>
              </a:rPr>
              <a:t>A PC IOL</a:t>
            </a:r>
            <a:r>
              <a:rPr lang="zh-CN" altLang="en-US" dirty="0">
                <a:latin typeface="Arial" panose="020B0604020202020204" pitchFamily="34" charset="0"/>
                <a:cs typeface="Arial" panose="020B0604020202020204" pitchFamily="34" charset="0"/>
              </a:rPr>
              <a:t>是安装在晶状体前面去矫正屈光不正</a:t>
            </a:r>
            <a:endParaRPr lang="en-US" altLang="en-US" dirty="0">
              <a:latin typeface="Arial" panose="020B0604020202020204" pitchFamily="34" charset="0"/>
              <a:cs typeface="Arial" panose="020B0604020202020204" pitchFamily="34" charset="0"/>
            </a:endParaRPr>
          </a:p>
          <a:p>
            <a:pPr eaLnBrk="1" hangingPunct="1">
              <a:lnSpc>
                <a:spcPts val="2700"/>
              </a:lnSpc>
            </a:pPr>
            <a:r>
              <a:rPr lang="zh-CN" altLang="en-US" dirty="0">
                <a:latin typeface="Arial" panose="020B0604020202020204" pitchFamily="34" charset="0"/>
                <a:cs typeface="Arial" panose="020B0604020202020204" pitchFamily="34" charset="0"/>
              </a:rPr>
              <a:t>散光矫正的可能性</a:t>
            </a:r>
            <a:endParaRPr lang="en-US" altLang="en-US" dirty="0">
              <a:latin typeface="Arial" panose="020B0604020202020204" pitchFamily="34" charset="0"/>
              <a:cs typeface="Arial" panose="020B0604020202020204" pitchFamily="34" charset="0"/>
            </a:endParaRPr>
          </a:p>
          <a:p>
            <a:pPr eaLnBrk="1" hangingPunct="1">
              <a:lnSpc>
                <a:spcPts val="2700"/>
              </a:lnSpc>
            </a:pPr>
            <a:r>
              <a:rPr lang="zh-CN" altLang="en-US" dirty="0">
                <a:latin typeface="Arial" panose="020B0604020202020204" pitchFamily="34" charset="0"/>
                <a:cs typeface="Arial" panose="020B0604020202020204" pitchFamily="34" charset="0"/>
              </a:rPr>
              <a:t>提供正或负度数</a:t>
            </a:r>
            <a:endParaRPr lang="en-US" altLang="en-US" dirty="0">
              <a:latin typeface="Arial" panose="020B0604020202020204" pitchFamily="34" charset="0"/>
              <a:cs typeface="Arial" panose="020B0604020202020204" pitchFamily="34" charset="0"/>
            </a:endParaRPr>
          </a:p>
          <a:p>
            <a:pPr eaLnBrk="1" hangingPunct="1">
              <a:lnSpc>
                <a:spcPts val="2700"/>
              </a:lnSpc>
            </a:pPr>
            <a:r>
              <a:rPr lang="zh-CN" altLang="en-US" dirty="0">
                <a:latin typeface="Arial" panose="020B0604020202020204" pitchFamily="34" charset="0"/>
                <a:cs typeface="Arial" panose="020B0604020202020204" pitchFamily="34" charset="0"/>
              </a:rPr>
              <a:t>可能更适合高度屈光不正</a:t>
            </a:r>
            <a:endParaRPr lang="en-US" altLang="en-US" dirty="0">
              <a:latin typeface="Arial" panose="020B0604020202020204" pitchFamily="34" charset="0"/>
              <a:cs typeface="Arial" panose="020B0604020202020204" pitchFamily="34" charset="0"/>
            </a:endParaRPr>
          </a:p>
          <a:p>
            <a:pPr eaLnBrk="1" hangingPunct="1">
              <a:lnSpc>
                <a:spcPts val="2700"/>
              </a:lnSpc>
            </a:pPr>
            <a:r>
              <a:rPr lang="zh-CN" altLang="en-US" dirty="0"/>
              <a:t>有时被称为可置入的接触镜</a:t>
            </a:r>
            <a:r>
              <a:rPr lang="en-US" altLang="en-US" dirty="0">
                <a:latin typeface="Arial" panose="020B0604020202020204" pitchFamily="34" charset="0"/>
                <a:cs typeface="Arial" panose="020B0604020202020204" pitchFamily="34" charset="0"/>
              </a:rPr>
              <a:t> (ICL)</a:t>
            </a:r>
          </a:p>
          <a:p>
            <a:pPr eaLnBrk="1" hangingPunct="1">
              <a:lnSpc>
                <a:spcPts val="2700"/>
              </a:lnSpc>
            </a:pPr>
            <a:r>
              <a:rPr lang="zh-CN" altLang="en-US" dirty="0">
                <a:latin typeface="Arial" panose="020B0604020202020204" pitchFamily="34" charset="0"/>
                <a:cs typeface="Arial" panose="020B0604020202020204" pitchFamily="34" charset="0"/>
              </a:rPr>
              <a:t>可矫正</a:t>
            </a:r>
            <a:r>
              <a:rPr lang="en-US" altLang="en-US" dirty="0">
                <a:latin typeface="Arial" panose="020B0604020202020204" pitchFamily="34" charset="0"/>
                <a:cs typeface="Arial" panose="020B0604020202020204" pitchFamily="34" charset="0"/>
              </a:rPr>
              <a:t>+3 </a:t>
            </a:r>
            <a:r>
              <a:rPr lang="zh-CN" altLang="en-US" dirty="0">
                <a:latin typeface="Arial" panose="020B0604020202020204" pitchFamily="34" charset="0"/>
                <a:cs typeface="Arial" panose="020B0604020202020204" pitchFamily="34" charset="0"/>
              </a:rPr>
              <a:t>至</a:t>
            </a:r>
            <a:r>
              <a:rPr lang="en-US" altLang="en-US" dirty="0">
                <a:latin typeface="Arial" panose="020B0604020202020204" pitchFamily="34" charset="0"/>
                <a:cs typeface="Arial" panose="020B0604020202020204" pitchFamily="34" charset="0"/>
              </a:rPr>
              <a:t> +15 D, </a:t>
            </a:r>
            <a:r>
              <a:rPr lang="zh-CN" altLang="en-US" dirty="0">
                <a:latin typeface="Arial" panose="020B0604020202020204" pitchFamily="34" charset="0"/>
                <a:cs typeface="Arial" panose="020B0604020202020204" pitchFamily="34" charset="0"/>
              </a:rPr>
              <a:t>光学直径</a:t>
            </a:r>
            <a:r>
              <a:rPr lang="en-US" altLang="en-US" dirty="0">
                <a:latin typeface="Arial" panose="020B0604020202020204" pitchFamily="34" charset="0"/>
                <a:cs typeface="Arial" panose="020B0604020202020204" pitchFamily="34" charset="0"/>
              </a:rPr>
              <a:t>4 - 5 mm</a:t>
            </a:r>
          </a:p>
          <a:p>
            <a:pPr eaLnBrk="1" hangingPunct="1">
              <a:lnSpc>
                <a:spcPts val="2700"/>
              </a:lnSpc>
            </a:pPr>
            <a:r>
              <a:rPr lang="zh-CN" altLang="en-US" dirty="0">
                <a:latin typeface="Arial" panose="020B0604020202020204" pitchFamily="34" charset="0"/>
                <a:cs typeface="Arial" panose="020B0604020202020204" pitchFamily="34" charset="0"/>
              </a:rPr>
              <a:t>可矫正</a:t>
            </a:r>
            <a:r>
              <a:rPr lang="en-US" altLang="en-US" dirty="0">
                <a:latin typeface="Arial" panose="020B0604020202020204" pitchFamily="34" charset="0"/>
                <a:cs typeface="Arial" panose="020B0604020202020204" pitchFamily="34" charset="0"/>
              </a:rPr>
              <a:t>–8 </a:t>
            </a:r>
            <a:r>
              <a:rPr lang="zh-CN" altLang="en-US" dirty="0">
                <a:latin typeface="Arial" panose="020B0604020202020204" pitchFamily="34" charset="0"/>
                <a:cs typeface="Arial" panose="020B0604020202020204" pitchFamily="34" charset="0"/>
              </a:rPr>
              <a:t>至</a:t>
            </a:r>
            <a:r>
              <a:rPr lang="en-US" altLang="en-US" dirty="0">
                <a:latin typeface="Arial" panose="020B0604020202020204" pitchFamily="34" charset="0"/>
                <a:cs typeface="Arial" panose="020B0604020202020204" pitchFamily="34" charset="0"/>
              </a:rPr>
              <a:t> –18 D , </a:t>
            </a:r>
            <a:r>
              <a:rPr lang="zh-CN" altLang="en-US" dirty="0">
                <a:latin typeface="Arial" panose="020B0604020202020204" pitchFamily="34" charset="0"/>
                <a:cs typeface="Arial" panose="020B0604020202020204" pitchFamily="34" charset="0"/>
              </a:rPr>
              <a:t>光学直径</a:t>
            </a:r>
            <a:r>
              <a:rPr lang="en-US" altLang="en-US" dirty="0">
                <a:latin typeface="Arial" panose="020B0604020202020204" pitchFamily="34" charset="0"/>
                <a:cs typeface="Arial" panose="020B0604020202020204" pitchFamily="34" charset="0"/>
              </a:rPr>
              <a:t> 4.5 to 4.8 mm</a:t>
            </a:r>
          </a:p>
          <a:p>
            <a:pPr eaLnBrk="1" hangingPunct="1">
              <a:lnSpc>
                <a:spcPts val="2700"/>
              </a:lnSpc>
            </a:pPr>
            <a:r>
              <a:rPr lang="zh-CN" altLang="en-US" dirty="0">
                <a:latin typeface="Arial" panose="020B0604020202020204" pitchFamily="34" charset="0"/>
                <a:cs typeface="Arial" panose="020B0604020202020204" pitchFamily="34" charset="0"/>
              </a:rPr>
              <a:t>适应年龄</a:t>
            </a:r>
            <a:r>
              <a:rPr lang="en-US" altLang="en-US" dirty="0">
                <a:latin typeface="Arial" panose="020B0604020202020204" pitchFamily="34" charset="0"/>
                <a:cs typeface="Arial" panose="020B0604020202020204" pitchFamily="34" charset="0"/>
              </a:rPr>
              <a:t>: ≥20 </a:t>
            </a:r>
            <a:r>
              <a:rPr lang="zh-CN" altLang="en-US" dirty="0">
                <a:latin typeface="Arial" panose="020B0604020202020204" pitchFamily="34" charset="0"/>
                <a:cs typeface="Arial" panose="020B0604020202020204" pitchFamily="34" charset="0"/>
              </a:rPr>
              <a:t>岁</a:t>
            </a:r>
            <a:endParaRPr lang="en-US" altLang="en-US" dirty="0">
              <a:latin typeface="Arial" panose="020B0604020202020204" pitchFamily="34" charset="0"/>
              <a:cs typeface="Arial" panose="020B0604020202020204" pitchFamily="34" charset="0"/>
            </a:endParaRPr>
          </a:p>
          <a:p>
            <a:pPr eaLnBrk="1" hangingPunct="1">
              <a:lnSpc>
                <a:spcPts val="2700"/>
              </a:lnSpc>
            </a:pPr>
            <a:r>
              <a:rPr lang="zh-CN" altLang="en-US" dirty="0">
                <a:latin typeface="Arial" panose="020B0604020202020204" pitchFamily="34" charset="0"/>
                <a:cs typeface="Arial" panose="020B0604020202020204" pitchFamily="34" charset="0"/>
              </a:rPr>
              <a:t>通过小的角膜切口注入</a:t>
            </a:r>
            <a:r>
              <a:rPr lang="en-US"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镜片在位展开</a:t>
            </a:r>
            <a:r>
              <a:rPr lang="en-US" altLang="en-US" dirty="0">
                <a:latin typeface="Arial" panose="020B0604020202020204" pitchFamily="34" charset="0"/>
                <a:cs typeface="Arial" panose="020B0604020202020204" pitchFamily="34" charset="0"/>
              </a:rPr>
              <a:t>)</a:t>
            </a:r>
          </a:p>
          <a:p>
            <a:pPr lvl="1" eaLnBrk="1" hangingPunct="1">
              <a:lnSpc>
                <a:spcPts val="2700"/>
              </a:lnSpc>
            </a:pPr>
            <a:r>
              <a:rPr lang="zh-CN" altLang="en-US" dirty="0"/>
              <a:t>与用于白内障手术的技术相似</a:t>
            </a:r>
            <a:endParaRPr lang="en-US" altLang="en-US" dirty="0">
              <a:latin typeface="Arial" panose="020B0604020202020204" pitchFamily="34" charset="0"/>
              <a:cs typeface="Arial" panose="020B0604020202020204" pitchFamily="34" charset="0"/>
            </a:endParaRPr>
          </a:p>
          <a:p>
            <a:pPr eaLnBrk="1" hangingPunct="1">
              <a:lnSpc>
                <a:spcPts val="2700"/>
              </a:lnSpc>
            </a:pPr>
            <a:r>
              <a:rPr lang="zh-CN" altLang="en-US" dirty="0">
                <a:latin typeface="Arial" panose="020B0604020202020204" pitchFamily="34" charset="0"/>
                <a:cs typeface="Arial" panose="020B0604020202020204" pitchFamily="34" charset="0"/>
              </a:rPr>
              <a:t>需要足够的前房深度</a:t>
            </a:r>
            <a:r>
              <a:rPr lang="en-US" altLang="zh-CN" dirty="0">
                <a:latin typeface="Arial" panose="020B0604020202020204" pitchFamily="34" charset="0"/>
                <a:cs typeface="Arial" panose="020B0604020202020204" pitchFamily="34" charset="0"/>
              </a:rPr>
              <a:t>&amp;</a:t>
            </a:r>
            <a:r>
              <a:rPr lang="zh-CN" altLang="en-US" dirty="0">
                <a:latin typeface="Arial" panose="020B0604020202020204" pitchFamily="34" charset="0"/>
                <a:cs typeface="Arial" panose="020B0604020202020204" pitchFamily="34" charset="0"/>
              </a:rPr>
              <a:t>瞳孔尺寸</a:t>
            </a:r>
            <a:endParaRPr lang="en-US" altLang="en-US" dirty="0">
              <a:latin typeface="Arial" panose="020B0604020202020204" pitchFamily="34" charset="0"/>
              <a:cs typeface="Arial" panose="020B0604020202020204" pitchFamily="34" charset="0"/>
            </a:endParaRPr>
          </a:p>
          <a:p>
            <a:pPr eaLnBrk="1" hangingPunct="1">
              <a:lnSpc>
                <a:spcPts val="2700"/>
              </a:lnSpc>
            </a:pPr>
            <a:endParaRPr lang="en-US" altLang="en-US" dirty="0">
              <a:latin typeface="Arial" panose="020B0604020202020204" pitchFamily="34" charset="0"/>
              <a:cs typeface="Arial" panose="020B0604020202020204" pitchFamily="34" charset="0"/>
            </a:endParaRPr>
          </a:p>
          <a:p>
            <a:pPr>
              <a:lnSpc>
                <a:spcPts val="2700"/>
              </a:lnSpc>
              <a:buFont typeface="Arial" panose="020B0604020202020204" pitchFamily="34" charset="0"/>
              <a:buNone/>
            </a:pPr>
            <a:endParaRPr lang="en-US" altLang="en-US" dirty="0">
              <a:latin typeface="Arial" panose="020B0604020202020204" pitchFamily="34" charset="0"/>
              <a:cs typeface="Arial" panose="020B0604020202020204" pitchFamily="34" charset="0"/>
            </a:endParaRPr>
          </a:p>
        </p:txBody>
      </p:sp>
      <p:sp>
        <p:nvSpPr>
          <p:cNvPr id="962562" name="Rectangle 4"/>
          <p:cNvSpPr>
            <a:spLocks noChangeArrowheads="1"/>
          </p:cNvSpPr>
          <p:nvPr/>
        </p:nvSpPr>
        <p:spPr bwMode="auto">
          <a:xfrm>
            <a:off x="287338" y="1009650"/>
            <a:ext cx="3416320"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有晶体的</a:t>
            </a:r>
            <a:r>
              <a:rPr lang="en-US" altLang="en-US" sz="2800" dirty="0">
                <a:solidFill>
                  <a:srgbClr val="0073AE"/>
                </a:solidFill>
                <a:latin typeface="Times New Roman MT Std"/>
              </a:rPr>
              <a:t> IOL: </a:t>
            </a:r>
            <a:r>
              <a:rPr lang="zh-CN" altLang="en-US" sz="2800" dirty="0">
                <a:solidFill>
                  <a:srgbClr val="0073AE"/>
                </a:solidFill>
                <a:latin typeface="Times New Roman MT Std"/>
              </a:rPr>
              <a:t>总结</a:t>
            </a:r>
            <a:endParaRPr lang="en-US" altLang="en-US" sz="2000" dirty="0">
              <a:latin typeface="Times New Roman MT Std"/>
            </a:endParaRPr>
          </a:p>
        </p:txBody>
      </p:sp>
      <p:sp>
        <p:nvSpPr>
          <p:cNvPr id="962563"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人工晶体</a:t>
            </a:r>
            <a:r>
              <a:rPr lang="en-AU" altLang="en-US" sz="2800" dirty="0">
                <a:solidFill>
                  <a:schemeClr val="bg1"/>
                </a:solidFill>
                <a:latin typeface="Arial" panose="020B0604020202020204" pitchFamily="34" charset="0"/>
              </a:rPr>
              <a:t>(IOLs)</a:t>
            </a:r>
            <a:endParaRPr lang="en-US" altLang="en-US" sz="2800" dirty="0">
              <a:solidFill>
                <a:schemeClr val="bg1"/>
              </a:solidFill>
              <a:latin typeface="Arial" panose="020B0604020202020204" pitchFamily="34"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6" name="Picture 2" descr="C:\Users\Suneet Eng\Desktop\E 55 (1)\Picture34.jpg"/>
          <p:cNvPicPr>
            <a:picLocks noChangeAspect="1" noChangeArrowheads="1"/>
          </p:cNvPicPr>
          <p:nvPr/>
        </p:nvPicPr>
        <p:blipFill>
          <a:blip r:embed="rId3" cstate="print"/>
          <a:srcRect/>
          <a:stretch>
            <a:fillRect/>
          </a:stretch>
        </p:blipFill>
        <p:spPr bwMode="auto">
          <a:xfrm>
            <a:off x="285720" y="1571612"/>
            <a:ext cx="8569325" cy="4284662"/>
          </a:xfrm>
          <a:prstGeom prst="rect">
            <a:avLst/>
          </a:prstGeom>
          <a:noFill/>
        </p:spPr>
      </p:pic>
      <p:sp>
        <p:nvSpPr>
          <p:cNvPr id="964610" name="Rectangle 5"/>
          <p:cNvSpPr>
            <a:spLocks noChangeArrowheads="1"/>
          </p:cNvSpPr>
          <p:nvPr/>
        </p:nvSpPr>
        <p:spPr bwMode="auto">
          <a:xfrm>
            <a:off x="287338" y="1009650"/>
            <a:ext cx="4134465"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ECCE: </a:t>
            </a:r>
            <a:r>
              <a:rPr lang="zh-CN" altLang="en-US" sz="2800" dirty="0">
                <a:solidFill>
                  <a:srgbClr val="0073AE"/>
                </a:solidFill>
                <a:latin typeface="Times New Roman MT Std"/>
              </a:rPr>
              <a:t>囊外白内障摘除术</a:t>
            </a:r>
            <a:endParaRPr lang="en-US" altLang="en-US" sz="2000" dirty="0">
              <a:latin typeface="Times New Roman MT Std"/>
            </a:endParaRPr>
          </a:p>
        </p:txBody>
      </p:sp>
      <p:sp>
        <p:nvSpPr>
          <p:cNvPr id="964611"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人工晶体</a:t>
            </a:r>
            <a:r>
              <a:rPr lang="en-AU" altLang="en-US" sz="2800" dirty="0">
                <a:solidFill>
                  <a:schemeClr val="bg1"/>
                </a:solidFill>
                <a:latin typeface="Arial" panose="020B0604020202020204" pitchFamily="34" charset="0"/>
              </a:rPr>
              <a:t>(IOLs)</a:t>
            </a:r>
            <a:endParaRPr lang="en-US" altLang="en-US" sz="2800" dirty="0">
              <a:solidFill>
                <a:schemeClr val="bg1"/>
              </a:solidFill>
              <a:latin typeface="Arial" panose="020B0604020202020204" pitchFamily="34"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2" descr="C:\Users\Suneet Eng\Desktop\E 55 (1)\Picture35.jpg"/>
          <p:cNvPicPr>
            <a:picLocks noChangeAspect="1" noChangeArrowheads="1"/>
          </p:cNvPicPr>
          <p:nvPr/>
        </p:nvPicPr>
        <p:blipFill>
          <a:blip r:embed="rId3" cstate="print"/>
          <a:srcRect/>
          <a:stretch>
            <a:fillRect/>
          </a:stretch>
        </p:blipFill>
        <p:spPr bwMode="auto">
          <a:xfrm>
            <a:off x="1142976" y="1500174"/>
            <a:ext cx="6845300" cy="4637088"/>
          </a:xfrm>
          <a:prstGeom prst="rect">
            <a:avLst/>
          </a:prstGeom>
          <a:noFill/>
        </p:spPr>
      </p:pic>
      <p:sp>
        <p:nvSpPr>
          <p:cNvPr id="966657" name="Rectangle 5"/>
          <p:cNvSpPr>
            <a:spLocks noChangeArrowheads="1"/>
          </p:cNvSpPr>
          <p:nvPr/>
        </p:nvSpPr>
        <p:spPr bwMode="auto">
          <a:xfrm>
            <a:off x="287338" y="1009650"/>
            <a:ext cx="3057247"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IOLs: </a:t>
            </a:r>
            <a:r>
              <a:rPr lang="zh-CN" altLang="en-US" sz="2800" dirty="0">
                <a:solidFill>
                  <a:srgbClr val="0073AE"/>
                </a:solidFill>
                <a:latin typeface="Times New Roman MT Std"/>
              </a:rPr>
              <a:t>不同的设计</a:t>
            </a:r>
            <a:endParaRPr lang="en-US" altLang="en-US" sz="2000" dirty="0">
              <a:latin typeface="Times New Roman MT Std"/>
            </a:endParaRPr>
          </a:p>
        </p:txBody>
      </p:sp>
      <p:sp>
        <p:nvSpPr>
          <p:cNvPr id="966658"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人工晶体</a:t>
            </a:r>
            <a:r>
              <a:rPr lang="en-AU" altLang="en-US" sz="2800" dirty="0">
                <a:solidFill>
                  <a:schemeClr val="bg1"/>
                </a:solidFill>
                <a:latin typeface="Arial" panose="020B0604020202020204" pitchFamily="34" charset="0"/>
              </a:rPr>
              <a:t>(IOLs)</a:t>
            </a:r>
            <a:endParaRPr lang="en-US" altLang="en-US" sz="2800" dirty="0">
              <a:solidFill>
                <a:schemeClr val="bg1"/>
              </a:solidFill>
              <a:latin typeface="Arial" panose="020B0604020202020204" pitchFamily="34" charset="0"/>
            </a:endParaRPr>
          </a:p>
        </p:txBody>
      </p:sp>
      <p:sp>
        <p:nvSpPr>
          <p:cNvPr id="966660" name="TextBox 4"/>
          <p:cNvSpPr txBox="1">
            <a:spLocks noChangeArrowheads="1"/>
          </p:cNvSpPr>
          <p:nvPr/>
        </p:nvSpPr>
        <p:spPr bwMode="auto">
          <a:xfrm>
            <a:off x="3409950" y="2806700"/>
            <a:ext cx="871538" cy="369888"/>
          </a:xfrm>
          <a:prstGeom prst="rect">
            <a:avLst/>
          </a:prstGeom>
          <a:noFill/>
          <a:ln w="9525">
            <a:noFill/>
            <a:miter lim="800000"/>
          </a:ln>
        </p:spPr>
        <p:txBody>
          <a:bodyPr wrap="none">
            <a:spAutoFit/>
          </a:bodyPr>
          <a:lstStyle/>
          <a:p>
            <a:r>
              <a:rPr lang="en-AU" b="1">
                <a:solidFill>
                  <a:srgbClr val="0000FF"/>
                </a:solidFill>
              </a:rPr>
              <a:t>1-Piece</a:t>
            </a:r>
            <a:endParaRPr lang="en-GB" b="1">
              <a:solidFill>
                <a:srgbClr val="0000FF"/>
              </a:solidFill>
            </a:endParaRPr>
          </a:p>
        </p:txBody>
      </p:sp>
      <p:sp>
        <p:nvSpPr>
          <p:cNvPr id="966661" name="TextBox 11"/>
          <p:cNvSpPr txBox="1">
            <a:spLocks noChangeArrowheads="1"/>
          </p:cNvSpPr>
          <p:nvPr/>
        </p:nvSpPr>
        <p:spPr bwMode="auto">
          <a:xfrm>
            <a:off x="3409950" y="4311650"/>
            <a:ext cx="877888" cy="369888"/>
          </a:xfrm>
          <a:prstGeom prst="rect">
            <a:avLst/>
          </a:prstGeom>
          <a:noFill/>
          <a:ln w="9525">
            <a:noFill/>
            <a:miter lim="800000"/>
          </a:ln>
        </p:spPr>
        <p:txBody>
          <a:bodyPr wrap="none">
            <a:spAutoFit/>
          </a:bodyPr>
          <a:lstStyle/>
          <a:p>
            <a:r>
              <a:rPr lang="en-AU" b="1">
                <a:solidFill>
                  <a:srgbClr val="CC00FF"/>
                </a:solidFill>
              </a:rPr>
              <a:t>3-Piece</a:t>
            </a:r>
            <a:endParaRPr lang="en-GB" b="1">
              <a:solidFill>
                <a:srgbClr val="CC00FF"/>
              </a:solidFill>
            </a:endParaRPr>
          </a:p>
        </p:txBody>
      </p:sp>
      <p:sp>
        <p:nvSpPr>
          <p:cNvPr id="966662" name="TextBox 12"/>
          <p:cNvSpPr txBox="1">
            <a:spLocks noChangeArrowheads="1"/>
          </p:cNvSpPr>
          <p:nvPr/>
        </p:nvSpPr>
        <p:spPr bwMode="auto">
          <a:xfrm>
            <a:off x="3409950" y="5846763"/>
            <a:ext cx="1179513" cy="368300"/>
          </a:xfrm>
          <a:prstGeom prst="rect">
            <a:avLst/>
          </a:prstGeom>
          <a:noFill/>
          <a:ln w="9525">
            <a:noFill/>
            <a:miter lim="800000"/>
          </a:ln>
        </p:spPr>
        <p:txBody>
          <a:bodyPr wrap="none">
            <a:spAutoFit/>
          </a:bodyPr>
          <a:lstStyle/>
          <a:p>
            <a:r>
              <a:rPr lang="en-AU" b="1">
                <a:solidFill>
                  <a:srgbClr val="FF0000"/>
                </a:solidFill>
              </a:rPr>
              <a:t>Diffractive</a:t>
            </a:r>
            <a:endParaRPr lang="en-GB" b="1">
              <a:solidFill>
                <a:srgbClr val="FF0000"/>
              </a:solidFill>
            </a:endParaRPr>
          </a:p>
        </p:txBody>
      </p:sp>
      <p:sp>
        <p:nvSpPr>
          <p:cNvPr id="966663" name="TextBox 13"/>
          <p:cNvSpPr txBox="1">
            <a:spLocks noChangeArrowheads="1"/>
          </p:cNvSpPr>
          <p:nvPr/>
        </p:nvSpPr>
        <p:spPr bwMode="auto">
          <a:xfrm>
            <a:off x="4818063" y="2806700"/>
            <a:ext cx="873125" cy="369888"/>
          </a:xfrm>
          <a:prstGeom prst="rect">
            <a:avLst/>
          </a:prstGeom>
          <a:noFill/>
          <a:ln w="9525">
            <a:noFill/>
            <a:miter lim="800000"/>
          </a:ln>
        </p:spPr>
        <p:txBody>
          <a:bodyPr wrap="none">
            <a:spAutoFit/>
          </a:bodyPr>
          <a:lstStyle/>
          <a:p>
            <a:r>
              <a:rPr lang="en-AU" b="1">
                <a:solidFill>
                  <a:srgbClr val="0000FF"/>
                </a:solidFill>
              </a:rPr>
              <a:t>1-Piece</a:t>
            </a:r>
            <a:endParaRPr lang="en-GB" b="1">
              <a:solidFill>
                <a:srgbClr val="0000FF"/>
              </a:solidFill>
            </a:endParaRPr>
          </a:p>
        </p:txBody>
      </p:sp>
      <p:sp>
        <p:nvSpPr>
          <p:cNvPr id="966664" name="TextBox 14"/>
          <p:cNvSpPr txBox="1">
            <a:spLocks noChangeArrowheads="1"/>
          </p:cNvSpPr>
          <p:nvPr/>
        </p:nvSpPr>
        <p:spPr bwMode="auto">
          <a:xfrm>
            <a:off x="4818063" y="5846763"/>
            <a:ext cx="1166812" cy="368300"/>
          </a:xfrm>
          <a:prstGeom prst="rect">
            <a:avLst/>
          </a:prstGeom>
          <a:noFill/>
          <a:ln w="9525">
            <a:noFill/>
            <a:miter lim="800000"/>
          </a:ln>
        </p:spPr>
        <p:txBody>
          <a:bodyPr wrap="none">
            <a:spAutoFit/>
          </a:bodyPr>
          <a:lstStyle/>
          <a:p>
            <a:r>
              <a:rPr lang="en-AU" b="1">
                <a:solidFill>
                  <a:srgbClr val="FF0000"/>
                </a:solidFill>
              </a:rPr>
              <a:t>Plate-type</a:t>
            </a:r>
            <a:endParaRPr lang="en-GB" b="1">
              <a:solidFill>
                <a:srgbClr val="FF0000"/>
              </a:solidFill>
            </a:endParaRPr>
          </a:p>
        </p:txBody>
      </p:sp>
      <p:sp>
        <p:nvSpPr>
          <p:cNvPr id="966665" name="TextBox 15"/>
          <p:cNvSpPr txBox="1">
            <a:spLocks noChangeArrowheads="1"/>
          </p:cNvSpPr>
          <p:nvPr/>
        </p:nvSpPr>
        <p:spPr bwMode="auto">
          <a:xfrm>
            <a:off x="4818063" y="4311650"/>
            <a:ext cx="1652587" cy="369888"/>
          </a:xfrm>
          <a:prstGeom prst="rect">
            <a:avLst/>
          </a:prstGeom>
          <a:noFill/>
          <a:ln w="9525">
            <a:noFill/>
            <a:miter lim="800000"/>
          </a:ln>
        </p:spPr>
        <p:txBody>
          <a:bodyPr wrap="none">
            <a:spAutoFit/>
          </a:bodyPr>
          <a:lstStyle/>
          <a:p>
            <a:r>
              <a:rPr lang="en-AU" b="1">
                <a:solidFill>
                  <a:srgbClr val="CC00FF"/>
                </a:solidFill>
              </a:rPr>
              <a:t>4-Point fixation</a:t>
            </a:r>
            <a:endParaRPr lang="en-GB" b="1">
              <a:solidFill>
                <a:srgbClr val="CC00FF"/>
              </a:solidFill>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2" descr="C:\Users\Suneet Eng\Desktop\E 55 (1)\Picture36.jpg"/>
          <p:cNvPicPr>
            <a:picLocks noChangeAspect="1" noChangeArrowheads="1"/>
          </p:cNvPicPr>
          <p:nvPr/>
        </p:nvPicPr>
        <p:blipFill>
          <a:blip r:embed="rId3" cstate="print"/>
          <a:srcRect/>
          <a:stretch>
            <a:fillRect/>
          </a:stretch>
        </p:blipFill>
        <p:spPr bwMode="auto">
          <a:xfrm>
            <a:off x="928662" y="1643050"/>
            <a:ext cx="7324726" cy="4267200"/>
          </a:xfrm>
          <a:prstGeom prst="rect">
            <a:avLst/>
          </a:prstGeom>
          <a:noFill/>
        </p:spPr>
      </p:pic>
      <p:sp>
        <p:nvSpPr>
          <p:cNvPr id="968706" name="Rectangle 5"/>
          <p:cNvSpPr>
            <a:spLocks noChangeArrowheads="1"/>
          </p:cNvSpPr>
          <p:nvPr/>
        </p:nvSpPr>
        <p:spPr bwMode="auto">
          <a:xfrm>
            <a:off x="287338" y="1009650"/>
            <a:ext cx="5211683"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a:t>
            </a:r>
            <a:r>
              <a:rPr lang="zh-CN" altLang="en-US" sz="2800" dirty="0">
                <a:solidFill>
                  <a:srgbClr val="0073AE"/>
                </a:solidFill>
                <a:latin typeface="Times New Roman MT Std"/>
              </a:rPr>
              <a:t>调节</a:t>
            </a:r>
            <a:r>
              <a:rPr lang="en-US" altLang="en-US" sz="2800" dirty="0">
                <a:solidFill>
                  <a:srgbClr val="0073AE"/>
                </a:solidFill>
                <a:latin typeface="Times New Roman MT Std"/>
              </a:rPr>
              <a:t>’ IOLs 1: </a:t>
            </a:r>
            <a:r>
              <a:rPr lang="en-US" altLang="en-US" sz="2800" dirty="0" err="1">
                <a:solidFill>
                  <a:srgbClr val="0073AE"/>
                </a:solidFill>
                <a:latin typeface="Times New Roman MT Std"/>
              </a:rPr>
              <a:t>Crystalens</a:t>
            </a:r>
            <a:r>
              <a:rPr lang="en-US" altLang="en-US" sz="2800" dirty="0">
                <a:solidFill>
                  <a:srgbClr val="0073AE"/>
                </a:solidFill>
                <a:latin typeface="Times New Roman MT Std"/>
              </a:rPr>
              <a:t>™</a:t>
            </a:r>
            <a:endParaRPr lang="en-US" altLang="en-US" sz="2000" dirty="0">
              <a:latin typeface="Times New Roman MT Std"/>
            </a:endParaRPr>
          </a:p>
        </p:txBody>
      </p:sp>
      <p:sp>
        <p:nvSpPr>
          <p:cNvPr id="968707"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人工晶体</a:t>
            </a:r>
            <a:r>
              <a:rPr lang="en-AU" altLang="en-US" sz="2800" dirty="0">
                <a:solidFill>
                  <a:schemeClr val="bg1"/>
                </a:solidFill>
                <a:latin typeface="Arial" panose="020B0604020202020204" pitchFamily="34" charset="0"/>
              </a:rPr>
              <a:t>(IOLs)</a:t>
            </a:r>
            <a:endParaRPr lang="en-US" altLang="en-US" sz="2800" dirty="0">
              <a:solidFill>
                <a:schemeClr val="bg1"/>
              </a:solidFill>
              <a:latin typeface="Arial" panose="020B0604020202020204" pitchFamily="34" charset="0"/>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C:\Users\Suneet Eng\Desktop\E 55 (1)\Picture37.jpg"/>
          <p:cNvPicPr>
            <a:picLocks noChangeAspect="1" noChangeArrowheads="1"/>
          </p:cNvPicPr>
          <p:nvPr/>
        </p:nvPicPr>
        <p:blipFill>
          <a:blip r:embed="rId2" cstate="print"/>
          <a:srcRect/>
          <a:stretch>
            <a:fillRect/>
          </a:stretch>
        </p:blipFill>
        <p:spPr bwMode="auto">
          <a:xfrm>
            <a:off x="928662" y="1643050"/>
            <a:ext cx="7366001" cy="4291012"/>
          </a:xfrm>
          <a:prstGeom prst="rect">
            <a:avLst/>
          </a:prstGeom>
          <a:noFill/>
        </p:spPr>
      </p:pic>
      <p:sp>
        <p:nvSpPr>
          <p:cNvPr id="970754" name="Rectangle 7"/>
          <p:cNvSpPr>
            <a:spLocks noChangeArrowheads="1"/>
          </p:cNvSpPr>
          <p:nvPr/>
        </p:nvSpPr>
        <p:spPr bwMode="auto">
          <a:xfrm>
            <a:off x="287338" y="1009650"/>
            <a:ext cx="6288901"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a:t>
            </a:r>
            <a:r>
              <a:rPr lang="zh-CN" altLang="en-US" sz="2800" dirty="0">
                <a:solidFill>
                  <a:srgbClr val="0073AE"/>
                </a:solidFill>
                <a:latin typeface="Times New Roman MT Std"/>
              </a:rPr>
              <a:t>调节</a:t>
            </a:r>
            <a:r>
              <a:rPr lang="en-US" altLang="en-US" sz="2800" dirty="0">
                <a:solidFill>
                  <a:srgbClr val="0073AE"/>
                </a:solidFill>
                <a:latin typeface="Times New Roman MT Std"/>
              </a:rPr>
              <a:t>’ IOLs 2: Human Optics 1CU™</a:t>
            </a:r>
            <a:endParaRPr lang="en-US" altLang="en-US" sz="2000" dirty="0">
              <a:latin typeface="Times New Roman MT Std"/>
            </a:endParaRPr>
          </a:p>
        </p:txBody>
      </p:sp>
      <p:sp>
        <p:nvSpPr>
          <p:cNvPr id="97075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人工晶体</a:t>
            </a:r>
            <a:r>
              <a:rPr lang="en-AU" altLang="en-US" sz="2800" dirty="0">
                <a:solidFill>
                  <a:schemeClr val="bg1"/>
                </a:solidFill>
                <a:latin typeface="Arial" panose="020B0604020202020204" pitchFamily="34" charset="0"/>
              </a:rPr>
              <a:t>(IOLs)</a:t>
            </a:r>
            <a:endParaRPr lang="en-US" altLang="en-US" sz="2800" dirty="0">
              <a:solidFill>
                <a:schemeClr val="bg1"/>
              </a:solidFill>
              <a:latin typeface="Arial" panose="020B0604020202020204" pitchFamily="34" charset="0"/>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2" name="Picture 2" descr="C:\Users\Suneet Eng\Desktop\E 55 (1)\Picture38.jpg"/>
          <p:cNvPicPr>
            <a:picLocks noChangeAspect="1" noChangeArrowheads="1"/>
          </p:cNvPicPr>
          <p:nvPr/>
        </p:nvPicPr>
        <p:blipFill>
          <a:blip r:embed="rId2" cstate="print"/>
          <a:srcRect/>
          <a:stretch>
            <a:fillRect/>
          </a:stretch>
        </p:blipFill>
        <p:spPr bwMode="auto">
          <a:xfrm>
            <a:off x="1142976" y="1643050"/>
            <a:ext cx="7140576" cy="4164012"/>
          </a:xfrm>
          <a:prstGeom prst="rect">
            <a:avLst/>
          </a:prstGeom>
          <a:noFill/>
        </p:spPr>
      </p:pic>
      <p:sp>
        <p:nvSpPr>
          <p:cNvPr id="971778" name="Rectangle 5"/>
          <p:cNvSpPr>
            <a:spLocks noChangeArrowheads="1"/>
          </p:cNvSpPr>
          <p:nvPr/>
        </p:nvSpPr>
        <p:spPr bwMode="auto">
          <a:xfrm>
            <a:off x="287338" y="1009650"/>
            <a:ext cx="5032147"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a:t>
            </a:r>
            <a:r>
              <a:rPr lang="zh-CN" altLang="en-US" sz="2800" dirty="0">
                <a:solidFill>
                  <a:srgbClr val="0073AE"/>
                </a:solidFill>
                <a:latin typeface="Times New Roman MT Std"/>
              </a:rPr>
              <a:t>调节</a:t>
            </a:r>
            <a:r>
              <a:rPr lang="en-US" altLang="en-US" sz="2800" dirty="0">
                <a:solidFill>
                  <a:srgbClr val="0073AE"/>
                </a:solidFill>
                <a:latin typeface="Times New Roman MT Std"/>
              </a:rPr>
              <a:t>’ IOLs 3: </a:t>
            </a:r>
            <a:r>
              <a:rPr lang="en-US" altLang="en-US" sz="2800" dirty="0" err="1">
                <a:solidFill>
                  <a:srgbClr val="0073AE"/>
                </a:solidFill>
                <a:latin typeface="Times New Roman MT Std"/>
              </a:rPr>
              <a:t>Tek</a:t>
            </a:r>
            <a:r>
              <a:rPr lang="en-US" altLang="en-US" sz="2800" dirty="0">
                <a:solidFill>
                  <a:srgbClr val="0073AE"/>
                </a:solidFill>
                <a:latin typeface="Times New Roman MT Std"/>
              </a:rPr>
              <a:t>-Clear™</a:t>
            </a:r>
            <a:endParaRPr lang="en-US" altLang="en-US" sz="2000" dirty="0">
              <a:latin typeface="Times New Roman MT Std"/>
            </a:endParaRPr>
          </a:p>
        </p:txBody>
      </p:sp>
      <p:sp>
        <p:nvSpPr>
          <p:cNvPr id="971779"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人工晶体</a:t>
            </a:r>
            <a:r>
              <a:rPr lang="en-AU" altLang="en-US" sz="2800" dirty="0">
                <a:solidFill>
                  <a:schemeClr val="bg1"/>
                </a:solidFill>
                <a:latin typeface="Arial" panose="020B0604020202020204" pitchFamily="34" charset="0"/>
              </a:rPr>
              <a:t>(IOLs)</a:t>
            </a:r>
            <a:endParaRPr lang="en-US" altLang="en-US" sz="2800" dirty="0">
              <a:solidFill>
                <a:schemeClr val="bg1"/>
              </a:solidFill>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49" name="Group 41"/>
          <p:cNvGraphicFramePr>
            <a:graphicFrameLocks noGrp="1"/>
          </p:cNvGraphicFramePr>
          <p:nvPr>
            <p:ph idx="1"/>
            <p:extLst>
              <p:ext uri="{D42A27DB-BD31-4B8C-83A1-F6EECF244321}">
                <p14:modId xmlns:p14="http://schemas.microsoft.com/office/powerpoint/2010/main" val="788681452"/>
              </p:ext>
            </p:extLst>
          </p:nvPr>
        </p:nvGraphicFramePr>
        <p:xfrm>
          <a:off x="1179689" y="1310923"/>
          <a:ext cx="6937022" cy="4185850"/>
        </p:xfrm>
        <a:graphic>
          <a:graphicData uri="http://schemas.openxmlformats.org/drawingml/2006/table">
            <a:tbl>
              <a:tblPr/>
              <a:tblGrid>
                <a:gridCol w="3468511">
                  <a:extLst>
                    <a:ext uri="{9D8B030D-6E8A-4147-A177-3AD203B41FA5}">
                      <a16:colId xmlns:a16="http://schemas.microsoft.com/office/drawing/2014/main" val="20000"/>
                    </a:ext>
                  </a:extLst>
                </a:gridCol>
                <a:gridCol w="3468511">
                  <a:extLst>
                    <a:ext uri="{9D8B030D-6E8A-4147-A177-3AD203B41FA5}">
                      <a16:colId xmlns:a16="http://schemas.microsoft.com/office/drawing/2014/main" val="20001"/>
                    </a:ext>
                  </a:extLst>
                </a:gridCol>
              </a:tblGrid>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1" i="0" u="none" strike="noStrike" cap="none" normalizeH="0" baseline="0" dirty="0">
                        <a:ln>
                          <a:noFill/>
                        </a:ln>
                        <a:solidFill>
                          <a:srgbClr val="FFFFFF"/>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1" i="0" u="none" strike="noStrike" cap="none" normalizeH="0" baseline="0">
                        <a:ln>
                          <a:noFill/>
                        </a:ln>
                        <a:solidFill>
                          <a:srgbClr val="FFFFFF"/>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12816">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撰稿人</a:t>
                      </a: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8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Robert Terry, Lewis Williams, Others***</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编辑</a:t>
                      </a: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8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Bezalel </a:t>
                      </a:r>
                      <a:r>
                        <a:rPr kumimoji="0" lang="en-US" altLang="en-US" sz="1800" b="0" i="0" u="none" strike="noStrike" cap="none" normalizeH="0" baseline="0" dirty="0" err="1">
                          <a:ln>
                            <a:noFill/>
                          </a:ln>
                          <a:solidFill>
                            <a:srgbClr val="000000"/>
                          </a:solidFill>
                          <a:effectLst/>
                          <a:latin typeface="Calibri" panose="020F0502020204030204" pitchFamily="34" charset="0"/>
                          <a:cs typeface="Arial" panose="020B0604020202020204" pitchFamily="34" charset="0"/>
                        </a:rPr>
                        <a:t>Schendowich</a:t>
                      </a:r>
                      <a:endParaRPr kumimoji="0" lang="en-US" altLang="en-US" sz="1800" b="0" i="0"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IACLE </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责任编辑</a:t>
                      </a: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8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Lewis Williams</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IACLE </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审稿人</a:t>
                      </a: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1600">
                          <a:solidFill>
                            <a:srgbClr val="5C6F7B"/>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en-US" sz="1800" b="0" i="0" u="none" strike="noStrike" cap="none" normalizeH="0" baseline="0" dirty="0" err="1">
                          <a:ln>
                            <a:noFill/>
                          </a:ln>
                          <a:solidFill>
                            <a:srgbClr val="000000"/>
                          </a:solidFill>
                          <a:effectLst/>
                          <a:latin typeface="Calibri" panose="020F0502020204030204" pitchFamily="34" charset="0"/>
                          <a:cs typeface="Arial" panose="020B0604020202020204" pitchFamily="34" charset="0"/>
                        </a:rPr>
                        <a:t>Nilesh</a:t>
                      </a:r>
                      <a:r>
                        <a:rPr kumimoji="0" lang="en-US" altLang="en-US" sz="18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 </a:t>
                      </a:r>
                      <a:r>
                        <a:rPr kumimoji="0" lang="en-US" altLang="en-US" sz="1800" b="0" i="0" u="none" strike="noStrike" cap="none" normalizeH="0" baseline="0" dirty="0" err="1">
                          <a:ln>
                            <a:noFill/>
                          </a:ln>
                          <a:solidFill>
                            <a:srgbClr val="000000"/>
                          </a:solidFill>
                          <a:effectLst/>
                          <a:latin typeface="Calibri" panose="020F0502020204030204" pitchFamily="34" charset="0"/>
                          <a:cs typeface="Arial" panose="020B0604020202020204" pitchFamily="34" charset="0"/>
                        </a:rPr>
                        <a:t>Thite</a:t>
                      </a:r>
                      <a:r>
                        <a:rPr kumimoji="0" lang="en-US" altLang="en-US" sz="18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 Lewis Williams</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更新时间</a:t>
                      </a:r>
                      <a:endPar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2015 </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年</a:t>
                      </a:r>
                      <a:r>
                        <a:rPr kumimoji="0" lang="en-US" altLang="zh-CN"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4</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月</a:t>
                      </a:r>
                      <a:r>
                        <a:rPr kumimoji="0" lang="en-US" altLang="zh-CN"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14</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日</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内容复</a:t>
                      </a:r>
                      <a:r>
                        <a:rPr kumimoji="0" lang="zh-CN"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审时间</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2015 </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年</a:t>
                      </a:r>
                      <a:r>
                        <a:rPr kumimoji="0" lang="en-US" altLang="zh-CN"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4</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月</a:t>
                      </a:r>
                      <a:r>
                        <a:rPr kumimoji="0" lang="en-US" altLang="zh-CN"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28</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日</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9"/>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6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 </a:t>
                      </a:r>
                      <a:r>
                        <a:rPr lang="zh-CN" altLang="en-US" sz="1600" i="1" dirty="0">
                          <a:ln>
                            <a:noFill/>
                          </a:ln>
                          <a:solidFill>
                            <a:srgbClr val="000000"/>
                          </a:solidFill>
                          <a:effectLst/>
                          <a:latin typeface="Calibri" panose="020F0502020204030204" pitchFamily="34" charset="0"/>
                          <a:cs typeface="Arial" panose="020B0604020202020204" pitchFamily="34" charset="0"/>
                          <a:sym typeface="+mn-ea"/>
                        </a:rPr>
                        <a:t>原作者</a:t>
                      </a:r>
                      <a:endParaRPr kumimoji="0" lang="en-GB" sz="1600" b="0" i="1"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6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**2014 /2015</a:t>
                      </a:r>
                      <a:r>
                        <a:rPr kumimoji="0" lang="zh-CN" altLang="en-GB" sz="16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编辑和审稿人</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bl>
          </a:graphicData>
        </a:graphic>
      </p:graphicFrame>
      <p:sp>
        <p:nvSpPr>
          <p:cNvPr id="4" name="Title 3"/>
          <p:cNvSpPr>
            <a:spLocks noGrp="1"/>
          </p:cNvSpPr>
          <p:nvPr>
            <p:ph type="title"/>
          </p:nvPr>
        </p:nvSpPr>
        <p:spPr/>
        <p:txBody>
          <a:bodyPr/>
          <a:lstStyle/>
          <a:p>
            <a:pPr eaLnBrk="1" hangingPunct="1"/>
            <a:r>
              <a:rPr lang="zh-CN" altLang="en-US" dirty="0"/>
              <a:t>编审者</a:t>
            </a:r>
            <a:endParaRPr lang="en-US" altLang="en-US" dirty="0"/>
          </a:p>
        </p:txBody>
      </p:sp>
    </p:spTree>
    <p:extLst>
      <p:ext uri="{BB962C8B-B14F-4D97-AF65-F5344CB8AC3E}">
        <p14:creationId xmlns:p14="http://schemas.microsoft.com/office/powerpoint/2010/main" val="1051539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3"/>
          <p:cNvSpPr>
            <a:spLocks noGrp="1"/>
          </p:cNvSpPr>
          <p:nvPr>
            <p:ph type="body" idx="1"/>
          </p:nvPr>
        </p:nvSpPr>
        <p:spPr>
          <a:xfrm>
            <a:off x="288925" y="1801813"/>
            <a:ext cx="8839200" cy="4641850"/>
          </a:xfrm>
        </p:spPr>
        <p:txBody>
          <a:bodyPr/>
          <a:lstStyle/>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浅前房</a:t>
            </a:r>
          </a:p>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虹膜脱垂</a:t>
            </a:r>
          </a:p>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持续性上皮缺损</a:t>
            </a:r>
          </a:p>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感染</a:t>
            </a:r>
          </a:p>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原发性移植物功能不全</a:t>
            </a:r>
          </a:p>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伤口渗漏</a:t>
            </a:r>
          </a:p>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眼压上升</a:t>
            </a:r>
            <a:endParaRPr lang="en-US" altLang="en-US" sz="2000" dirty="0">
              <a:latin typeface="Arial" panose="020B0604020202020204" pitchFamily="34" charset="0"/>
              <a:cs typeface="Arial" panose="020B0604020202020204" pitchFamily="34" charset="0"/>
            </a:endParaRPr>
          </a:p>
        </p:txBody>
      </p:sp>
      <p:sp>
        <p:nvSpPr>
          <p:cNvPr id="89090" name="Rectangle 2"/>
          <p:cNvSpPr txBox="1">
            <a:spLocks noChangeArrowheads="1"/>
          </p:cNvSpPr>
          <p:nvPr/>
        </p:nvSpPr>
        <p:spPr bwMode="auto">
          <a:xfrm>
            <a:off x="150813" y="111125"/>
            <a:ext cx="8229600" cy="720725"/>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穿透角膜移植术：</a:t>
            </a:r>
            <a:r>
              <a:rPr lang="zh-CN" altLang="en-US" sz="2800" dirty="0">
                <a:solidFill>
                  <a:srgbClr val="FFFF00"/>
                </a:solidFill>
                <a:latin typeface="Arial" panose="020B0604020202020204" pitchFamily="34" charset="0"/>
              </a:rPr>
              <a:t>并发症</a:t>
            </a:r>
            <a:endParaRPr lang="en-US" altLang="en-US" sz="2800" dirty="0">
              <a:solidFill>
                <a:srgbClr val="FFFF00"/>
              </a:solidFill>
              <a:latin typeface="Arial" panose="020B0604020202020204" pitchFamily="34" charset="0"/>
            </a:endParaRPr>
          </a:p>
        </p:txBody>
      </p:sp>
      <p:sp>
        <p:nvSpPr>
          <p:cNvPr id="89091" name="Rectangle 7"/>
          <p:cNvSpPr>
            <a:spLocks noChangeArrowheads="1"/>
          </p:cNvSpPr>
          <p:nvPr/>
        </p:nvSpPr>
        <p:spPr bwMode="auto">
          <a:xfrm>
            <a:off x="298450" y="1009650"/>
            <a:ext cx="1261884"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早期：</a:t>
            </a:r>
            <a:endParaRPr lang="en-US" altLang="en-US" sz="2800" dirty="0">
              <a:latin typeface="Times New Roman MT Std"/>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6" name="Picture 2" descr="C:\Users\Suneet Eng\Desktop\E 55 (1)\Picture39.jpg"/>
          <p:cNvPicPr>
            <a:picLocks noChangeAspect="1" noChangeArrowheads="1"/>
          </p:cNvPicPr>
          <p:nvPr/>
        </p:nvPicPr>
        <p:blipFill>
          <a:blip r:embed="rId3" cstate="print"/>
          <a:srcRect/>
          <a:stretch>
            <a:fillRect/>
          </a:stretch>
        </p:blipFill>
        <p:spPr bwMode="auto">
          <a:xfrm>
            <a:off x="714348" y="1785926"/>
            <a:ext cx="7654926" cy="3949700"/>
          </a:xfrm>
          <a:prstGeom prst="rect">
            <a:avLst/>
          </a:prstGeom>
          <a:noFill/>
        </p:spPr>
      </p:pic>
      <p:sp>
        <p:nvSpPr>
          <p:cNvPr id="972802" name="Rectangle 5"/>
          <p:cNvSpPr>
            <a:spLocks noChangeArrowheads="1"/>
          </p:cNvSpPr>
          <p:nvPr/>
        </p:nvSpPr>
        <p:spPr bwMode="auto">
          <a:xfrm>
            <a:off x="287338" y="1009650"/>
            <a:ext cx="5750292"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调节</a:t>
            </a:r>
            <a:r>
              <a:rPr lang="en-US" altLang="en-US" sz="2800" dirty="0">
                <a:solidFill>
                  <a:srgbClr val="0073AE"/>
                </a:solidFill>
                <a:latin typeface="Times New Roman MT Std"/>
              </a:rPr>
              <a:t> IOLs 4: </a:t>
            </a:r>
            <a:r>
              <a:rPr lang="en-US" altLang="en-US" dirty="0" err="1">
                <a:solidFill>
                  <a:srgbClr val="0073AE"/>
                </a:solidFill>
                <a:latin typeface="Times New Roman MT Std"/>
              </a:rPr>
              <a:t>Sarfarzi</a:t>
            </a:r>
            <a:r>
              <a:rPr lang="en-US" altLang="en-US" dirty="0">
                <a:solidFill>
                  <a:srgbClr val="0073AE"/>
                </a:solidFill>
                <a:latin typeface="Times New Roman MT Std"/>
              </a:rPr>
              <a:t> </a:t>
            </a:r>
            <a:r>
              <a:rPr lang="zh-CN" altLang="en-US" dirty="0">
                <a:solidFill>
                  <a:srgbClr val="0073AE"/>
                </a:solidFill>
                <a:latin typeface="Times New Roman MT Std"/>
              </a:rPr>
              <a:t>椭圆调节</a:t>
            </a:r>
            <a:r>
              <a:rPr lang="en-US" altLang="en-US" dirty="0">
                <a:solidFill>
                  <a:srgbClr val="0073AE"/>
                </a:solidFill>
                <a:latin typeface="Times New Roman MT Std"/>
              </a:rPr>
              <a:t>IOL (EAIOL)</a:t>
            </a:r>
            <a:endParaRPr lang="en-US" altLang="en-US" dirty="0">
              <a:latin typeface="Times New Roman MT Std"/>
            </a:endParaRPr>
          </a:p>
        </p:txBody>
      </p:sp>
      <p:sp>
        <p:nvSpPr>
          <p:cNvPr id="972803"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人工晶体</a:t>
            </a:r>
            <a:r>
              <a:rPr lang="en-AU" altLang="en-US" sz="2800" dirty="0">
                <a:solidFill>
                  <a:schemeClr val="bg1"/>
                </a:solidFill>
                <a:latin typeface="Arial" panose="020B0604020202020204" pitchFamily="34" charset="0"/>
              </a:rPr>
              <a:t>(IOLs)</a:t>
            </a:r>
            <a:endParaRPr lang="en-US" altLang="en-US" sz="2800" dirty="0">
              <a:solidFill>
                <a:schemeClr val="bg1"/>
              </a:solidFill>
              <a:latin typeface="Arial" panose="020B0604020202020204" pitchFamily="34" charset="0"/>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2450" name="Picture 2" descr="C:\Users\Suneet Eng\Desktop\E 55 (1)\Picture40.jpg"/>
          <p:cNvPicPr>
            <a:picLocks noChangeAspect="1" noChangeArrowheads="1"/>
          </p:cNvPicPr>
          <p:nvPr/>
        </p:nvPicPr>
        <p:blipFill>
          <a:blip r:embed="rId3" cstate="print"/>
          <a:srcRect/>
          <a:stretch>
            <a:fillRect/>
          </a:stretch>
        </p:blipFill>
        <p:spPr bwMode="auto">
          <a:xfrm>
            <a:off x="1214414" y="1643050"/>
            <a:ext cx="6883400" cy="3944938"/>
          </a:xfrm>
          <a:prstGeom prst="rect">
            <a:avLst/>
          </a:prstGeom>
          <a:noFill/>
        </p:spPr>
      </p:pic>
      <p:sp>
        <p:nvSpPr>
          <p:cNvPr id="974850" name="Rectangle 5"/>
          <p:cNvSpPr>
            <a:spLocks noChangeArrowheads="1"/>
          </p:cNvSpPr>
          <p:nvPr/>
        </p:nvSpPr>
        <p:spPr bwMode="auto">
          <a:xfrm>
            <a:off x="287338" y="1009650"/>
            <a:ext cx="3954929"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调节</a:t>
            </a:r>
            <a:r>
              <a:rPr lang="en-US" altLang="en-US" sz="2800" dirty="0">
                <a:solidFill>
                  <a:srgbClr val="0073AE"/>
                </a:solidFill>
                <a:latin typeface="Times New Roman MT Std"/>
              </a:rPr>
              <a:t> IOLs 5: </a:t>
            </a:r>
            <a:r>
              <a:rPr lang="zh-CN" altLang="en-US" sz="2800" dirty="0">
                <a:solidFill>
                  <a:srgbClr val="0073AE"/>
                </a:solidFill>
                <a:latin typeface="Times New Roman MT Std"/>
              </a:rPr>
              <a:t>综合设计</a:t>
            </a:r>
            <a:endParaRPr lang="en-US" altLang="en-US" sz="2000" dirty="0">
              <a:latin typeface="Times New Roman MT Std"/>
            </a:endParaRPr>
          </a:p>
        </p:txBody>
      </p:sp>
      <p:sp>
        <p:nvSpPr>
          <p:cNvPr id="974851"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人工晶体</a:t>
            </a:r>
            <a:r>
              <a:rPr lang="en-AU" altLang="en-US" sz="2800" dirty="0">
                <a:solidFill>
                  <a:schemeClr val="bg1"/>
                </a:solidFill>
                <a:latin typeface="Arial" panose="020B0604020202020204" pitchFamily="34" charset="0"/>
              </a:rPr>
              <a:t>(IOLs)</a:t>
            </a:r>
            <a:endParaRPr lang="en-US" altLang="en-US" sz="2800" dirty="0">
              <a:solidFill>
                <a:schemeClr val="bg1"/>
              </a:solidFill>
              <a:latin typeface="Arial" panose="020B0604020202020204" pitchFamily="34" charset="0"/>
            </a:endParaRPr>
          </a:p>
        </p:txBody>
      </p:sp>
      <p:sp>
        <p:nvSpPr>
          <p:cNvPr id="2" name="矩形 1"/>
          <p:cNvSpPr/>
          <p:nvPr/>
        </p:nvSpPr>
        <p:spPr>
          <a:xfrm>
            <a:off x="6732240" y="3140968"/>
            <a:ext cx="1800493" cy="369332"/>
          </a:xfrm>
          <a:prstGeom prst="rect">
            <a:avLst/>
          </a:prstGeom>
        </p:spPr>
        <p:txBody>
          <a:bodyPr wrap="none">
            <a:spAutoFit/>
          </a:bodyPr>
          <a:lstStyle/>
          <a:p>
            <a:r>
              <a:rPr lang="zh-CN" altLang="en-US" dirty="0"/>
              <a:t>变形的人工晶体</a:t>
            </a:r>
          </a:p>
        </p:txBody>
      </p:sp>
      <p:sp>
        <p:nvSpPr>
          <p:cNvPr id="6" name="矩形 5"/>
          <p:cNvSpPr/>
          <p:nvPr/>
        </p:nvSpPr>
        <p:spPr>
          <a:xfrm>
            <a:off x="4067944" y="4869160"/>
            <a:ext cx="2954655" cy="369332"/>
          </a:xfrm>
          <a:prstGeom prst="rect">
            <a:avLst/>
          </a:prstGeom>
        </p:spPr>
        <p:txBody>
          <a:bodyPr wrap="none">
            <a:spAutoFit/>
          </a:bodyPr>
          <a:lstStyle/>
          <a:p>
            <a:r>
              <a:rPr lang="zh-CN" altLang="en-US" dirty="0"/>
              <a:t>通过凸面的变形来改变度数</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3474" name="Picture 2" descr="C:\Users\Suneet Eng\Desktop\E 55 (1)\Picture41.jpg"/>
          <p:cNvPicPr>
            <a:picLocks noChangeAspect="1" noChangeArrowheads="1"/>
          </p:cNvPicPr>
          <p:nvPr/>
        </p:nvPicPr>
        <p:blipFill>
          <a:blip r:embed="rId3" cstate="print"/>
          <a:srcRect/>
          <a:stretch>
            <a:fillRect/>
          </a:stretch>
        </p:blipFill>
        <p:spPr bwMode="auto">
          <a:xfrm>
            <a:off x="1428728" y="1643050"/>
            <a:ext cx="6200775" cy="3535363"/>
          </a:xfrm>
          <a:prstGeom prst="rect">
            <a:avLst/>
          </a:prstGeom>
          <a:noFill/>
        </p:spPr>
      </p:pic>
      <p:sp>
        <p:nvSpPr>
          <p:cNvPr id="976898" name="Rectangle 5"/>
          <p:cNvSpPr>
            <a:spLocks noChangeArrowheads="1"/>
          </p:cNvSpPr>
          <p:nvPr/>
        </p:nvSpPr>
        <p:spPr bwMode="auto">
          <a:xfrm>
            <a:off x="287338" y="1009650"/>
            <a:ext cx="5032147"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调节</a:t>
            </a:r>
            <a:r>
              <a:rPr lang="en-US" altLang="en-US" sz="2800" dirty="0">
                <a:solidFill>
                  <a:srgbClr val="0073AE"/>
                </a:solidFill>
                <a:latin typeface="Times New Roman MT Std"/>
              </a:rPr>
              <a:t> IOLs 5: </a:t>
            </a:r>
            <a:r>
              <a:rPr lang="zh-CN" altLang="en-US" sz="2800" dirty="0">
                <a:solidFill>
                  <a:srgbClr val="0073AE"/>
                </a:solidFill>
                <a:latin typeface="Times New Roman MT Std"/>
              </a:rPr>
              <a:t>非常复杂的设计</a:t>
            </a:r>
            <a:endParaRPr lang="en-US" altLang="en-US" sz="2000" dirty="0">
              <a:latin typeface="Times New Roman MT Std"/>
            </a:endParaRPr>
          </a:p>
        </p:txBody>
      </p:sp>
      <p:sp>
        <p:nvSpPr>
          <p:cNvPr id="976899"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人工晶体</a:t>
            </a:r>
            <a:r>
              <a:rPr lang="en-AU" altLang="en-US" sz="2800" dirty="0">
                <a:solidFill>
                  <a:schemeClr val="bg1"/>
                </a:solidFill>
                <a:latin typeface="Arial" panose="020B0604020202020204" pitchFamily="34" charset="0"/>
              </a:rPr>
              <a:t>(IOLs)</a:t>
            </a:r>
            <a:endParaRPr lang="en-US" altLang="en-US" sz="2800" dirty="0">
              <a:solidFill>
                <a:schemeClr val="bg1"/>
              </a:solidFill>
              <a:latin typeface="Arial" panose="020B0604020202020204" pitchFamily="34" charset="0"/>
            </a:endParaRPr>
          </a:p>
        </p:txBody>
      </p:sp>
      <p:sp>
        <p:nvSpPr>
          <p:cNvPr id="5" name="矩形 4"/>
          <p:cNvSpPr/>
          <p:nvPr/>
        </p:nvSpPr>
        <p:spPr>
          <a:xfrm>
            <a:off x="6372200" y="2204864"/>
            <a:ext cx="1107996" cy="369332"/>
          </a:xfrm>
          <a:prstGeom prst="rect">
            <a:avLst/>
          </a:prstGeom>
        </p:spPr>
        <p:txBody>
          <a:bodyPr wrap="none">
            <a:spAutoFit/>
          </a:bodyPr>
          <a:lstStyle/>
          <a:p>
            <a:r>
              <a:rPr lang="zh-CN" altLang="en-US" dirty="0"/>
              <a:t>美国专利</a:t>
            </a:r>
          </a:p>
        </p:txBody>
      </p:sp>
      <p:sp>
        <p:nvSpPr>
          <p:cNvPr id="6" name="矩形 5"/>
          <p:cNvSpPr/>
          <p:nvPr/>
        </p:nvSpPr>
        <p:spPr>
          <a:xfrm>
            <a:off x="7020272" y="2502265"/>
            <a:ext cx="1708884" cy="646331"/>
          </a:xfrm>
          <a:prstGeom prst="rect">
            <a:avLst/>
          </a:prstGeom>
        </p:spPr>
        <p:txBody>
          <a:bodyPr wrap="square">
            <a:spAutoFit/>
          </a:bodyPr>
          <a:lstStyle/>
          <a:p>
            <a:r>
              <a:rPr lang="zh-CN" altLang="en-US" dirty="0"/>
              <a:t>囊内的，调节人工晶体</a:t>
            </a:r>
          </a:p>
        </p:txBody>
      </p:sp>
      <p:sp>
        <p:nvSpPr>
          <p:cNvPr id="7" name="矩形 6"/>
          <p:cNvSpPr/>
          <p:nvPr/>
        </p:nvSpPr>
        <p:spPr>
          <a:xfrm>
            <a:off x="7020272" y="3240038"/>
            <a:ext cx="1708884" cy="369332"/>
          </a:xfrm>
          <a:prstGeom prst="rect">
            <a:avLst/>
          </a:prstGeom>
        </p:spPr>
        <p:txBody>
          <a:bodyPr wrap="square">
            <a:spAutoFit/>
          </a:bodyPr>
          <a:lstStyle/>
          <a:p>
            <a:r>
              <a:rPr lang="zh-CN" altLang="en-US" dirty="0"/>
              <a:t>杠杆触角</a:t>
            </a:r>
          </a:p>
        </p:txBody>
      </p:sp>
      <p:sp>
        <p:nvSpPr>
          <p:cNvPr id="8" name="矩形 7"/>
          <p:cNvSpPr/>
          <p:nvPr/>
        </p:nvSpPr>
        <p:spPr>
          <a:xfrm>
            <a:off x="7020272" y="3516146"/>
            <a:ext cx="1708884" cy="369332"/>
          </a:xfrm>
          <a:prstGeom prst="rect">
            <a:avLst/>
          </a:prstGeom>
        </p:spPr>
        <p:txBody>
          <a:bodyPr wrap="square">
            <a:spAutoFit/>
          </a:bodyPr>
          <a:lstStyle/>
          <a:p>
            <a:r>
              <a:rPr lang="zh-CN" altLang="en-US" dirty="0"/>
              <a:t>混合镜片</a:t>
            </a:r>
          </a:p>
        </p:txBody>
      </p:sp>
      <p:sp>
        <p:nvSpPr>
          <p:cNvPr id="9" name="矩形 8"/>
          <p:cNvSpPr/>
          <p:nvPr/>
        </p:nvSpPr>
        <p:spPr>
          <a:xfrm>
            <a:off x="7020272" y="3976920"/>
            <a:ext cx="1708884" cy="369332"/>
          </a:xfrm>
          <a:prstGeom prst="rect">
            <a:avLst/>
          </a:prstGeom>
        </p:spPr>
        <p:txBody>
          <a:bodyPr wrap="square">
            <a:spAutoFit/>
          </a:bodyPr>
          <a:lstStyle/>
          <a:p>
            <a:r>
              <a:rPr lang="zh-CN" altLang="en-US" dirty="0"/>
              <a:t>混合屈光指数</a:t>
            </a:r>
          </a:p>
        </p:txBody>
      </p:sp>
      <p:sp>
        <p:nvSpPr>
          <p:cNvPr id="10" name="矩形 9"/>
          <p:cNvSpPr/>
          <p:nvPr/>
        </p:nvSpPr>
        <p:spPr>
          <a:xfrm>
            <a:off x="7020272" y="4577666"/>
            <a:ext cx="1708884" cy="369332"/>
          </a:xfrm>
          <a:prstGeom prst="rect">
            <a:avLst/>
          </a:prstGeom>
        </p:spPr>
        <p:txBody>
          <a:bodyPr wrap="square">
            <a:spAutoFit/>
          </a:bodyPr>
          <a:lstStyle>
            <a:defPPr>
              <a:defRPr lang="en-GB"/>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r>
              <a:rPr lang="zh-CN" altLang="en-US" dirty="0"/>
              <a:t>极其复杂</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5" name="Rectangle 3"/>
          <p:cNvSpPr>
            <a:spLocks noGrp="1"/>
          </p:cNvSpPr>
          <p:nvPr>
            <p:ph type="body" idx="1"/>
          </p:nvPr>
        </p:nvSpPr>
        <p:spPr>
          <a:xfrm>
            <a:off x="374650" y="1806575"/>
            <a:ext cx="8839200" cy="5135563"/>
          </a:xfrm>
        </p:spPr>
        <p:txBody>
          <a:bodyPr/>
          <a:lstStyle/>
          <a:p>
            <a:pPr marL="803275" lvl="1" indent="-346075">
              <a:lnSpc>
                <a:spcPct val="150000"/>
              </a:lnSpc>
            </a:pPr>
            <a:r>
              <a:rPr lang="zh-CN" altLang="en-US" dirty="0"/>
              <a:t>角膜磨镶术</a:t>
            </a:r>
            <a:endParaRPr lang="en-US" altLang="zh-CN" dirty="0"/>
          </a:p>
          <a:p>
            <a:pPr marL="803275" lvl="1" indent="-346075">
              <a:lnSpc>
                <a:spcPct val="150000"/>
              </a:lnSpc>
            </a:pPr>
            <a:r>
              <a:rPr lang="zh-CN" altLang="en-US" dirty="0"/>
              <a:t>自动板层角膜成形术</a:t>
            </a:r>
            <a:r>
              <a:rPr lang="en-US" altLang="en-US" dirty="0">
                <a:latin typeface="Arial" panose="020B0604020202020204" pitchFamily="34" charset="0"/>
                <a:cs typeface="Arial" panose="020B0604020202020204" pitchFamily="34" charset="0"/>
              </a:rPr>
              <a:t>(ALK)</a:t>
            </a:r>
          </a:p>
          <a:p>
            <a:pPr marL="803275" lvl="1" indent="-346075">
              <a:lnSpc>
                <a:spcPct val="150000"/>
              </a:lnSpc>
            </a:pPr>
            <a:r>
              <a:rPr lang="zh-CN" altLang="en-US" dirty="0"/>
              <a:t>准分子激光治疗性角膜切削术</a:t>
            </a:r>
            <a:r>
              <a:rPr lang="en-US" altLang="en-US" dirty="0">
                <a:latin typeface="Arial" panose="020B0604020202020204" pitchFamily="34" charset="0"/>
                <a:cs typeface="Arial" panose="020B0604020202020204" pitchFamily="34" charset="0"/>
              </a:rPr>
              <a:t>(PTK)</a:t>
            </a:r>
          </a:p>
          <a:p>
            <a:pPr marL="803275" lvl="1" indent="-346075">
              <a:lnSpc>
                <a:spcPct val="150000"/>
              </a:lnSpc>
            </a:pPr>
            <a:r>
              <a:rPr lang="zh-CN" altLang="en-US" dirty="0"/>
              <a:t>准分子激光屈光角膜切削术</a:t>
            </a:r>
            <a:r>
              <a:rPr lang="en-US" altLang="en-US" dirty="0">
                <a:latin typeface="Arial" panose="020B0604020202020204" pitchFamily="34" charset="0"/>
                <a:cs typeface="Arial" panose="020B0604020202020204" pitchFamily="34" charset="0"/>
              </a:rPr>
              <a:t>(PRK)</a:t>
            </a:r>
          </a:p>
        </p:txBody>
      </p:sp>
      <p:sp>
        <p:nvSpPr>
          <p:cNvPr id="978946" name="Rectangle 4"/>
          <p:cNvSpPr>
            <a:spLocks noChangeArrowheads="1"/>
          </p:cNvSpPr>
          <p:nvPr/>
        </p:nvSpPr>
        <p:spPr bwMode="auto">
          <a:xfrm>
            <a:off x="287338" y="1009650"/>
            <a:ext cx="6109365"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屈光手术</a:t>
            </a:r>
            <a:r>
              <a:rPr lang="en-US" altLang="en-US" sz="2800" dirty="0">
                <a:solidFill>
                  <a:srgbClr val="0073AE"/>
                </a:solidFill>
                <a:latin typeface="Times New Roman MT Std"/>
              </a:rPr>
              <a:t>: </a:t>
            </a:r>
            <a:r>
              <a:rPr lang="zh-CN" altLang="en-US" sz="2800" dirty="0">
                <a:solidFill>
                  <a:srgbClr val="0073AE"/>
                </a:solidFill>
                <a:latin typeface="Times New Roman MT Std"/>
              </a:rPr>
              <a:t>背景</a:t>
            </a:r>
            <a:r>
              <a:rPr lang="en-US" altLang="en-US" sz="2800" dirty="0">
                <a:solidFill>
                  <a:srgbClr val="0073AE"/>
                </a:solidFill>
                <a:latin typeface="Times New Roman MT Std"/>
              </a:rPr>
              <a:t> (</a:t>
            </a:r>
            <a:r>
              <a:rPr lang="zh-CN" altLang="en-US" sz="2800" dirty="0">
                <a:solidFill>
                  <a:srgbClr val="0073AE"/>
                </a:solidFill>
                <a:latin typeface="Times New Roman MT Std"/>
              </a:rPr>
              <a:t>历史的</a:t>
            </a:r>
            <a:r>
              <a:rPr lang="en-US" altLang="en-US" sz="2800" dirty="0">
                <a:solidFill>
                  <a:srgbClr val="0073AE"/>
                </a:solidFill>
                <a:latin typeface="Times New Roman MT Std"/>
              </a:rPr>
              <a:t> [</a:t>
            </a:r>
            <a:r>
              <a:rPr lang="zh-CN" altLang="en-US" sz="2800" dirty="0">
                <a:solidFill>
                  <a:srgbClr val="0073AE"/>
                </a:solidFill>
                <a:latin typeface="Times New Roman MT Std"/>
              </a:rPr>
              <a:t>主要的</a:t>
            </a:r>
            <a:r>
              <a:rPr lang="en-US" altLang="en-US" sz="2800" dirty="0">
                <a:solidFill>
                  <a:srgbClr val="0073AE"/>
                </a:solidFill>
                <a:latin typeface="Times New Roman MT Std"/>
              </a:rPr>
              <a:t>])</a:t>
            </a:r>
            <a:endParaRPr lang="en-US" altLang="en-US" sz="2000" dirty="0">
              <a:latin typeface="Times New Roman MT Std"/>
            </a:endParaRPr>
          </a:p>
        </p:txBody>
      </p:sp>
      <p:sp>
        <p:nvSpPr>
          <p:cNvPr id="978947"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9" name="Rectangle 3"/>
          <p:cNvSpPr>
            <a:spLocks noGrp="1"/>
          </p:cNvSpPr>
          <p:nvPr>
            <p:ph type="body" idx="1"/>
          </p:nvPr>
        </p:nvSpPr>
        <p:spPr>
          <a:xfrm>
            <a:off x="827088" y="1863725"/>
            <a:ext cx="8839200" cy="5135563"/>
          </a:xfrm>
        </p:spPr>
        <p:txBody>
          <a:bodyPr/>
          <a:lstStyle/>
          <a:p>
            <a:pPr marL="361950" indent="-361950" eaLnBrk="1" hangingPunct="1">
              <a:lnSpc>
                <a:spcPts val="2500"/>
              </a:lnSpc>
              <a:defRPr/>
            </a:pPr>
            <a:r>
              <a:rPr lang="en-US" altLang="en-US" sz="1700" dirty="0" err="1">
                <a:latin typeface="Arial" panose="020B0604020202020204" pitchFamily="34" charset="0"/>
                <a:cs typeface="Arial" panose="020B0604020202020204" pitchFamily="34" charset="0"/>
              </a:rPr>
              <a:t>Barraquer</a:t>
            </a:r>
            <a:r>
              <a:rPr lang="en-US" altLang="en-US" sz="1700" dirty="0">
                <a:latin typeface="Arial" panose="020B0604020202020204" pitchFamily="34" charset="0"/>
                <a:cs typeface="Arial" panose="020B0604020202020204" pitchFamily="34" charset="0"/>
              </a:rPr>
              <a:t> (1916-1998) (</a:t>
            </a:r>
            <a:r>
              <a:rPr lang="zh-CN" altLang="en-US" sz="1700" dirty="0">
                <a:latin typeface="Arial" panose="020B0604020202020204" pitchFamily="34" charset="0"/>
                <a:cs typeface="Arial" panose="020B0604020202020204" pitchFamily="34" charset="0"/>
              </a:rPr>
              <a:t>哥伦比亚</a:t>
            </a:r>
            <a:r>
              <a:rPr lang="en-US" altLang="en-US" sz="1700" dirty="0">
                <a:latin typeface="Arial" panose="020B0604020202020204" pitchFamily="34" charset="0"/>
                <a:cs typeface="Arial" panose="020B0604020202020204" pitchFamily="34" charset="0"/>
              </a:rPr>
              <a:t>), (</a:t>
            </a:r>
            <a:r>
              <a:rPr lang="zh-CN" altLang="en-US" sz="1700" dirty="0"/>
              <a:t>活跃</a:t>
            </a:r>
            <a:r>
              <a:rPr lang="zh-CN" altLang="en-US" sz="1700" dirty="0">
                <a:latin typeface="Arial" panose="020B0604020202020204" pitchFamily="34" charset="0"/>
                <a:cs typeface="Arial" panose="020B0604020202020204" pitchFamily="34" charset="0"/>
              </a:rPr>
              <a:t>于</a:t>
            </a:r>
            <a:r>
              <a:rPr lang="en-US" altLang="en-US" sz="1700" dirty="0">
                <a:latin typeface="Arial" panose="020B0604020202020204" pitchFamily="34" charset="0"/>
                <a:cs typeface="Arial" panose="020B0604020202020204" pitchFamily="34" charset="0"/>
              </a:rPr>
              <a:t>1940s</a:t>
            </a:r>
            <a:r>
              <a:rPr lang="zh-CN" altLang="en-US" sz="1700" dirty="0">
                <a:latin typeface="Arial" panose="020B0604020202020204" pitchFamily="34" charset="0"/>
                <a:cs typeface="Arial" panose="020B0604020202020204" pitchFamily="34" charset="0"/>
              </a:rPr>
              <a:t>晚期</a:t>
            </a:r>
            <a:r>
              <a:rPr lang="en-US" altLang="en-US" sz="1700" dirty="0">
                <a:latin typeface="Arial" panose="020B0604020202020204" pitchFamily="34" charset="0"/>
                <a:cs typeface="Arial" panose="020B0604020202020204" pitchFamily="34" charset="0"/>
              </a:rPr>
              <a:t> — )</a:t>
            </a:r>
          </a:p>
          <a:p>
            <a:pPr marL="361950" indent="-361950" eaLnBrk="1" hangingPunct="1">
              <a:lnSpc>
                <a:spcPts val="2500"/>
              </a:lnSpc>
              <a:defRPr/>
            </a:pPr>
            <a:r>
              <a:rPr lang="zh-CN" altLang="en-US" sz="1700" dirty="0">
                <a:latin typeface="Arial" panose="020B0604020202020204" pitchFamily="34" charset="0"/>
                <a:cs typeface="Arial" panose="020B0604020202020204" pitchFamily="34" charset="0"/>
              </a:rPr>
              <a:t>近视</a:t>
            </a:r>
            <a:r>
              <a:rPr lang="en-US" altLang="en-US" sz="1700" dirty="0">
                <a:latin typeface="Arial" panose="020B0604020202020204" pitchFamily="34" charset="0"/>
                <a:cs typeface="Arial" panose="020B0604020202020204" pitchFamily="34" charset="0"/>
              </a:rPr>
              <a:t> KM </a:t>
            </a:r>
            <a:r>
              <a:rPr lang="zh-CN" altLang="en-US" sz="1700" dirty="0">
                <a:latin typeface="Arial" panose="020B0604020202020204" pitchFamily="34" charset="0"/>
                <a:cs typeface="Arial" panose="020B0604020202020204" pitchFamily="34" charset="0"/>
              </a:rPr>
              <a:t>针对中度到高度近视</a:t>
            </a:r>
            <a:endParaRPr lang="en-US" altLang="en-US" sz="1700" dirty="0">
              <a:latin typeface="Arial" panose="020B0604020202020204" pitchFamily="34" charset="0"/>
              <a:cs typeface="Arial" panose="020B0604020202020204" pitchFamily="34" charset="0"/>
            </a:endParaRPr>
          </a:p>
          <a:p>
            <a:pPr marL="361950" indent="-361950" eaLnBrk="1" hangingPunct="1">
              <a:lnSpc>
                <a:spcPts val="2500"/>
              </a:lnSpc>
              <a:defRPr/>
            </a:pPr>
            <a:r>
              <a:rPr lang="zh-CN" altLang="en-US" sz="1700" dirty="0">
                <a:latin typeface="Arial" panose="020B0604020202020204" pitchFamily="34" charset="0"/>
                <a:cs typeface="Arial" panose="020B0604020202020204" pitchFamily="34" charset="0"/>
              </a:rPr>
              <a:t>用微型角膜刀进行板层角膜切除术</a:t>
            </a:r>
            <a:r>
              <a:rPr lang="en-US" altLang="en-US" sz="1700" dirty="0">
                <a:latin typeface="Arial" panose="020B0604020202020204" pitchFamily="34" charset="0"/>
                <a:cs typeface="Arial" panose="020B0604020202020204" pitchFamily="34" charset="0"/>
              </a:rPr>
              <a:t> (</a:t>
            </a:r>
            <a:r>
              <a:rPr lang="zh-CN" altLang="en-US" sz="1700" dirty="0">
                <a:latin typeface="Arial" panose="020B0604020202020204" pitchFamily="34" charset="0"/>
                <a:cs typeface="Arial" panose="020B0604020202020204" pitchFamily="34" charset="0"/>
              </a:rPr>
              <a:t>角膜圆盘状切除</a:t>
            </a:r>
            <a:r>
              <a:rPr lang="en-US" altLang="en-US" sz="1700" dirty="0">
                <a:latin typeface="Arial" panose="020B0604020202020204" pitchFamily="34" charset="0"/>
                <a:cs typeface="Arial" panose="020B0604020202020204" pitchFamily="34" charset="0"/>
              </a:rPr>
              <a:t>) </a:t>
            </a:r>
          </a:p>
          <a:p>
            <a:pPr lvl="1" eaLnBrk="1" hangingPunct="1">
              <a:lnSpc>
                <a:spcPts val="2500"/>
              </a:lnSpc>
              <a:defRPr/>
            </a:pPr>
            <a:r>
              <a:rPr lang="zh-CN" altLang="en-US" sz="1900" dirty="0">
                <a:latin typeface="Arial" panose="020B0604020202020204" pitchFamily="34" charset="0"/>
                <a:cs typeface="Arial" panose="020B0604020202020204" pitchFamily="34" charset="0"/>
              </a:rPr>
              <a:t>直径</a:t>
            </a:r>
            <a:r>
              <a:rPr lang="en-US" altLang="en-US" sz="1900" dirty="0">
                <a:latin typeface="Arial" panose="020B0604020202020204" pitchFamily="34" charset="0"/>
                <a:cs typeface="Arial" panose="020B0604020202020204" pitchFamily="34" charset="0"/>
              </a:rPr>
              <a:t>: 6 mm </a:t>
            </a:r>
          </a:p>
          <a:p>
            <a:pPr lvl="1" eaLnBrk="1" hangingPunct="1">
              <a:lnSpc>
                <a:spcPts val="2500"/>
              </a:lnSpc>
              <a:defRPr/>
            </a:pPr>
            <a:r>
              <a:rPr lang="zh-CN" altLang="en-US" sz="1900" dirty="0">
                <a:latin typeface="Arial" panose="020B0604020202020204" pitchFamily="34" charset="0"/>
                <a:cs typeface="Arial" panose="020B0604020202020204" pitchFamily="34" charset="0"/>
              </a:rPr>
              <a:t>深度</a:t>
            </a:r>
            <a:r>
              <a:rPr lang="en-US" altLang="en-US" sz="1900" dirty="0">
                <a:latin typeface="Arial" panose="020B0604020202020204" pitchFamily="34" charset="0"/>
                <a:cs typeface="Arial" panose="020B0604020202020204" pitchFamily="34" charset="0"/>
              </a:rPr>
              <a:t>: </a:t>
            </a:r>
            <a:r>
              <a:rPr lang="zh-CN" altLang="en-US" sz="1900" dirty="0">
                <a:latin typeface="Arial" panose="020B0604020202020204" pitchFamily="34" charset="0"/>
                <a:cs typeface="Arial" panose="020B0604020202020204" pitchFamily="34" charset="0"/>
              </a:rPr>
              <a:t>中基质层</a:t>
            </a:r>
            <a:endParaRPr lang="en-US" altLang="en-US" sz="1900" dirty="0">
              <a:latin typeface="Arial" panose="020B0604020202020204" pitchFamily="34" charset="0"/>
              <a:cs typeface="Arial" panose="020B0604020202020204" pitchFamily="34" charset="0"/>
            </a:endParaRPr>
          </a:p>
          <a:p>
            <a:pPr marL="361950" indent="-361950" eaLnBrk="1" hangingPunct="1">
              <a:lnSpc>
                <a:spcPts val="2500"/>
              </a:lnSpc>
              <a:defRPr/>
            </a:pPr>
            <a:r>
              <a:rPr lang="zh-CN" altLang="en-US" sz="1700" dirty="0">
                <a:latin typeface="Arial" panose="020B0604020202020204" pitchFamily="34" charset="0"/>
                <a:cs typeface="Arial" panose="020B0604020202020204" pitchFamily="34" charset="0"/>
              </a:rPr>
              <a:t>盘是冷冻的</a:t>
            </a:r>
            <a:endParaRPr lang="en-US" altLang="zh-CN" sz="1700" dirty="0">
              <a:latin typeface="Arial" panose="020B0604020202020204" pitchFamily="34" charset="0"/>
              <a:cs typeface="Arial" panose="020B0604020202020204" pitchFamily="34" charset="0"/>
            </a:endParaRPr>
          </a:p>
          <a:p>
            <a:pPr marL="361950" indent="-361950" eaLnBrk="1" hangingPunct="1">
              <a:lnSpc>
                <a:spcPts val="2500"/>
              </a:lnSpc>
              <a:defRPr/>
            </a:pPr>
            <a:r>
              <a:rPr lang="zh-CN" altLang="en-US" sz="1600" dirty="0"/>
              <a:t>冷冻时，盘在冷冻槽中车床加工成形</a:t>
            </a:r>
            <a:endParaRPr lang="en-US" altLang="zh-CN" sz="1600" dirty="0"/>
          </a:p>
          <a:p>
            <a:pPr marL="762000" lvl="1" indent="-361950" eaLnBrk="1" hangingPunct="1">
              <a:lnSpc>
                <a:spcPts val="2500"/>
              </a:lnSpc>
              <a:defRPr/>
            </a:pPr>
            <a:r>
              <a:rPr lang="zh-CN" altLang="en-US" sz="1900" dirty="0">
                <a:latin typeface="Arial" panose="020B0604020202020204" pitchFamily="34" charset="0"/>
                <a:cs typeface="Arial" panose="020B0604020202020204" pitchFamily="34" charset="0"/>
              </a:rPr>
              <a:t>屈光度的改变受到影响</a:t>
            </a:r>
            <a:endParaRPr lang="en-US" altLang="zh-CN" sz="1900" dirty="0">
              <a:latin typeface="Arial" panose="020B0604020202020204" pitchFamily="34" charset="0"/>
              <a:cs typeface="Arial" panose="020B0604020202020204" pitchFamily="34" charset="0"/>
            </a:endParaRPr>
          </a:p>
          <a:p>
            <a:pPr marL="361950" indent="-361950" eaLnBrk="1" hangingPunct="1">
              <a:lnSpc>
                <a:spcPts val="2500"/>
              </a:lnSpc>
              <a:defRPr/>
            </a:pPr>
            <a:r>
              <a:rPr lang="zh-CN" altLang="en-US" sz="1700" dirty="0"/>
              <a:t>车床加工的盘然后再插入角膜</a:t>
            </a:r>
            <a:endParaRPr lang="en-US" altLang="en-US" sz="1700" dirty="0">
              <a:latin typeface="Arial" panose="020B0604020202020204" pitchFamily="34" charset="0"/>
              <a:cs typeface="Arial" panose="020B0604020202020204" pitchFamily="34" charset="0"/>
            </a:endParaRPr>
          </a:p>
          <a:p>
            <a:pPr marL="361950" indent="-361950" eaLnBrk="1" hangingPunct="1">
              <a:lnSpc>
                <a:spcPts val="2500"/>
              </a:lnSpc>
              <a:defRPr/>
            </a:pPr>
            <a:r>
              <a:rPr lang="zh-CN" altLang="en-US" sz="1700" dirty="0">
                <a:latin typeface="Arial" panose="020B0604020202020204" pitchFamily="34" charset="0"/>
                <a:cs typeface="Arial" panose="020B0604020202020204" pitchFamily="34" charset="0"/>
              </a:rPr>
              <a:t>盘缝合在位</a:t>
            </a:r>
            <a:endParaRPr lang="en-US" altLang="en-US" sz="1700" dirty="0">
              <a:latin typeface="Arial" panose="020B0604020202020204" pitchFamily="34" charset="0"/>
              <a:cs typeface="Arial" panose="020B0604020202020204" pitchFamily="34" charset="0"/>
            </a:endParaRPr>
          </a:p>
          <a:p>
            <a:pPr marL="361950" indent="-361950" eaLnBrk="1" hangingPunct="1">
              <a:lnSpc>
                <a:spcPts val="2500"/>
              </a:lnSpc>
              <a:defRPr/>
            </a:pPr>
            <a:r>
              <a:rPr lang="zh-CN" altLang="en-US" sz="1700" dirty="0">
                <a:latin typeface="Arial" panose="020B0604020202020204" pitchFamily="34" charset="0"/>
                <a:cs typeface="Arial" panose="020B0604020202020204" pitchFamily="34" charset="0"/>
              </a:rPr>
              <a:t>包眼直至上皮愈合</a:t>
            </a:r>
            <a:endParaRPr lang="en-US" altLang="en-US" sz="1700" dirty="0">
              <a:latin typeface="Arial" panose="020B0604020202020204" pitchFamily="34" charset="0"/>
              <a:cs typeface="Arial" panose="020B0604020202020204" pitchFamily="34" charset="0"/>
            </a:endParaRPr>
          </a:p>
          <a:p>
            <a:pPr eaLnBrk="1" hangingPunct="1">
              <a:lnSpc>
                <a:spcPts val="2500"/>
              </a:lnSpc>
              <a:buFont typeface="Arial" panose="020B0604020202020204" pitchFamily="34" charset="0"/>
              <a:buNone/>
              <a:defRPr/>
            </a:pPr>
            <a:endParaRPr lang="en-US" altLang="en-US" sz="1700" dirty="0">
              <a:latin typeface="Arial" panose="020B0604020202020204" pitchFamily="34" charset="0"/>
              <a:cs typeface="Arial" panose="020B0604020202020204" pitchFamily="34" charset="0"/>
            </a:endParaRPr>
          </a:p>
          <a:p>
            <a:pPr>
              <a:lnSpc>
                <a:spcPts val="2500"/>
              </a:lnSpc>
              <a:buFont typeface="Arial" panose="020B0604020202020204" pitchFamily="34" charset="0"/>
              <a:buNone/>
              <a:defRPr/>
            </a:pPr>
            <a:endParaRPr lang="en-US" altLang="en-US" sz="1600" dirty="0">
              <a:latin typeface="Arial" panose="020B0604020202020204" pitchFamily="34" charset="0"/>
              <a:cs typeface="Arial" panose="020B0604020202020204" pitchFamily="34" charset="0"/>
            </a:endParaRPr>
          </a:p>
        </p:txBody>
      </p:sp>
      <p:sp>
        <p:nvSpPr>
          <p:cNvPr id="979970" name="Rectangle 4"/>
          <p:cNvSpPr>
            <a:spLocks noChangeArrowheads="1"/>
          </p:cNvSpPr>
          <p:nvPr/>
        </p:nvSpPr>
        <p:spPr bwMode="auto">
          <a:xfrm>
            <a:off x="287338" y="1009650"/>
            <a:ext cx="2877711"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角膜磨镶术</a:t>
            </a:r>
            <a:r>
              <a:rPr lang="en-US" altLang="en-US" sz="2800" dirty="0">
                <a:solidFill>
                  <a:srgbClr val="0073AE"/>
                </a:solidFill>
                <a:latin typeface="Times New Roman MT Std"/>
              </a:rPr>
              <a:t> (KM)</a:t>
            </a:r>
            <a:endParaRPr lang="en-US" altLang="en-US" sz="2000" dirty="0">
              <a:latin typeface="Times New Roman MT Std"/>
            </a:endParaRPr>
          </a:p>
        </p:txBody>
      </p:sp>
      <p:sp>
        <p:nvSpPr>
          <p:cNvPr id="979971"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498" name="Picture 2" descr="C:\Users\Suneet Eng\Desktop\E 55 (1)\Picture42.jpg"/>
          <p:cNvPicPr>
            <a:picLocks noChangeAspect="1" noChangeArrowheads="1"/>
          </p:cNvPicPr>
          <p:nvPr/>
        </p:nvPicPr>
        <p:blipFill>
          <a:blip r:embed="rId3" cstate="print"/>
          <a:srcRect/>
          <a:stretch>
            <a:fillRect/>
          </a:stretch>
        </p:blipFill>
        <p:spPr bwMode="auto">
          <a:xfrm>
            <a:off x="785786" y="1571612"/>
            <a:ext cx="7527925" cy="4387850"/>
          </a:xfrm>
          <a:prstGeom prst="rect">
            <a:avLst/>
          </a:prstGeom>
          <a:noFill/>
        </p:spPr>
      </p:pic>
      <p:sp>
        <p:nvSpPr>
          <p:cNvPr id="982018" name="Rectangle 5"/>
          <p:cNvSpPr>
            <a:spLocks noChangeArrowheads="1"/>
          </p:cNvSpPr>
          <p:nvPr/>
        </p:nvSpPr>
        <p:spPr bwMode="auto">
          <a:xfrm>
            <a:off x="287338" y="1009650"/>
            <a:ext cx="3775393"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角膜磨镶术</a:t>
            </a:r>
            <a:r>
              <a:rPr lang="en-US" altLang="en-US" sz="2800" dirty="0">
                <a:solidFill>
                  <a:srgbClr val="0073AE"/>
                </a:solidFill>
                <a:latin typeface="Times New Roman MT Std"/>
              </a:rPr>
              <a:t>(KM): </a:t>
            </a:r>
            <a:r>
              <a:rPr lang="zh-CN" altLang="en-US" sz="2800" dirty="0">
                <a:solidFill>
                  <a:srgbClr val="0073AE"/>
                </a:solidFill>
                <a:latin typeface="Times New Roman MT Std"/>
              </a:rPr>
              <a:t>近视</a:t>
            </a:r>
            <a:endParaRPr lang="en-US" altLang="en-US" sz="2000" dirty="0">
              <a:latin typeface="Times New Roman MT Std"/>
            </a:endParaRPr>
          </a:p>
        </p:txBody>
      </p:sp>
      <p:sp>
        <p:nvSpPr>
          <p:cNvPr id="982019"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
        <p:nvSpPr>
          <p:cNvPr id="2" name="矩形 1"/>
          <p:cNvSpPr/>
          <p:nvPr/>
        </p:nvSpPr>
        <p:spPr>
          <a:xfrm>
            <a:off x="2411760" y="4581128"/>
            <a:ext cx="1338828" cy="369332"/>
          </a:xfrm>
          <a:prstGeom prst="rect">
            <a:avLst/>
          </a:prstGeom>
        </p:spPr>
        <p:txBody>
          <a:bodyPr wrap="none">
            <a:spAutoFit/>
          </a:bodyPr>
          <a:lstStyle/>
          <a:p>
            <a:r>
              <a:rPr lang="zh-CN" altLang="en-US" dirty="0"/>
              <a:t>角膜微镜片</a:t>
            </a:r>
          </a:p>
        </p:txBody>
      </p:sp>
      <p:sp>
        <p:nvSpPr>
          <p:cNvPr id="6" name="矩形 5"/>
          <p:cNvSpPr/>
          <p:nvPr/>
        </p:nvSpPr>
        <p:spPr>
          <a:xfrm>
            <a:off x="1187624" y="2290417"/>
            <a:ext cx="474732" cy="1200329"/>
          </a:xfrm>
          <a:prstGeom prst="rect">
            <a:avLst/>
          </a:prstGeom>
        </p:spPr>
        <p:txBody>
          <a:bodyPr wrap="square">
            <a:spAutoFit/>
          </a:bodyPr>
          <a:lstStyle/>
          <a:p>
            <a:r>
              <a:rPr lang="zh-CN" altLang="en-US" dirty="0"/>
              <a:t>冷冻装置</a:t>
            </a:r>
          </a:p>
        </p:txBody>
      </p:sp>
      <p:sp>
        <p:nvSpPr>
          <p:cNvPr id="7" name="矩形 6"/>
          <p:cNvSpPr/>
          <p:nvPr/>
        </p:nvSpPr>
        <p:spPr>
          <a:xfrm>
            <a:off x="3491880" y="1668039"/>
            <a:ext cx="1800493" cy="369332"/>
          </a:xfrm>
          <a:prstGeom prst="rect">
            <a:avLst/>
          </a:prstGeom>
        </p:spPr>
        <p:txBody>
          <a:bodyPr wrap="none">
            <a:spAutoFit/>
          </a:bodyPr>
          <a:lstStyle/>
          <a:p>
            <a:r>
              <a:rPr lang="zh-CN" altLang="en-US" dirty="0"/>
              <a:t>改变角膜微镜片</a:t>
            </a:r>
          </a:p>
        </p:txBody>
      </p:sp>
      <p:sp>
        <p:nvSpPr>
          <p:cNvPr id="8" name="矩形 7"/>
          <p:cNvSpPr/>
          <p:nvPr/>
        </p:nvSpPr>
        <p:spPr>
          <a:xfrm>
            <a:off x="5652120" y="1921085"/>
            <a:ext cx="1569660" cy="369332"/>
          </a:xfrm>
          <a:prstGeom prst="rect">
            <a:avLst/>
          </a:prstGeom>
        </p:spPr>
        <p:txBody>
          <a:bodyPr wrap="none">
            <a:spAutoFit/>
          </a:bodyPr>
          <a:lstStyle/>
          <a:p>
            <a:r>
              <a:rPr lang="zh-CN" altLang="en-US" dirty="0"/>
              <a:t>改变屈光状态</a:t>
            </a:r>
          </a:p>
        </p:txBody>
      </p:sp>
      <p:sp>
        <p:nvSpPr>
          <p:cNvPr id="9" name="矩形 8"/>
          <p:cNvSpPr/>
          <p:nvPr/>
        </p:nvSpPr>
        <p:spPr>
          <a:xfrm>
            <a:off x="8244408" y="2627620"/>
            <a:ext cx="646331" cy="369332"/>
          </a:xfrm>
          <a:prstGeom prst="rect">
            <a:avLst/>
          </a:prstGeom>
        </p:spPr>
        <p:txBody>
          <a:bodyPr wrap="none">
            <a:spAutoFit/>
          </a:bodyPr>
          <a:lstStyle>
            <a:defPPr>
              <a:defRPr lang="en-GB"/>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r>
              <a:rPr lang="zh-CN" altLang="en-US" dirty="0"/>
              <a:t>缝合</a:t>
            </a:r>
          </a:p>
        </p:txBody>
      </p:sp>
      <p:sp>
        <p:nvSpPr>
          <p:cNvPr id="10" name="矩形 9"/>
          <p:cNvSpPr/>
          <p:nvPr/>
        </p:nvSpPr>
        <p:spPr>
          <a:xfrm>
            <a:off x="5536703" y="4737470"/>
            <a:ext cx="1800493" cy="369332"/>
          </a:xfrm>
          <a:prstGeom prst="rect">
            <a:avLst/>
          </a:prstGeom>
        </p:spPr>
        <p:txBody>
          <a:bodyPr wrap="none">
            <a:spAutoFit/>
          </a:bodyPr>
          <a:lstStyle>
            <a:defPPr>
              <a:defRPr lang="en-GB"/>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r>
              <a:rPr lang="zh-CN" altLang="en-US" dirty="0"/>
              <a:t>板层角膜切除术</a:t>
            </a:r>
          </a:p>
        </p:txBody>
      </p:sp>
      <p:sp>
        <p:nvSpPr>
          <p:cNvPr id="11" name="矩形 10"/>
          <p:cNvSpPr/>
          <p:nvPr/>
        </p:nvSpPr>
        <p:spPr>
          <a:xfrm>
            <a:off x="6012160" y="3980795"/>
            <a:ext cx="646331" cy="369332"/>
          </a:xfrm>
          <a:prstGeom prst="rect">
            <a:avLst/>
          </a:prstGeom>
        </p:spPr>
        <p:txBody>
          <a:bodyPr wrap="none">
            <a:spAutoFit/>
          </a:bodyPr>
          <a:lstStyle>
            <a:defPPr>
              <a:defRPr lang="en-GB"/>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r>
              <a:rPr lang="zh-CN" altLang="en-US" dirty="0"/>
              <a:t>环钻</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5522" name="Picture 2" descr="C:\Users\Suneet Eng\Desktop\E 55 (1)\Picture43.jpg"/>
          <p:cNvPicPr>
            <a:picLocks noChangeAspect="1" noChangeArrowheads="1"/>
          </p:cNvPicPr>
          <p:nvPr/>
        </p:nvPicPr>
        <p:blipFill>
          <a:blip r:embed="rId3" cstate="print"/>
          <a:srcRect/>
          <a:stretch>
            <a:fillRect/>
          </a:stretch>
        </p:blipFill>
        <p:spPr bwMode="auto">
          <a:xfrm>
            <a:off x="785786" y="1571612"/>
            <a:ext cx="7499351" cy="4332288"/>
          </a:xfrm>
          <a:prstGeom prst="rect">
            <a:avLst/>
          </a:prstGeom>
          <a:noFill/>
        </p:spPr>
      </p:pic>
      <p:sp>
        <p:nvSpPr>
          <p:cNvPr id="984066" name="Rectangle 5"/>
          <p:cNvSpPr>
            <a:spLocks noChangeArrowheads="1"/>
          </p:cNvSpPr>
          <p:nvPr/>
        </p:nvSpPr>
        <p:spPr bwMode="auto">
          <a:xfrm>
            <a:off x="287338" y="1009650"/>
            <a:ext cx="3775393"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角膜磨镶术</a:t>
            </a:r>
            <a:r>
              <a:rPr lang="en-US" altLang="en-US" sz="2800" dirty="0">
                <a:solidFill>
                  <a:srgbClr val="0073AE"/>
                </a:solidFill>
                <a:latin typeface="Times New Roman MT Std"/>
              </a:rPr>
              <a:t>(KM): </a:t>
            </a:r>
            <a:r>
              <a:rPr lang="zh-CN" altLang="en-US" sz="2800" dirty="0">
                <a:solidFill>
                  <a:srgbClr val="0073AE"/>
                </a:solidFill>
                <a:latin typeface="Times New Roman MT Std"/>
              </a:rPr>
              <a:t>远视</a:t>
            </a:r>
            <a:endParaRPr lang="en-US" altLang="en-US" sz="2000" dirty="0">
              <a:latin typeface="Times New Roman MT Std"/>
            </a:endParaRPr>
          </a:p>
        </p:txBody>
      </p:sp>
      <p:sp>
        <p:nvSpPr>
          <p:cNvPr id="984067"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
        <p:nvSpPr>
          <p:cNvPr id="5" name="矩形 4"/>
          <p:cNvSpPr/>
          <p:nvPr/>
        </p:nvSpPr>
        <p:spPr>
          <a:xfrm>
            <a:off x="2411760" y="4581128"/>
            <a:ext cx="1338828" cy="369332"/>
          </a:xfrm>
          <a:prstGeom prst="rect">
            <a:avLst/>
          </a:prstGeom>
        </p:spPr>
        <p:txBody>
          <a:bodyPr wrap="none">
            <a:spAutoFit/>
          </a:bodyPr>
          <a:lstStyle/>
          <a:p>
            <a:r>
              <a:rPr lang="zh-CN" altLang="en-US" dirty="0"/>
              <a:t>角膜微镜片</a:t>
            </a:r>
          </a:p>
        </p:txBody>
      </p:sp>
      <p:sp>
        <p:nvSpPr>
          <p:cNvPr id="6" name="矩形 5"/>
          <p:cNvSpPr/>
          <p:nvPr/>
        </p:nvSpPr>
        <p:spPr>
          <a:xfrm>
            <a:off x="1259632" y="2766754"/>
            <a:ext cx="474732" cy="1200329"/>
          </a:xfrm>
          <a:prstGeom prst="rect">
            <a:avLst/>
          </a:prstGeom>
        </p:spPr>
        <p:txBody>
          <a:bodyPr wrap="square">
            <a:spAutoFit/>
          </a:bodyPr>
          <a:lstStyle/>
          <a:p>
            <a:r>
              <a:rPr lang="zh-CN" altLang="en-US" dirty="0"/>
              <a:t>冷冻装置</a:t>
            </a:r>
          </a:p>
        </p:txBody>
      </p:sp>
      <p:sp>
        <p:nvSpPr>
          <p:cNvPr id="7" name="矩形 6"/>
          <p:cNvSpPr/>
          <p:nvPr/>
        </p:nvSpPr>
        <p:spPr>
          <a:xfrm>
            <a:off x="3665403" y="1386946"/>
            <a:ext cx="1800493" cy="369332"/>
          </a:xfrm>
          <a:prstGeom prst="rect">
            <a:avLst/>
          </a:prstGeom>
        </p:spPr>
        <p:txBody>
          <a:bodyPr wrap="none">
            <a:spAutoFit/>
          </a:bodyPr>
          <a:lstStyle/>
          <a:p>
            <a:r>
              <a:rPr lang="zh-CN" altLang="en-US" dirty="0"/>
              <a:t>改变角膜微镜片</a:t>
            </a:r>
          </a:p>
        </p:txBody>
      </p:sp>
      <p:sp>
        <p:nvSpPr>
          <p:cNvPr id="8" name="矩形 7"/>
          <p:cNvSpPr/>
          <p:nvPr/>
        </p:nvSpPr>
        <p:spPr>
          <a:xfrm>
            <a:off x="5762942" y="1811880"/>
            <a:ext cx="1569660" cy="369332"/>
          </a:xfrm>
          <a:prstGeom prst="rect">
            <a:avLst/>
          </a:prstGeom>
        </p:spPr>
        <p:txBody>
          <a:bodyPr wrap="none">
            <a:spAutoFit/>
          </a:bodyPr>
          <a:lstStyle/>
          <a:p>
            <a:r>
              <a:rPr lang="zh-CN" altLang="en-US" dirty="0"/>
              <a:t>改变屈光状态</a:t>
            </a:r>
          </a:p>
        </p:txBody>
      </p:sp>
      <p:sp>
        <p:nvSpPr>
          <p:cNvPr id="9" name="矩形 8"/>
          <p:cNvSpPr/>
          <p:nvPr/>
        </p:nvSpPr>
        <p:spPr>
          <a:xfrm>
            <a:off x="5536703" y="4737470"/>
            <a:ext cx="1800493" cy="369332"/>
          </a:xfrm>
          <a:prstGeom prst="rect">
            <a:avLst/>
          </a:prstGeom>
        </p:spPr>
        <p:txBody>
          <a:bodyPr wrap="none">
            <a:spAutoFit/>
          </a:bodyPr>
          <a:lstStyle>
            <a:defPPr>
              <a:defRPr lang="en-GB"/>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r>
              <a:rPr lang="zh-CN" altLang="en-US" dirty="0"/>
              <a:t>板层角膜切除术</a:t>
            </a:r>
          </a:p>
        </p:txBody>
      </p:sp>
      <p:sp>
        <p:nvSpPr>
          <p:cNvPr id="10" name="矩形 9"/>
          <p:cNvSpPr/>
          <p:nvPr/>
        </p:nvSpPr>
        <p:spPr>
          <a:xfrm>
            <a:off x="6012160" y="3980795"/>
            <a:ext cx="646331" cy="369332"/>
          </a:xfrm>
          <a:prstGeom prst="rect">
            <a:avLst/>
          </a:prstGeom>
        </p:spPr>
        <p:txBody>
          <a:bodyPr wrap="none">
            <a:spAutoFit/>
          </a:bodyPr>
          <a:lstStyle>
            <a:defPPr>
              <a:defRPr lang="en-GB"/>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r>
              <a:rPr lang="zh-CN" altLang="en-US" dirty="0"/>
              <a:t>环钻</a:t>
            </a:r>
          </a:p>
        </p:txBody>
      </p:sp>
      <p:sp>
        <p:nvSpPr>
          <p:cNvPr id="11" name="矩形 10"/>
          <p:cNvSpPr/>
          <p:nvPr/>
        </p:nvSpPr>
        <p:spPr>
          <a:xfrm>
            <a:off x="8285137" y="2492896"/>
            <a:ext cx="646331" cy="369332"/>
          </a:xfrm>
          <a:prstGeom prst="rect">
            <a:avLst/>
          </a:prstGeom>
        </p:spPr>
        <p:txBody>
          <a:bodyPr wrap="none">
            <a:spAutoFit/>
          </a:bodyPr>
          <a:lstStyle>
            <a:defPPr>
              <a:defRPr lang="en-GB"/>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r>
              <a:rPr lang="zh-CN" altLang="en-US" dirty="0"/>
              <a:t>缝合</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1" name="Rectangle 3"/>
          <p:cNvSpPr>
            <a:spLocks noGrp="1"/>
          </p:cNvSpPr>
          <p:nvPr>
            <p:ph type="body" idx="1"/>
          </p:nvPr>
        </p:nvSpPr>
        <p:spPr>
          <a:xfrm>
            <a:off x="827088" y="1889125"/>
            <a:ext cx="8839200" cy="5135563"/>
          </a:xfrm>
        </p:spPr>
        <p:txBody>
          <a:bodyPr/>
          <a:lstStyle/>
          <a:p>
            <a:pPr marL="361950" indent="-361950" eaLnBrk="1" hangingPunct="1">
              <a:defRPr/>
            </a:pPr>
            <a:r>
              <a:rPr lang="zh-CN" altLang="en-US" dirty="0">
                <a:latin typeface="Arial" panose="020B0604020202020204" pitchFamily="34" charset="0"/>
                <a:cs typeface="Arial" panose="020B0604020202020204" pitchFamily="34" charset="0"/>
              </a:rPr>
              <a:t>能够矫正较大的屈光不正</a:t>
            </a:r>
            <a:endParaRPr lang="en-US" altLang="en-US" dirty="0">
              <a:latin typeface="Arial" panose="020B0604020202020204" pitchFamily="34" charset="0"/>
              <a:cs typeface="Arial" panose="020B0604020202020204" pitchFamily="34" charset="0"/>
            </a:endParaRPr>
          </a:p>
          <a:p>
            <a:pPr marL="361950" indent="-361950" eaLnBrk="1" hangingPunct="1">
              <a:defRPr/>
            </a:pPr>
            <a:r>
              <a:rPr lang="zh-CN" altLang="en-US" dirty="0"/>
              <a:t>眼外组织修改</a:t>
            </a:r>
            <a:r>
              <a:rPr lang="en-US" altLang="en-US" dirty="0">
                <a:latin typeface="Arial" panose="020B0604020202020204" pitchFamily="34" charset="0"/>
                <a:cs typeface="Arial" panose="020B0604020202020204" pitchFamily="34" charset="0"/>
              </a:rPr>
              <a:t> → </a:t>
            </a:r>
            <a:r>
              <a:rPr lang="zh-CN" altLang="en-US" dirty="0">
                <a:latin typeface="Arial" panose="020B0604020202020204" pitchFamily="34" charset="0"/>
                <a:cs typeface="Arial" panose="020B0604020202020204" pitchFamily="34" charset="0"/>
              </a:rPr>
              <a:t>较少并发症</a:t>
            </a:r>
            <a:r>
              <a:rPr lang="en-US" altLang="en-US" dirty="0">
                <a:latin typeface="Arial" panose="020B0604020202020204" pitchFamily="34" charset="0"/>
                <a:cs typeface="Arial" panose="020B0604020202020204" pitchFamily="34" charset="0"/>
              </a:rPr>
              <a:t> (?)</a:t>
            </a:r>
          </a:p>
          <a:p>
            <a:pPr marL="361950" indent="-361950" eaLnBrk="1" hangingPunct="1">
              <a:defRPr/>
            </a:pPr>
            <a:r>
              <a:rPr lang="zh-CN" altLang="en-US" dirty="0">
                <a:latin typeface="Arial" panose="020B0604020202020204" pitchFamily="34" charset="0"/>
                <a:cs typeface="Arial" panose="020B0604020202020204" pitchFamily="34" charset="0"/>
              </a:rPr>
              <a:t>有些不规则散光</a:t>
            </a:r>
            <a:r>
              <a:rPr lang="en-US"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几个月</a:t>
            </a:r>
            <a:r>
              <a:rPr lang="en-US" altLang="en-US" dirty="0">
                <a:latin typeface="Arial" panose="020B0604020202020204" pitchFamily="34" charset="0"/>
                <a:cs typeface="Arial" panose="020B0604020202020204" pitchFamily="34" charset="0"/>
              </a:rPr>
              <a:t>’</a:t>
            </a:r>
          </a:p>
          <a:p>
            <a:pPr marL="361950" indent="-361950" eaLnBrk="1" hangingPunct="1">
              <a:defRPr/>
            </a:pPr>
            <a:r>
              <a:rPr lang="zh-CN" altLang="en-US" dirty="0">
                <a:latin typeface="Arial" panose="020B0604020202020204" pitchFamily="34" charset="0"/>
                <a:cs typeface="Arial" panose="020B0604020202020204" pitchFamily="34" charset="0"/>
              </a:rPr>
              <a:t>硬性接触镜可有助于提高视觉</a:t>
            </a:r>
            <a:endParaRPr lang="en-US" altLang="en-US" dirty="0">
              <a:latin typeface="Arial" panose="020B0604020202020204" pitchFamily="34" charset="0"/>
              <a:cs typeface="Arial" panose="020B0604020202020204" pitchFamily="34" charset="0"/>
            </a:endParaRPr>
          </a:p>
          <a:p>
            <a:pPr marL="361950" indent="-361950" eaLnBrk="1" hangingPunct="1">
              <a:defRPr/>
            </a:pPr>
            <a:r>
              <a:rPr lang="zh-CN" altLang="en-US" dirty="0">
                <a:latin typeface="Arial" panose="020B0604020202020204" pitchFamily="34" charset="0"/>
                <a:cs typeface="Arial" panose="020B0604020202020204" pitchFamily="34" charset="0"/>
              </a:rPr>
              <a:t>难于达到准确性</a:t>
            </a:r>
            <a:endParaRPr lang="en-US" altLang="en-US" dirty="0">
              <a:latin typeface="Arial" panose="020B0604020202020204" pitchFamily="34" charset="0"/>
              <a:cs typeface="Arial" panose="020B0604020202020204" pitchFamily="34" charset="0"/>
            </a:endParaRPr>
          </a:p>
          <a:p>
            <a:pPr marL="361950" indent="-361950" eaLnBrk="1" hangingPunct="1">
              <a:defRPr/>
            </a:pPr>
            <a:r>
              <a:rPr lang="zh-CN" altLang="en-US" dirty="0">
                <a:latin typeface="Arial" panose="020B0604020202020204" pitchFamily="34" charset="0"/>
                <a:cs typeface="Arial" panose="020B0604020202020204" pitchFamily="34" charset="0"/>
              </a:rPr>
              <a:t>程序复杂</a:t>
            </a:r>
            <a:r>
              <a:rPr lang="en-US" altLang="en-US" dirty="0">
                <a:latin typeface="Arial" panose="020B0604020202020204" pitchFamily="34" charset="0"/>
                <a:cs typeface="Arial" panose="020B0604020202020204" pitchFamily="34" charset="0"/>
              </a:rPr>
              <a:t>&amp;</a:t>
            </a:r>
            <a:r>
              <a:rPr lang="zh-CN" altLang="en-US" dirty="0">
                <a:latin typeface="Arial" panose="020B0604020202020204" pitchFamily="34" charset="0"/>
                <a:cs typeface="Arial" panose="020B0604020202020204" pitchFamily="34" charset="0"/>
              </a:rPr>
              <a:t>对外科医生的技术是个挑战</a:t>
            </a:r>
            <a:endParaRPr lang="en-US" altLang="en-US" dirty="0">
              <a:latin typeface="Arial" panose="020B0604020202020204" pitchFamily="34" charset="0"/>
              <a:cs typeface="Arial" panose="020B0604020202020204" pitchFamily="34" charset="0"/>
            </a:endParaRPr>
          </a:p>
          <a:p>
            <a:pPr eaLnBrk="1" hangingPunct="1">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a:p>
            <a:pPr eaLnBrk="1" hangingPunct="1">
              <a:buFont typeface="Arial" panose="020B0604020202020204" pitchFamily="34" charset="0"/>
              <a:buNone/>
              <a:defRPr/>
            </a:pPr>
            <a:r>
              <a:rPr lang="zh-CN" altLang="en-US" b="1" dirty="0">
                <a:latin typeface="Arial" panose="020B0604020202020204" pitchFamily="34" charset="0"/>
                <a:cs typeface="Arial" panose="020B0604020202020204" pitchFamily="34" charset="0"/>
              </a:rPr>
              <a:t>并发症</a:t>
            </a:r>
            <a:endParaRPr lang="en-US" altLang="en-US" b="1" dirty="0">
              <a:latin typeface="Arial" panose="020B0604020202020204" pitchFamily="34" charset="0"/>
              <a:cs typeface="Arial" panose="020B0604020202020204" pitchFamily="34" charset="0"/>
            </a:endParaRPr>
          </a:p>
          <a:p>
            <a:pPr marL="361950" indent="-361950" eaLnBrk="1" hangingPunct="1">
              <a:defRPr/>
            </a:pPr>
            <a:r>
              <a:rPr lang="zh-CN" altLang="en-US" dirty="0">
                <a:latin typeface="Arial" panose="020B0604020202020204" pitchFamily="34" charset="0"/>
                <a:cs typeface="Arial" panose="020B0604020202020204" pitchFamily="34" charset="0"/>
              </a:rPr>
              <a:t>难于把握</a:t>
            </a:r>
            <a:endParaRPr lang="en-US" altLang="zh-CN" dirty="0">
              <a:latin typeface="Arial" panose="020B0604020202020204" pitchFamily="34" charset="0"/>
              <a:cs typeface="Arial" panose="020B0604020202020204" pitchFamily="34" charset="0"/>
            </a:endParaRPr>
          </a:p>
          <a:p>
            <a:pPr marL="361950" indent="-361950" eaLnBrk="1" hangingPunct="1">
              <a:defRPr/>
            </a:pPr>
            <a:r>
              <a:rPr lang="zh-CN" altLang="en-US" dirty="0"/>
              <a:t>冷冻装置复杂</a:t>
            </a:r>
            <a:endParaRPr lang="en-US" altLang="en-US" dirty="0">
              <a:latin typeface="Arial" panose="020B0604020202020204" pitchFamily="34" charset="0"/>
              <a:cs typeface="Arial" panose="020B0604020202020204" pitchFamily="34" charset="0"/>
            </a:endParaRPr>
          </a:p>
          <a:p>
            <a:pPr marL="361950" indent="-361950" eaLnBrk="1" hangingPunct="1">
              <a:defRPr/>
            </a:pPr>
            <a:r>
              <a:rPr lang="zh-CN" altLang="en-US" dirty="0">
                <a:latin typeface="Arial" panose="020B0604020202020204" pitchFamily="34" charset="0"/>
                <a:cs typeface="Arial" panose="020B0604020202020204" pitchFamily="34" charset="0"/>
              </a:rPr>
              <a:t>角膜刀切除的不规则</a:t>
            </a:r>
            <a:endParaRPr lang="en-US" altLang="en-US" dirty="0">
              <a:latin typeface="Arial" panose="020B0604020202020204" pitchFamily="34" charset="0"/>
              <a:cs typeface="Arial" panose="020B0604020202020204" pitchFamily="34" charset="0"/>
            </a:endParaRPr>
          </a:p>
          <a:p>
            <a:pPr lvl="1" eaLnBrk="1" hangingPunct="1">
              <a:defRPr/>
            </a:pPr>
            <a:r>
              <a:rPr lang="zh-CN" altLang="en-US" dirty="0">
                <a:latin typeface="Arial" panose="020B0604020202020204" pitchFamily="34" charset="0"/>
                <a:cs typeface="Arial" panose="020B0604020202020204" pitchFamily="34" charset="0"/>
              </a:rPr>
              <a:t>影响视觉效果</a:t>
            </a:r>
            <a:endParaRPr lang="en-US" altLang="zh-CN" dirty="0">
              <a:latin typeface="Arial" panose="020B0604020202020204" pitchFamily="34" charset="0"/>
              <a:cs typeface="Arial" panose="020B0604020202020204" pitchFamily="34" charset="0"/>
            </a:endParaRPr>
          </a:p>
          <a:p>
            <a:pPr eaLnBrk="1" hangingPunct="1">
              <a:defRPr/>
            </a:pPr>
            <a:r>
              <a:rPr lang="zh-CN" altLang="en-US">
                <a:latin typeface="Arial" panose="020B0604020202020204" pitchFamily="34" charset="0"/>
                <a:cs typeface="Arial" panose="020B0604020202020204" pitchFamily="34" charset="0"/>
              </a:rPr>
              <a:t>上皮的长入</a:t>
            </a:r>
            <a:endParaRPr lang="en-US" altLang="en-US" dirty="0">
              <a:latin typeface="Arial" panose="020B0604020202020204" pitchFamily="34" charset="0"/>
              <a:cs typeface="Arial" panose="020B0604020202020204" pitchFamily="34" charset="0"/>
            </a:endParaRPr>
          </a:p>
          <a:p>
            <a:pPr>
              <a:lnSpc>
                <a:spcPct val="90000"/>
              </a:lnSpc>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986114" name="Rectangle 4"/>
          <p:cNvSpPr>
            <a:spLocks noChangeArrowheads="1"/>
          </p:cNvSpPr>
          <p:nvPr/>
        </p:nvSpPr>
        <p:spPr bwMode="auto">
          <a:xfrm>
            <a:off x="287338" y="1009650"/>
            <a:ext cx="2698175"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角膜磨镶术</a:t>
            </a:r>
            <a:r>
              <a:rPr lang="en-US" altLang="en-US" sz="2800" dirty="0">
                <a:solidFill>
                  <a:srgbClr val="0073AE"/>
                </a:solidFill>
                <a:latin typeface="Times New Roman MT Std"/>
              </a:rPr>
              <a:t>(KM)</a:t>
            </a:r>
            <a:endParaRPr lang="en-US" altLang="en-US" sz="2000" dirty="0">
              <a:latin typeface="Times New Roman MT Std"/>
            </a:endParaRPr>
          </a:p>
        </p:txBody>
      </p:sp>
      <p:sp>
        <p:nvSpPr>
          <p:cNvPr id="98611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9" name="Rectangle 3"/>
          <p:cNvSpPr>
            <a:spLocks noGrp="1"/>
          </p:cNvSpPr>
          <p:nvPr>
            <p:ph type="body" idx="1"/>
          </p:nvPr>
        </p:nvSpPr>
        <p:spPr>
          <a:xfrm>
            <a:off x="376238" y="1803400"/>
            <a:ext cx="7881937" cy="4289425"/>
          </a:xfrm>
        </p:spPr>
        <p:txBody>
          <a:bodyPr/>
          <a:lstStyle/>
          <a:p>
            <a:pPr marL="0" indent="0" eaLnBrk="1" hangingPunct="1">
              <a:lnSpc>
                <a:spcPct val="150000"/>
              </a:lnSpc>
              <a:buFont typeface="Arial" panose="020B0604020202020204" pitchFamily="34" charset="0"/>
              <a:buNone/>
              <a:defRPr/>
            </a:pPr>
            <a:r>
              <a:rPr lang="zh-CN" altLang="en-US" dirty="0">
                <a:latin typeface="Arial" panose="020B0604020202020204" pitchFamily="34" charset="0"/>
                <a:cs typeface="Arial" panose="020B0604020202020204" pitchFamily="34" charset="0"/>
              </a:rPr>
              <a:t>对于远视</a:t>
            </a:r>
            <a:r>
              <a:rPr lang="en-US" altLang="en-US" dirty="0">
                <a:latin typeface="Arial" panose="020B0604020202020204" pitchFamily="34" charset="0"/>
                <a:cs typeface="Arial" panose="020B0604020202020204" pitchFamily="34" charset="0"/>
              </a:rPr>
              <a:t>: </a:t>
            </a:r>
          </a:p>
          <a:p>
            <a:pPr lvl="1" eaLnBrk="1" hangingPunct="1">
              <a:lnSpc>
                <a:spcPct val="150000"/>
              </a:lnSpc>
              <a:defRPr/>
            </a:pPr>
            <a:r>
              <a:rPr lang="zh-CN" altLang="en-US" dirty="0">
                <a:latin typeface="Arial" panose="020B0604020202020204" pitchFamily="34" charset="0"/>
                <a:cs typeface="Arial" panose="020B0604020202020204" pitchFamily="34" charset="0"/>
              </a:rPr>
              <a:t>通过深的板层切除来减弱角膜</a:t>
            </a:r>
            <a:endParaRPr lang="en-US" altLang="en-US" dirty="0">
              <a:latin typeface="Arial" panose="020B0604020202020204" pitchFamily="34" charset="0"/>
              <a:cs typeface="Arial" panose="020B0604020202020204" pitchFamily="34" charset="0"/>
            </a:endParaRPr>
          </a:p>
          <a:p>
            <a:pPr lvl="2" eaLnBrk="1" hangingPunct="1">
              <a:lnSpc>
                <a:spcPct val="150000"/>
              </a:lnSpc>
              <a:buFontTx/>
              <a:buChar char="–"/>
              <a:defRPr/>
            </a:pPr>
            <a:r>
              <a:rPr lang="en-US"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使用微型角膜刀</a:t>
            </a:r>
            <a:endParaRPr lang="en-US" altLang="en-US" dirty="0">
              <a:latin typeface="Arial" panose="020B0604020202020204" pitchFamily="34" charset="0"/>
              <a:cs typeface="Arial" panose="020B0604020202020204" pitchFamily="34" charset="0"/>
            </a:endParaRPr>
          </a:p>
          <a:p>
            <a:pPr lvl="2" eaLnBrk="1" hangingPunct="1">
              <a:lnSpc>
                <a:spcPct val="150000"/>
              </a:lnSpc>
              <a:buFontTx/>
              <a:buChar char="–"/>
              <a:defRPr/>
            </a:pPr>
            <a:r>
              <a:rPr lang="en-US"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深度</a:t>
            </a:r>
            <a:r>
              <a:rPr lang="en-US"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角膜厚度的</a:t>
            </a:r>
            <a:r>
              <a:rPr lang="en-US" altLang="en-US" dirty="0">
                <a:latin typeface="Arial" panose="020B0604020202020204" pitchFamily="34" charset="0"/>
                <a:cs typeface="Arial" panose="020B0604020202020204" pitchFamily="34" charset="0"/>
              </a:rPr>
              <a:t>60 </a:t>
            </a:r>
            <a:r>
              <a:rPr lang="zh-CN" altLang="en-US" dirty="0">
                <a:latin typeface="Arial" panose="020B0604020202020204" pitchFamily="34" charset="0"/>
                <a:cs typeface="Arial" panose="020B0604020202020204" pitchFamily="34" charset="0"/>
              </a:rPr>
              <a:t>到</a:t>
            </a:r>
            <a:r>
              <a:rPr lang="en-US" altLang="en-US" dirty="0">
                <a:latin typeface="Arial" panose="020B0604020202020204" pitchFamily="34" charset="0"/>
                <a:cs typeface="Arial" panose="020B0604020202020204" pitchFamily="34" charset="0"/>
              </a:rPr>
              <a:t> 70% </a:t>
            </a:r>
          </a:p>
          <a:p>
            <a:pPr lvl="1" eaLnBrk="1" hangingPunct="1">
              <a:lnSpc>
                <a:spcPct val="150000"/>
              </a:lnSpc>
              <a:defRPr/>
            </a:pPr>
            <a:r>
              <a:rPr lang="zh-CN" altLang="en-US" dirty="0">
                <a:latin typeface="Arial" panose="020B0604020202020204" pitchFamily="34" charset="0"/>
                <a:cs typeface="Arial" panose="020B0604020202020204" pitchFamily="34" charset="0"/>
              </a:rPr>
              <a:t>在角膜瓣下形成凸起</a:t>
            </a:r>
            <a:endParaRPr lang="en-US" altLang="en-US" dirty="0">
              <a:latin typeface="Arial" panose="020B0604020202020204" pitchFamily="34" charset="0"/>
              <a:cs typeface="Arial" panose="020B0604020202020204" pitchFamily="34" charset="0"/>
            </a:endParaRPr>
          </a:p>
          <a:p>
            <a:pPr lvl="1" eaLnBrk="1" hangingPunct="1">
              <a:lnSpc>
                <a:spcPct val="150000"/>
              </a:lnSpc>
              <a:defRPr/>
            </a:pPr>
            <a:r>
              <a:rPr lang="zh-CN" altLang="en-US" dirty="0">
                <a:latin typeface="Arial" panose="020B0604020202020204" pitchFamily="34" charset="0"/>
                <a:cs typeface="Arial" panose="020B0604020202020204" pitchFamily="34" charset="0"/>
              </a:rPr>
              <a:t>中心角膜变陡峭产生远视偏移</a:t>
            </a:r>
            <a:endParaRPr lang="en-US" altLang="en-US" dirty="0">
              <a:latin typeface="Arial" panose="020B0604020202020204" pitchFamily="34" charset="0"/>
              <a:cs typeface="Arial" panose="020B0604020202020204" pitchFamily="34" charset="0"/>
            </a:endParaRPr>
          </a:p>
          <a:p>
            <a:pPr lvl="2" eaLnBrk="1" hangingPunct="1">
              <a:lnSpc>
                <a:spcPct val="150000"/>
              </a:lnSpc>
              <a:buFontTx/>
              <a:buChar char="–"/>
              <a:defRPr/>
            </a:pPr>
            <a:r>
              <a:rPr lang="en-US"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量取决于角膜切除术的直径</a:t>
            </a:r>
            <a:endParaRPr lang="en-US" altLang="en-US" dirty="0">
              <a:latin typeface="Arial" panose="020B0604020202020204" pitchFamily="34" charset="0"/>
              <a:cs typeface="Arial" panose="020B0604020202020204" pitchFamily="34" charset="0"/>
            </a:endParaRPr>
          </a:p>
          <a:p>
            <a:pPr>
              <a:lnSpc>
                <a:spcPct val="150000"/>
              </a:lnSpc>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987138" name="Rectangle 3"/>
          <p:cNvSpPr>
            <a:spLocks noChangeArrowheads="1"/>
          </p:cNvSpPr>
          <p:nvPr/>
        </p:nvSpPr>
        <p:spPr bwMode="auto">
          <a:xfrm>
            <a:off x="287338" y="1009650"/>
            <a:ext cx="4314001"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自动角膜板层磨镶术</a:t>
            </a:r>
            <a:r>
              <a:rPr lang="en-US" altLang="en-US" sz="2800" dirty="0">
                <a:solidFill>
                  <a:srgbClr val="0073AE"/>
                </a:solidFill>
                <a:latin typeface="Times New Roman MT Std"/>
              </a:rPr>
              <a:t>(ALK)</a:t>
            </a:r>
            <a:endParaRPr lang="en-US" altLang="en-US" sz="2000" dirty="0">
              <a:latin typeface="Times New Roman MT Std"/>
            </a:endParaRPr>
          </a:p>
        </p:txBody>
      </p:sp>
      <p:sp>
        <p:nvSpPr>
          <p:cNvPr id="987139"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546" name="Picture 2" descr="C:\Users\Suneet Eng\Desktop\E 55 (1)\Picture44.jpg"/>
          <p:cNvPicPr>
            <a:picLocks noChangeAspect="1" noChangeArrowheads="1"/>
          </p:cNvPicPr>
          <p:nvPr/>
        </p:nvPicPr>
        <p:blipFill>
          <a:blip r:embed="rId3" cstate="print"/>
          <a:srcRect/>
          <a:stretch>
            <a:fillRect/>
          </a:stretch>
        </p:blipFill>
        <p:spPr bwMode="auto">
          <a:xfrm>
            <a:off x="785786" y="1500174"/>
            <a:ext cx="8264526" cy="4730750"/>
          </a:xfrm>
          <a:prstGeom prst="rect">
            <a:avLst/>
          </a:prstGeom>
          <a:noFill/>
        </p:spPr>
      </p:pic>
      <p:sp>
        <p:nvSpPr>
          <p:cNvPr id="989185" name="Rectangle 5"/>
          <p:cNvSpPr>
            <a:spLocks noChangeArrowheads="1"/>
          </p:cNvSpPr>
          <p:nvPr/>
        </p:nvSpPr>
        <p:spPr bwMode="auto">
          <a:xfrm>
            <a:off x="287338" y="1009650"/>
            <a:ext cx="3416320"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微型角膜刀</a:t>
            </a:r>
            <a:r>
              <a:rPr lang="en-US" altLang="en-US" sz="2800" dirty="0">
                <a:solidFill>
                  <a:srgbClr val="0073AE"/>
                </a:solidFill>
                <a:latin typeface="Times New Roman MT Std"/>
              </a:rPr>
              <a:t>: </a:t>
            </a:r>
            <a:r>
              <a:rPr lang="zh-CN" altLang="en-US" sz="2800" dirty="0">
                <a:solidFill>
                  <a:srgbClr val="0073AE"/>
                </a:solidFill>
                <a:latin typeface="Times New Roman MT Std"/>
              </a:rPr>
              <a:t>示意图</a:t>
            </a:r>
            <a:endParaRPr lang="en-US" altLang="en-US" sz="2000" dirty="0">
              <a:latin typeface="Times New Roman MT Std"/>
            </a:endParaRPr>
          </a:p>
        </p:txBody>
      </p:sp>
      <p:sp>
        <p:nvSpPr>
          <p:cNvPr id="989186"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cxnSp>
        <p:nvCxnSpPr>
          <p:cNvPr id="5" name="Straight Arrow Connector 4"/>
          <p:cNvCxnSpPr/>
          <p:nvPr/>
        </p:nvCxnSpPr>
        <p:spPr>
          <a:xfrm flipH="1">
            <a:off x="1116013" y="4581525"/>
            <a:ext cx="935037" cy="0"/>
          </a:xfrm>
          <a:prstGeom prst="straightConnector1">
            <a:avLst/>
          </a:prstGeom>
          <a:ln w="127000">
            <a:solidFill>
              <a:srgbClr val="00CC00"/>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116013" y="6218238"/>
            <a:ext cx="935037" cy="0"/>
          </a:xfrm>
          <a:prstGeom prst="straightConnector1">
            <a:avLst/>
          </a:prstGeom>
          <a:ln w="127000">
            <a:solidFill>
              <a:srgbClr val="00CC00"/>
            </a:solidFill>
            <a:tailEnd type="stealth"/>
          </a:ln>
        </p:spPr>
        <p:style>
          <a:lnRef idx="1">
            <a:schemeClr val="accent1"/>
          </a:lnRef>
          <a:fillRef idx="0">
            <a:schemeClr val="accent1"/>
          </a:fillRef>
          <a:effectRef idx="0">
            <a:schemeClr val="accent1"/>
          </a:effectRef>
          <a:fontRef idx="minor">
            <a:schemeClr val="tx1"/>
          </a:fontRef>
        </p:style>
      </p:cxnSp>
      <p:sp>
        <p:nvSpPr>
          <p:cNvPr id="989190" name="TextBox 8"/>
          <p:cNvSpPr txBox="1">
            <a:spLocks noChangeArrowheads="1"/>
          </p:cNvSpPr>
          <p:nvPr/>
        </p:nvSpPr>
        <p:spPr bwMode="auto">
          <a:xfrm>
            <a:off x="1042988" y="1722438"/>
            <a:ext cx="1160462" cy="369887"/>
          </a:xfrm>
          <a:prstGeom prst="rect">
            <a:avLst/>
          </a:prstGeom>
          <a:noFill/>
          <a:ln w="9525">
            <a:noFill/>
            <a:miter lim="800000"/>
          </a:ln>
        </p:spPr>
        <p:txBody>
          <a:bodyPr wrap="none">
            <a:spAutoFit/>
          </a:bodyPr>
          <a:lstStyle/>
          <a:p>
            <a:r>
              <a:rPr lang="en-AU" b="1"/>
              <a:t>Guide Rail</a:t>
            </a:r>
            <a:endParaRPr lang="en-GB" b="1"/>
          </a:p>
        </p:txBody>
      </p:sp>
      <p:sp>
        <p:nvSpPr>
          <p:cNvPr id="989191" name="TextBox 16"/>
          <p:cNvSpPr txBox="1">
            <a:spLocks noChangeArrowheads="1"/>
          </p:cNvSpPr>
          <p:nvPr/>
        </p:nvSpPr>
        <p:spPr bwMode="auto">
          <a:xfrm>
            <a:off x="6330950" y="1589088"/>
            <a:ext cx="1662113" cy="584200"/>
          </a:xfrm>
          <a:prstGeom prst="rect">
            <a:avLst/>
          </a:prstGeom>
          <a:noFill/>
          <a:ln w="9525">
            <a:noFill/>
            <a:miter lim="800000"/>
          </a:ln>
        </p:spPr>
        <p:txBody>
          <a:bodyPr wrap="none">
            <a:spAutoFit/>
          </a:bodyPr>
          <a:lstStyle/>
          <a:p>
            <a:r>
              <a:rPr lang="en-AU" sz="1600" b="1"/>
              <a:t>Adjustable-depth</a:t>
            </a:r>
            <a:br>
              <a:rPr lang="en-AU" sz="1600" b="1"/>
            </a:br>
            <a:r>
              <a:rPr lang="en-AU" sz="1600" b="1"/>
              <a:t>blade</a:t>
            </a:r>
            <a:endParaRPr lang="en-GB" sz="1600" b="1"/>
          </a:p>
        </p:txBody>
      </p:sp>
      <p:cxnSp>
        <p:nvCxnSpPr>
          <p:cNvPr id="11" name="Straight Arrow Connector 10"/>
          <p:cNvCxnSpPr/>
          <p:nvPr/>
        </p:nvCxnSpPr>
        <p:spPr>
          <a:xfrm flipH="1">
            <a:off x="5076825" y="1766888"/>
            <a:ext cx="1304925" cy="3175"/>
          </a:xfrm>
          <a:prstGeom prst="straightConnector1">
            <a:avLst/>
          </a:prstGeom>
          <a:ln w="38100">
            <a:solidFill>
              <a:srgbClr val="CC00FF"/>
            </a:solidFil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438650" y="2451100"/>
            <a:ext cx="1943100" cy="0"/>
          </a:xfrm>
          <a:prstGeom prst="straightConnector1">
            <a:avLst/>
          </a:prstGeom>
          <a:ln w="38100">
            <a:solidFill>
              <a:srgbClr val="CC00FF"/>
            </a:solidFill>
            <a:tailEnd type="stealth"/>
          </a:ln>
        </p:spPr>
        <p:style>
          <a:lnRef idx="1">
            <a:schemeClr val="accent1"/>
          </a:lnRef>
          <a:fillRef idx="0">
            <a:schemeClr val="accent1"/>
          </a:fillRef>
          <a:effectRef idx="0">
            <a:schemeClr val="accent1"/>
          </a:effectRef>
          <a:fontRef idx="minor">
            <a:schemeClr val="tx1"/>
          </a:fontRef>
        </p:style>
      </p:cxnSp>
      <p:sp>
        <p:nvSpPr>
          <p:cNvPr id="989194" name="TextBox 26"/>
          <p:cNvSpPr txBox="1">
            <a:spLocks noChangeArrowheads="1"/>
          </p:cNvSpPr>
          <p:nvPr/>
        </p:nvSpPr>
        <p:spPr bwMode="auto">
          <a:xfrm>
            <a:off x="1042988" y="2208213"/>
            <a:ext cx="1509712" cy="923925"/>
          </a:xfrm>
          <a:prstGeom prst="rect">
            <a:avLst/>
          </a:prstGeom>
          <a:noFill/>
          <a:ln w="9525">
            <a:noFill/>
            <a:miter lim="800000"/>
          </a:ln>
        </p:spPr>
        <p:txBody>
          <a:bodyPr wrap="none">
            <a:spAutoFit/>
          </a:bodyPr>
          <a:lstStyle/>
          <a:p>
            <a:pPr algn="ctr"/>
            <a:r>
              <a:rPr lang="en-AU" b="1"/>
              <a:t>Rack &amp; Pinion</a:t>
            </a:r>
            <a:br>
              <a:rPr lang="en-AU" b="1"/>
            </a:br>
            <a:br>
              <a:rPr lang="en-AU" b="1"/>
            </a:br>
            <a:r>
              <a:rPr lang="en-AU" b="1"/>
              <a:t>Drive</a:t>
            </a:r>
            <a:endParaRPr lang="en-GB" b="1"/>
          </a:p>
        </p:txBody>
      </p:sp>
      <p:sp>
        <p:nvSpPr>
          <p:cNvPr id="989195" name="TextBox 27"/>
          <p:cNvSpPr txBox="1">
            <a:spLocks noChangeArrowheads="1"/>
          </p:cNvSpPr>
          <p:nvPr/>
        </p:nvSpPr>
        <p:spPr bwMode="auto">
          <a:xfrm>
            <a:off x="2484438" y="4745038"/>
            <a:ext cx="4767262" cy="369887"/>
          </a:xfrm>
          <a:prstGeom prst="rect">
            <a:avLst/>
          </a:prstGeom>
          <a:noFill/>
          <a:ln w="9525">
            <a:noFill/>
            <a:miter lim="800000"/>
          </a:ln>
        </p:spPr>
        <p:txBody>
          <a:bodyPr wrap="none">
            <a:spAutoFit/>
          </a:bodyPr>
          <a:lstStyle/>
          <a:p>
            <a:r>
              <a:rPr lang="en-AU" b="1"/>
              <a:t>Corneal flap     (hinged or separated completely)</a:t>
            </a:r>
            <a:endParaRPr lang="en-GB" b="1"/>
          </a:p>
        </p:txBody>
      </p:sp>
      <p:sp>
        <p:nvSpPr>
          <p:cNvPr id="989196" name="TextBox 28"/>
          <p:cNvSpPr txBox="1">
            <a:spLocks noChangeArrowheads="1"/>
          </p:cNvSpPr>
          <p:nvPr/>
        </p:nvSpPr>
        <p:spPr bwMode="auto">
          <a:xfrm>
            <a:off x="2557463" y="1543050"/>
            <a:ext cx="2374900" cy="368300"/>
          </a:xfrm>
          <a:prstGeom prst="rect">
            <a:avLst/>
          </a:prstGeom>
          <a:noFill/>
          <a:ln w="9525">
            <a:noFill/>
            <a:miter lim="800000"/>
          </a:ln>
        </p:spPr>
        <p:txBody>
          <a:bodyPr wrap="none">
            <a:spAutoFit/>
          </a:bodyPr>
          <a:lstStyle/>
          <a:p>
            <a:r>
              <a:rPr lang="en-AU" b="1">
                <a:solidFill>
                  <a:srgbClr val="00CC00"/>
                </a:solidFill>
                <a:latin typeface="Arial" panose="020B0604020202020204" pitchFamily="34" charset="0"/>
              </a:rPr>
              <a:t>←</a:t>
            </a:r>
            <a:r>
              <a:rPr lang="en-AU" b="1">
                <a:latin typeface="Arial" panose="020B0604020202020204" pitchFamily="34" charset="0"/>
              </a:rPr>
              <a:t> </a:t>
            </a:r>
            <a:r>
              <a:rPr lang="en-AU" b="1"/>
              <a:t>Sliding blade holder</a:t>
            </a:r>
            <a:endParaRPr lang="en-GB" b="1"/>
          </a:p>
        </p:txBody>
      </p:sp>
      <p:sp>
        <p:nvSpPr>
          <p:cNvPr id="20" name="Curved Down Arrow 19"/>
          <p:cNvSpPr/>
          <p:nvPr/>
        </p:nvSpPr>
        <p:spPr>
          <a:xfrm flipH="1">
            <a:off x="2854325" y="1908175"/>
            <a:ext cx="900113" cy="352425"/>
          </a:xfrm>
          <a:prstGeom prst="curvedDownArrow">
            <a:avLst>
              <a:gd name="adj1" fmla="val 7830"/>
              <a:gd name="adj2" fmla="val 50000"/>
              <a:gd name="adj3" fmla="val 25000"/>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32" name="Curved Down Arrow 31"/>
          <p:cNvSpPr/>
          <p:nvPr/>
        </p:nvSpPr>
        <p:spPr>
          <a:xfrm flipH="1">
            <a:off x="2646363" y="3433763"/>
            <a:ext cx="898525" cy="352425"/>
          </a:xfrm>
          <a:prstGeom prst="curvedDownArrow">
            <a:avLst>
              <a:gd name="adj1" fmla="val 7830"/>
              <a:gd name="adj2" fmla="val 50000"/>
              <a:gd name="adj3" fmla="val 25000"/>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33" name="Curved Down Arrow 32"/>
          <p:cNvSpPr/>
          <p:nvPr/>
        </p:nvSpPr>
        <p:spPr>
          <a:xfrm flipH="1">
            <a:off x="1781175" y="5137150"/>
            <a:ext cx="900113" cy="352425"/>
          </a:xfrm>
          <a:prstGeom prst="curvedDownArrow">
            <a:avLst>
              <a:gd name="adj1" fmla="val 7830"/>
              <a:gd name="adj2" fmla="val 50000"/>
              <a:gd name="adj3" fmla="val 25000"/>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989200" name="TextBox 25"/>
          <p:cNvSpPr txBox="1">
            <a:spLocks noChangeArrowheads="1"/>
          </p:cNvSpPr>
          <p:nvPr/>
        </p:nvSpPr>
        <p:spPr bwMode="auto">
          <a:xfrm>
            <a:off x="6354763" y="2274888"/>
            <a:ext cx="2332037" cy="831850"/>
          </a:xfrm>
          <a:prstGeom prst="rect">
            <a:avLst/>
          </a:prstGeom>
          <a:noFill/>
          <a:ln w="9525">
            <a:noFill/>
            <a:miter lim="800000"/>
          </a:ln>
        </p:spPr>
        <p:txBody>
          <a:bodyPr wrap="none">
            <a:spAutoFit/>
          </a:bodyPr>
          <a:lstStyle/>
          <a:p>
            <a:r>
              <a:rPr lang="en-AU" sz="1600" b="1"/>
              <a:t>Applanated anterior eye</a:t>
            </a:r>
            <a:br>
              <a:rPr lang="en-AU" sz="1600" b="1"/>
            </a:br>
            <a:r>
              <a:rPr lang="en-AU" sz="1600" b="1"/>
              <a:t>held in negative-pressure</a:t>
            </a:r>
            <a:br>
              <a:rPr lang="en-AU" sz="1600" b="1"/>
            </a:br>
            <a:r>
              <a:rPr lang="en-AU" sz="1600" b="1"/>
              <a:t>ring holder</a:t>
            </a:r>
            <a:endParaRPr lang="en-GB" sz="1600" b="1"/>
          </a:p>
        </p:txBody>
      </p:sp>
      <p:cxnSp>
        <p:nvCxnSpPr>
          <p:cNvPr id="23" name="Straight Arrow Connector 22"/>
          <p:cNvCxnSpPr/>
          <p:nvPr/>
        </p:nvCxnSpPr>
        <p:spPr>
          <a:xfrm flipH="1" flipV="1">
            <a:off x="3732213" y="4583113"/>
            <a:ext cx="90487" cy="4000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4146550" y="3529013"/>
            <a:ext cx="279400" cy="2857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4386" name="Picture 2" descr="C:\Users\Suneet Eng\Desktop\E 55 (1)\Picture9.jpg"/>
          <p:cNvPicPr>
            <a:picLocks noChangeAspect="1" noChangeArrowheads="1"/>
          </p:cNvPicPr>
          <p:nvPr/>
        </p:nvPicPr>
        <p:blipFill>
          <a:blip r:embed="rId3" cstate="print"/>
          <a:srcRect/>
          <a:stretch>
            <a:fillRect/>
          </a:stretch>
        </p:blipFill>
        <p:spPr bwMode="auto">
          <a:xfrm>
            <a:off x="5786446" y="1500174"/>
            <a:ext cx="3263462" cy="3884610"/>
          </a:xfrm>
          <a:prstGeom prst="rect">
            <a:avLst/>
          </a:prstGeom>
          <a:noFill/>
        </p:spPr>
      </p:pic>
      <p:pic>
        <p:nvPicPr>
          <p:cNvPr id="784385" name="Picture 1" descr="C:\Users\Suneet Eng\Desktop\E 55 (1)\Picture8.jpg"/>
          <p:cNvPicPr>
            <a:picLocks noChangeAspect="1" noChangeArrowheads="1"/>
          </p:cNvPicPr>
          <p:nvPr/>
        </p:nvPicPr>
        <p:blipFill>
          <a:blip r:embed="rId4" cstate="print"/>
          <a:srcRect/>
          <a:stretch>
            <a:fillRect/>
          </a:stretch>
        </p:blipFill>
        <p:spPr bwMode="auto">
          <a:xfrm>
            <a:off x="142844" y="1174516"/>
            <a:ext cx="5568950" cy="4202112"/>
          </a:xfrm>
          <a:prstGeom prst="rect">
            <a:avLst/>
          </a:prstGeom>
          <a:noFill/>
        </p:spPr>
      </p:pic>
      <p:sp>
        <p:nvSpPr>
          <p:cNvPr id="6" name="Rectangle 2"/>
          <p:cNvSpPr txBox="1">
            <a:spLocks noChangeArrowheads="1"/>
          </p:cNvSpPr>
          <p:nvPr/>
        </p:nvSpPr>
        <p:spPr bwMode="auto">
          <a:xfrm>
            <a:off x="150813" y="111125"/>
            <a:ext cx="8229600" cy="720725"/>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穿透角膜移植术：</a:t>
            </a:r>
            <a:r>
              <a:rPr lang="zh-CN" altLang="en-US" sz="2800" dirty="0">
                <a:solidFill>
                  <a:srgbClr val="FFFF00"/>
                </a:solidFill>
                <a:latin typeface="Arial" panose="020B0604020202020204" pitchFamily="34" charset="0"/>
              </a:rPr>
              <a:t>移植物排斥</a:t>
            </a:r>
            <a:endParaRPr lang="en-US" altLang="en-US" sz="2800" dirty="0">
              <a:solidFill>
                <a:srgbClr val="FFFF00"/>
              </a:solidFill>
              <a:latin typeface="Arial" panose="020B0604020202020204" pitchFamily="34"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3" name="Rectangle 3"/>
          <p:cNvSpPr>
            <a:spLocks noGrp="1"/>
          </p:cNvSpPr>
          <p:nvPr>
            <p:ph type="body" idx="1"/>
          </p:nvPr>
        </p:nvSpPr>
        <p:spPr>
          <a:xfrm>
            <a:off x="836613" y="1789113"/>
            <a:ext cx="7767637" cy="5135562"/>
          </a:xfrm>
        </p:spPr>
        <p:txBody>
          <a:bodyPr/>
          <a:lstStyle/>
          <a:p>
            <a:pPr eaLnBrk="1" hangingPunct="1">
              <a:lnSpc>
                <a:spcPct val="150000"/>
              </a:lnSpc>
            </a:pPr>
            <a:r>
              <a:rPr lang="zh-CN" altLang="en-US" dirty="0"/>
              <a:t>近视性角膜磨镶术的远视类似物</a:t>
            </a:r>
            <a:r>
              <a:rPr lang="en-US" altLang="en-US" dirty="0">
                <a:latin typeface="Arial" panose="020B0604020202020204" pitchFamily="34" charset="0"/>
                <a:cs typeface="Arial" panose="020B0604020202020204" pitchFamily="34" charset="0"/>
              </a:rPr>
              <a:t> (MKM)</a:t>
            </a:r>
          </a:p>
          <a:p>
            <a:pPr eaLnBrk="1" hangingPunct="1">
              <a:lnSpc>
                <a:spcPct val="150000"/>
              </a:lnSpc>
            </a:pPr>
            <a:r>
              <a:rPr lang="zh-CN" altLang="en-US" dirty="0">
                <a:latin typeface="Arial" panose="020B0604020202020204" pitchFamily="34" charset="0"/>
                <a:cs typeface="Arial" panose="020B0604020202020204" pitchFamily="34" charset="0"/>
              </a:rPr>
              <a:t>没有缝合</a:t>
            </a:r>
            <a:endParaRPr lang="en-US" altLang="en-US" dirty="0">
              <a:latin typeface="Arial" panose="020B0604020202020204" pitchFamily="34" charset="0"/>
              <a:cs typeface="Arial" panose="020B0604020202020204" pitchFamily="34" charset="0"/>
            </a:endParaRPr>
          </a:p>
          <a:p>
            <a:pPr eaLnBrk="1" hangingPunct="1">
              <a:lnSpc>
                <a:spcPct val="150000"/>
              </a:lnSpc>
            </a:pPr>
            <a:r>
              <a:rPr lang="zh-CN" altLang="en-US" dirty="0">
                <a:latin typeface="Arial" panose="020B0604020202020204" pitchFamily="34" charset="0"/>
                <a:cs typeface="Arial" panose="020B0604020202020204" pitchFamily="34" charset="0"/>
              </a:rPr>
              <a:t>一个月内屈光稳定下来</a:t>
            </a:r>
            <a:endParaRPr lang="en-US" altLang="en-US" dirty="0">
              <a:latin typeface="Arial" panose="020B0604020202020204" pitchFamily="34" charset="0"/>
              <a:cs typeface="Arial" panose="020B0604020202020204" pitchFamily="34" charset="0"/>
            </a:endParaRPr>
          </a:p>
          <a:p>
            <a:pPr eaLnBrk="1" hangingPunct="1">
              <a:lnSpc>
                <a:spcPct val="150000"/>
              </a:lnSpc>
            </a:pPr>
            <a:r>
              <a:rPr lang="zh-CN" altLang="en-US" dirty="0">
                <a:latin typeface="Arial" panose="020B0604020202020204" pitchFamily="34" charset="0"/>
                <a:cs typeface="Arial" panose="020B0604020202020204" pitchFamily="34" charset="0"/>
              </a:rPr>
              <a:t>长期的稳定性不知道</a:t>
            </a:r>
            <a:endParaRPr lang="en-US" altLang="en-US" dirty="0">
              <a:latin typeface="Arial" panose="020B0604020202020204" pitchFamily="34" charset="0"/>
              <a:cs typeface="Arial" panose="020B0604020202020204" pitchFamily="34" charset="0"/>
            </a:endParaRPr>
          </a:p>
          <a:p>
            <a:pPr eaLnBrk="1" hangingPunct="1">
              <a:lnSpc>
                <a:spcPct val="120000"/>
              </a:lnSpc>
            </a:pPr>
            <a:r>
              <a:rPr lang="zh-CN" altLang="en-US" dirty="0">
                <a:latin typeface="Arial" panose="020B0604020202020204" pitchFamily="34" charset="0"/>
                <a:cs typeface="Arial" panose="020B0604020202020204" pitchFamily="34" charset="0"/>
              </a:rPr>
              <a:t>对于近视</a:t>
            </a:r>
            <a:r>
              <a:rPr lang="en-US" altLang="en-US" dirty="0">
                <a:latin typeface="Arial" panose="020B0604020202020204" pitchFamily="34" charset="0"/>
                <a:cs typeface="Arial" panose="020B0604020202020204" pitchFamily="34" charset="0"/>
              </a:rPr>
              <a:t>: </a:t>
            </a:r>
          </a:p>
          <a:p>
            <a:pPr lvl="1" eaLnBrk="1" hangingPunct="1">
              <a:lnSpc>
                <a:spcPct val="120000"/>
              </a:lnSpc>
            </a:pPr>
            <a:r>
              <a:rPr lang="zh-CN" altLang="en-US" dirty="0">
                <a:latin typeface="Arial" panose="020B0604020202020204" pitchFamily="34" charset="0"/>
                <a:cs typeface="Arial" panose="020B0604020202020204" pitchFamily="34" charset="0"/>
              </a:rPr>
              <a:t>微角膜刀做一个大约</a:t>
            </a:r>
            <a:r>
              <a:rPr lang="en-US" altLang="en-US" dirty="0">
                <a:latin typeface="Arial" panose="020B0604020202020204" pitchFamily="34" charset="0"/>
                <a:cs typeface="Arial" panose="020B0604020202020204" pitchFamily="34" charset="0"/>
              </a:rPr>
              <a:t> 160 </a:t>
            </a:r>
            <a:r>
              <a:rPr lang="el-GR" altLang="en-US" dirty="0">
                <a:latin typeface="Arial" panose="020B0604020202020204" pitchFamily="34" charset="0"/>
                <a:cs typeface="Arial" panose="020B0604020202020204" pitchFamily="34" charset="0"/>
              </a:rPr>
              <a:t>μ</a:t>
            </a:r>
            <a:r>
              <a:rPr lang="en-US" altLang="en-US" dirty="0">
                <a:latin typeface="Arial" panose="020B0604020202020204" pitchFamily="34" charset="0"/>
                <a:cs typeface="Arial" panose="020B0604020202020204" pitchFamily="34" charset="0"/>
              </a:rPr>
              <a:t>m </a:t>
            </a:r>
            <a:r>
              <a:rPr lang="zh-CN" altLang="en-US" dirty="0">
                <a:latin typeface="Arial" panose="020B0604020202020204" pitchFamily="34" charset="0"/>
                <a:cs typeface="Arial" panose="020B0604020202020204" pitchFamily="34" charset="0"/>
              </a:rPr>
              <a:t>深的切除</a:t>
            </a:r>
            <a:endParaRPr lang="en-US" altLang="en-US" dirty="0">
              <a:latin typeface="Arial" panose="020B0604020202020204" pitchFamily="34" charset="0"/>
              <a:cs typeface="Arial" panose="020B0604020202020204" pitchFamily="34" charset="0"/>
            </a:endParaRPr>
          </a:p>
          <a:p>
            <a:pPr lvl="1" eaLnBrk="1" hangingPunct="1">
              <a:lnSpc>
                <a:spcPct val="120000"/>
              </a:lnSpc>
            </a:pPr>
            <a:r>
              <a:rPr lang="zh-CN" altLang="en-US" dirty="0">
                <a:latin typeface="Arial" panose="020B0604020202020204" pitchFamily="34" charset="0"/>
                <a:cs typeface="Arial" panose="020B0604020202020204" pitchFamily="34" charset="0"/>
              </a:rPr>
              <a:t>直径</a:t>
            </a:r>
            <a:r>
              <a:rPr lang="en-US"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大约</a:t>
            </a:r>
            <a:r>
              <a:rPr lang="en-US" altLang="en-US" dirty="0">
                <a:latin typeface="Arial" panose="020B0604020202020204" pitchFamily="34" charset="0"/>
                <a:cs typeface="Arial" panose="020B0604020202020204" pitchFamily="34" charset="0"/>
              </a:rPr>
              <a:t> 7.5 to 8.0 mm</a:t>
            </a:r>
          </a:p>
          <a:p>
            <a:pPr lvl="1" eaLnBrk="1" hangingPunct="1">
              <a:lnSpc>
                <a:spcPct val="120000"/>
              </a:lnSpc>
            </a:pPr>
            <a:r>
              <a:rPr lang="zh-CN" altLang="en-US" dirty="0"/>
              <a:t>然后重置可调节的“吸入”环，切除更小直径的基质组织</a:t>
            </a:r>
            <a:endParaRPr lang="en-US" altLang="en-US" dirty="0">
              <a:latin typeface="Arial" panose="020B0604020202020204" pitchFamily="34" charset="0"/>
              <a:cs typeface="Arial" panose="020B0604020202020204" pitchFamily="34" charset="0"/>
            </a:endParaRPr>
          </a:p>
          <a:p>
            <a:pPr lvl="2" eaLnBrk="1" hangingPunct="1">
              <a:lnSpc>
                <a:spcPct val="120000"/>
              </a:lnSpc>
              <a:buFontTx/>
              <a:buChar char="–"/>
            </a:pPr>
            <a:r>
              <a:rPr lang="zh-CN" altLang="en-US" dirty="0"/>
              <a:t>深度决定校正的度数</a:t>
            </a:r>
            <a:endParaRPr lang="en-US" altLang="en-US" dirty="0">
              <a:latin typeface="Arial" panose="020B0604020202020204" pitchFamily="34" charset="0"/>
              <a:cs typeface="Arial" panose="020B0604020202020204" pitchFamily="34" charset="0"/>
            </a:endParaRPr>
          </a:p>
          <a:p>
            <a:pPr lvl="1" eaLnBrk="1" hangingPunct="1">
              <a:lnSpc>
                <a:spcPct val="120000"/>
              </a:lnSpc>
            </a:pPr>
            <a:r>
              <a:rPr lang="zh-CN" altLang="en-US" dirty="0">
                <a:latin typeface="Arial" panose="020B0604020202020204" pitchFamily="34" charset="0"/>
                <a:cs typeface="Arial" panose="020B0604020202020204" pitchFamily="34" charset="0"/>
              </a:rPr>
              <a:t>然后角膜瓣被放回</a:t>
            </a:r>
            <a:r>
              <a:rPr lang="en-US" altLang="zh-CN" dirty="0">
                <a:latin typeface="Arial" panose="020B0604020202020204" pitchFamily="34" charset="0"/>
                <a:cs typeface="Arial" panose="020B0604020202020204" pitchFamily="34" charset="0"/>
              </a:rPr>
              <a:t>&amp;</a:t>
            </a:r>
            <a:r>
              <a:rPr lang="zh-CN" altLang="en-US" dirty="0">
                <a:latin typeface="Arial" panose="020B0604020202020204" pitchFamily="34" charset="0"/>
                <a:cs typeface="Arial" panose="020B0604020202020204" pitchFamily="34" charset="0"/>
              </a:rPr>
              <a:t>复位</a:t>
            </a:r>
            <a:endParaRPr lang="en-US" altLang="en-US" dirty="0">
              <a:latin typeface="Arial" panose="020B0604020202020204" pitchFamily="34" charset="0"/>
              <a:cs typeface="Arial" panose="020B0604020202020204" pitchFamily="34" charset="0"/>
            </a:endParaRPr>
          </a:p>
        </p:txBody>
      </p:sp>
      <p:sp>
        <p:nvSpPr>
          <p:cNvPr id="991234" name="Rectangle 4"/>
          <p:cNvSpPr>
            <a:spLocks noChangeArrowheads="1"/>
          </p:cNvSpPr>
          <p:nvPr/>
        </p:nvSpPr>
        <p:spPr bwMode="auto">
          <a:xfrm>
            <a:off x="287338" y="1009650"/>
            <a:ext cx="4314001"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自动角膜板层磨镶术</a:t>
            </a:r>
            <a:r>
              <a:rPr lang="en-US" altLang="en-US" sz="2800" dirty="0">
                <a:solidFill>
                  <a:srgbClr val="0073AE"/>
                </a:solidFill>
                <a:latin typeface="Times New Roman MT Std"/>
              </a:rPr>
              <a:t>(ALK)</a:t>
            </a:r>
            <a:endParaRPr lang="en-US" altLang="en-US" sz="2000" dirty="0">
              <a:latin typeface="Times New Roman MT Std"/>
            </a:endParaRPr>
          </a:p>
        </p:txBody>
      </p:sp>
      <p:sp>
        <p:nvSpPr>
          <p:cNvPr id="99123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1" name="Rectangle 3"/>
          <p:cNvSpPr>
            <a:spLocks noGrp="1"/>
          </p:cNvSpPr>
          <p:nvPr>
            <p:ph type="body" idx="1"/>
          </p:nvPr>
        </p:nvSpPr>
        <p:spPr>
          <a:xfrm>
            <a:off x="835025" y="1792288"/>
            <a:ext cx="8839200" cy="5135562"/>
          </a:xfrm>
        </p:spPr>
        <p:txBody>
          <a:bodyPr/>
          <a:lstStyle/>
          <a:p>
            <a:pPr marL="360680" indent="-360680" eaLnBrk="1" hangingPunct="1">
              <a:lnSpc>
                <a:spcPct val="150000"/>
              </a:lnSpc>
            </a:pPr>
            <a:r>
              <a:rPr lang="zh-CN" altLang="en-US" dirty="0">
                <a:latin typeface="Arial" panose="020B0604020202020204" pitchFamily="34" charset="0"/>
                <a:cs typeface="Arial" panose="020B0604020202020204" pitchFamily="34" charset="0"/>
              </a:rPr>
              <a:t>使用冷冻或不冷冻的方法</a:t>
            </a:r>
            <a:endParaRPr lang="en-US" altLang="en-US" dirty="0">
              <a:latin typeface="Arial" panose="020B0604020202020204" pitchFamily="34" charset="0"/>
              <a:cs typeface="Arial" panose="020B0604020202020204" pitchFamily="34" charset="0"/>
            </a:endParaRPr>
          </a:p>
          <a:p>
            <a:pPr marL="360680" indent="-360680" eaLnBrk="1" hangingPunct="1">
              <a:lnSpc>
                <a:spcPct val="150000"/>
              </a:lnSpc>
            </a:pPr>
            <a:r>
              <a:rPr lang="zh-CN" altLang="en-US" dirty="0">
                <a:latin typeface="Arial" panose="020B0604020202020204" pitchFamily="34" charset="0"/>
                <a:cs typeface="Arial" panose="020B0604020202020204" pitchFamily="34" charset="0"/>
              </a:rPr>
              <a:t>近视</a:t>
            </a:r>
            <a:r>
              <a:rPr lang="en-US" altLang="zh-CN" dirty="0">
                <a:latin typeface="Arial" panose="020B0604020202020204" pitchFamily="34" charset="0"/>
                <a:cs typeface="Arial" panose="020B0604020202020204" pitchFamily="34" charset="0"/>
              </a:rPr>
              <a:t>&amp;</a:t>
            </a:r>
            <a:r>
              <a:rPr lang="zh-CN" altLang="en-US" dirty="0">
                <a:latin typeface="Arial" panose="020B0604020202020204" pitchFamily="34" charset="0"/>
                <a:cs typeface="Arial" panose="020B0604020202020204" pitchFamily="34" charset="0"/>
              </a:rPr>
              <a:t>远视</a:t>
            </a:r>
            <a:endParaRPr lang="en-US" altLang="en-US" dirty="0">
              <a:latin typeface="Arial" panose="020B0604020202020204" pitchFamily="34" charset="0"/>
              <a:cs typeface="Arial" panose="020B0604020202020204" pitchFamily="34" charset="0"/>
            </a:endParaRPr>
          </a:p>
          <a:p>
            <a:pPr marL="360680" indent="-360680" eaLnBrk="1" hangingPunct="1">
              <a:lnSpc>
                <a:spcPct val="150000"/>
              </a:lnSpc>
            </a:pPr>
            <a:r>
              <a:rPr lang="zh-CN" altLang="en-US" dirty="0">
                <a:latin typeface="Arial" panose="020B0604020202020204" pitchFamily="34" charset="0"/>
                <a:cs typeface="Arial" panose="020B0604020202020204" pitchFamily="34" charset="0"/>
              </a:rPr>
              <a:t>最少的侵入</a:t>
            </a:r>
            <a:r>
              <a:rPr lang="en-US" altLang="zh-CN" dirty="0">
                <a:latin typeface="Arial" panose="020B0604020202020204" pitchFamily="34" charset="0"/>
                <a:cs typeface="Arial" panose="020B0604020202020204" pitchFamily="34" charset="0"/>
              </a:rPr>
              <a:t>&amp;</a:t>
            </a:r>
            <a:r>
              <a:rPr lang="zh-CN" altLang="en-US" dirty="0">
                <a:latin typeface="Arial" panose="020B0604020202020204" pitchFamily="34" charset="0"/>
                <a:cs typeface="Arial" panose="020B0604020202020204" pitchFamily="34" charset="0"/>
              </a:rPr>
              <a:t>最大的反转</a:t>
            </a:r>
            <a:endParaRPr lang="en-US" altLang="en-US" dirty="0">
              <a:latin typeface="Arial" panose="020B0604020202020204" pitchFamily="34" charset="0"/>
              <a:cs typeface="Arial" panose="020B0604020202020204" pitchFamily="34" charset="0"/>
            </a:endParaRPr>
          </a:p>
          <a:p>
            <a:pPr marL="360680" indent="-360680" eaLnBrk="1" hangingPunct="1">
              <a:lnSpc>
                <a:spcPct val="150000"/>
              </a:lnSpc>
            </a:pPr>
            <a:r>
              <a:rPr lang="zh-CN" altLang="en-US" dirty="0">
                <a:latin typeface="Arial" panose="020B0604020202020204" pitchFamily="34" charset="0"/>
                <a:cs typeface="Arial" panose="020B0604020202020204" pitchFamily="34" charset="0"/>
              </a:rPr>
              <a:t>需要供体角膜组织</a:t>
            </a:r>
            <a:r>
              <a:rPr lang="en-US" altLang="en-US" dirty="0">
                <a:latin typeface="Arial" panose="020B0604020202020204" pitchFamily="34" charset="0"/>
                <a:cs typeface="Arial" panose="020B0604020202020204" pitchFamily="34" charset="0"/>
              </a:rPr>
              <a:t> (i.e. </a:t>
            </a:r>
            <a:r>
              <a:rPr lang="zh-CN" altLang="en-US" dirty="0">
                <a:latin typeface="Arial" panose="020B0604020202020204" pitchFamily="34" charset="0"/>
                <a:cs typeface="Arial" panose="020B0604020202020204" pitchFamily="34" charset="0"/>
              </a:rPr>
              <a:t>眼库</a:t>
            </a:r>
            <a:r>
              <a:rPr lang="en-US" altLang="en-US" dirty="0">
                <a:latin typeface="Arial" panose="020B0604020202020204" pitchFamily="34" charset="0"/>
                <a:cs typeface="Arial" panose="020B0604020202020204" pitchFamily="34" charset="0"/>
              </a:rPr>
              <a:t>)</a:t>
            </a:r>
          </a:p>
          <a:p>
            <a:pPr marL="360680" indent="-360680" eaLnBrk="1" hangingPunct="1">
              <a:lnSpc>
                <a:spcPct val="150000"/>
              </a:lnSpc>
            </a:pPr>
            <a:r>
              <a:rPr lang="zh-CN" altLang="en-US" dirty="0">
                <a:latin typeface="Arial" panose="020B0604020202020204" pitchFamily="34" charset="0"/>
                <a:cs typeface="Arial" panose="020B0604020202020204" pitchFamily="34" charset="0"/>
              </a:rPr>
              <a:t>事先车床加工好的透镜缝合在现存的角膜顶部</a:t>
            </a:r>
            <a:endParaRPr lang="en-US" altLang="en-US" dirty="0">
              <a:latin typeface="Arial" panose="020B0604020202020204" pitchFamily="34" charset="0"/>
              <a:cs typeface="Arial" panose="020B0604020202020204" pitchFamily="34" charset="0"/>
            </a:endParaRPr>
          </a:p>
          <a:p>
            <a:pPr marL="360680" indent="-360680" eaLnBrk="1" hangingPunct="1">
              <a:lnSpc>
                <a:spcPct val="150000"/>
              </a:lnSpc>
            </a:pPr>
            <a:r>
              <a:rPr lang="zh-CN" altLang="en-US" dirty="0">
                <a:latin typeface="Arial" panose="020B0604020202020204" pitchFamily="34" charset="0"/>
                <a:cs typeface="Arial" panose="020B0604020202020204" pitchFamily="34" charset="0"/>
              </a:rPr>
              <a:t>视力恢复通常比较迟</a:t>
            </a:r>
            <a:endParaRPr lang="en-US" altLang="en-US" dirty="0">
              <a:latin typeface="Arial" panose="020B0604020202020204" pitchFamily="34" charset="0"/>
              <a:cs typeface="Arial" panose="020B0604020202020204" pitchFamily="34" charset="0"/>
            </a:endParaRPr>
          </a:p>
          <a:p>
            <a:pPr marL="360680" indent="-360680" eaLnBrk="1" hangingPunct="1">
              <a:lnSpc>
                <a:spcPct val="150000"/>
              </a:lnSpc>
            </a:pPr>
            <a:r>
              <a:rPr lang="zh-CN" altLang="en-US" dirty="0">
                <a:latin typeface="Arial" panose="020B0604020202020204" pitchFamily="34" charset="0"/>
                <a:cs typeface="Arial" panose="020B0604020202020204" pitchFamily="34" charset="0"/>
              </a:rPr>
              <a:t>稳定性</a:t>
            </a:r>
            <a:r>
              <a:rPr lang="en-US" altLang="zh-CN" dirty="0">
                <a:latin typeface="Arial" panose="020B0604020202020204" pitchFamily="34" charset="0"/>
                <a:cs typeface="Arial" panose="020B0604020202020204" pitchFamily="34" charset="0"/>
              </a:rPr>
              <a:t>&amp;</a:t>
            </a:r>
            <a:r>
              <a:rPr lang="zh-CN" altLang="en-US" dirty="0">
                <a:latin typeface="Arial" panose="020B0604020202020204" pitchFamily="34" charset="0"/>
                <a:cs typeface="Arial" panose="020B0604020202020204" pitchFamily="34" charset="0"/>
              </a:rPr>
              <a:t>预测性比期望的差</a:t>
            </a:r>
            <a:endParaRPr lang="en-US" altLang="en-US" dirty="0">
              <a:latin typeface="Arial" panose="020B0604020202020204" pitchFamily="34" charset="0"/>
              <a:cs typeface="Arial" panose="020B0604020202020204" pitchFamily="34" charset="0"/>
            </a:endParaRPr>
          </a:p>
        </p:txBody>
      </p:sp>
      <p:sp>
        <p:nvSpPr>
          <p:cNvPr id="993282" name="Rectangle 4"/>
          <p:cNvSpPr>
            <a:spLocks noChangeArrowheads="1"/>
          </p:cNvSpPr>
          <p:nvPr/>
        </p:nvSpPr>
        <p:spPr bwMode="auto">
          <a:xfrm>
            <a:off x="287338" y="1009650"/>
            <a:ext cx="2698175"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表层角膜镜片术</a:t>
            </a:r>
            <a:endParaRPr lang="en-US" altLang="en-US" sz="2000" dirty="0">
              <a:latin typeface="Times New Roman MT Std"/>
            </a:endParaRPr>
          </a:p>
        </p:txBody>
      </p:sp>
      <p:sp>
        <p:nvSpPr>
          <p:cNvPr id="993283"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7570" name="Picture 2" descr="C:\Users\Suneet Eng\Desktop\E 55 (1)\Picture45.jpg"/>
          <p:cNvPicPr>
            <a:picLocks noChangeAspect="1" noChangeArrowheads="1"/>
          </p:cNvPicPr>
          <p:nvPr/>
        </p:nvPicPr>
        <p:blipFill>
          <a:blip r:embed="rId3" cstate="print"/>
          <a:srcRect/>
          <a:stretch>
            <a:fillRect/>
          </a:stretch>
        </p:blipFill>
        <p:spPr bwMode="auto">
          <a:xfrm>
            <a:off x="285720" y="2143116"/>
            <a:ext cx="8572560" cy="3576637"/>
          </a:xfrm>
          <a:prstGeom prst="rect">
            <a:avLst/>
          </a:prstGeom>
          <a:noFill/>
        </p:spPr>
      </p:pic>
      <p:sp>
        <p:nvSpPr>
          <p:cNvPr id="995330" name="Rectangle 5"/>
          <p:cNvSpPr>
            <a:spLocks noChangeArrowheads="1"/>
          </p:cNvSpPr>
          <p:nvPr/>
        </p:nvSpPr>
        <p:spPr bwMode="auto">
          <a:xfrm>
            <a:off x="287338" y="1009650"/>
            <a:ext cx="4673074"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表层角膜镜片术</a:t>
            </a:r>
            <a:r>
              <a:rPr lang="en-US" altLang="en-US" sz="2800" dirty="0">
                <a:solidFill>
                  <a:srgbClr val="0073AE"/>
                </a:solidFill>
                <a:latin typeface="Times New Roman MT Std"/>
              </a:rPr>
              <a:t>: ‘Inlay’</a:t>
            </a:r>
            <a:endParaRPr lang="en-US" altLang="en-US" sz="2000" dirty="0">
              <a:latin typeface="Times New Roman MT Std"/>
            </a:endParaRPr>
          </a:p>
        </p:txBody>
      </p:sp>
      <p:sp>
        <p:nvSpPr>
          <p:cNvPr id="995331"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5" name="Rectangle 3"/>
          <p:cNvSpPr>
            <a:spLocks noGrp="1"/>
          </p:cNvSpPr>
          <p:nvPr>
            <p:ph type="body" idx="1"/>
          </p:nvPr>
        </p:nvSpPr>
        <p:spPr>
          <a:xfrm>
            <a:off x="835025" y="1801813"/>
            <a:ext cx="8839200" cy="5135562"/>
          </a:xfrm>
        </p:spPr>
        <p:txBody>
          <a:bodyPr/>
          <a:lstStyle/>
          <a:p>
            <a:pPr marL="360680" indent="-360680">
              <a:lnSpc>
                <a:spcPct val="150000"/>
              </a:lnSpc>
              <a:defRPr/>
            </a:pPr>
            <a:r>
              <a:rPr lang="en-US" altLang="en-US" dirty="0">
                <a:latin typeface="Arial" panose="020B0604020202020204" pitchFamily="34" charset="0"/>
                <a:cs typeface="Arial" panose="020B0604020202020204" pitchFamily="34" charset="0"/>
              </a:rPr>
              <a:t>1975</a:t>
            </a:r>
          </a:p>
          <a:p>
            <a:pPr marL="360680" indent="-360680">
              <a:lnSpc>
                <a:spcPct val="150000"/>
              </a:lnSpc>
              <a:defRPr/>
            </a:pPr>
            <a:r>
              <a:rPr lang="zh-CN" altLang="en-US" dirty="0">
                <a:latin typeface="Arial" panose="020B0604020202020204" pitchFamily="34" charset="0"/>
                <a:cs typeface="Arial" panose="020B0604020202020204" pitchFamily="34" charset="0"/>
              </a:rPr>
              <a:t>使用准分子激光</a:t>
            </a:r>
            <a:r>
              <a:rPr lang="en-US" altLang="en-US" dirty="0">
                <a:latin typeface="Arial" panose="020B0604020202020204" pitchFamily="34" charset="0"/>
                <a:cs typeface="Arial" panose="020B0604020202020204" pitchFamily="34" charset="0"/>
              </a:rPr>
              <a:t>,</a:t>
            </a:r>
            <a:r>
              <a:rPr lang="zh-CN" altLang="en-US" dirty="0"/>
              <a:t>二聚体的氩</a:t>
            </a:r>
            <a:r>
              <a:rPr lang="en-US" altLang="en-US" dirty="0">
                <a:latin typeface="Arial" panose="020B0604020202020204" pitchFamily="34" charset="0"/>
                <a:cs typeface="Arial" panose="020B0604020202020204" pitchFamily="34" charset="0"/>
              </a:rPr>
              <a:t>(</a:t>
            </a:r>
            <a:r>
              <a:rPr lang="en-US" altLang="en-US" dirty="0" err="1">
                <a:latin typeface="Arial" panose="020B0604020202020204" pitchFamily="34" charset="0"/>
                <a:cs typeface="Arial" panose="020B0604020202020204" pitchFamily="34" charset="0"/>
              </a:rPr>
              <a:t>Ar</a:t>
            </a:r>
            <a:r>
              <a:rPr lang="en-US" altLang="en-US" dirty="0">
                <a:latin typeface="Arial" panose="020B0604020202020204" pitchFamily="34" charset="0"/>
                <a:cs typeface="Arial" panose="020B0604020202020204" pitchFamily="34" charset="0"/>
              </a:rPr>
              <a:t>, </a:t>
            </a:r>
            <a:r>
              <a:rPr lang="zh-CN" altLang="en-US" dirty="0"/>
              <a:t>惰性</a:t>
            </a:r>
            <a:r>
              <a:rPr lang="en-US" altLang="en-US" dirty="0">
                <a:latin typeface="Arial" panose="020B0604020202020204" pitchFamily="34" charset="0"/>
                <a:cs typeface="Arial" panose="020B0604020202020204" pitchFamily="34" charset="0"/>
              </a:rPr>
              <a:t>) &amp; </a:t>
            </a:r>
            <a:r>
              <a:rPr lang="zh-CN" altLang="en-US" dirty="0">
                <a:latin typeface="Arial" panose="020B0604020202020204" pitchFamily="34" charset="0"/>
                <a:cs typeface="Arial" panose="020B0604020202020204" pitchFamily="34" charset="0"/>
              </a:rPr>
              <a:t>氟</a:t>
            </a:r>
            <a:r>
              <a:rPr lang="en-US" altLang="en-US" dirty="0">
                <a:latin typeface="Arial" panose="020B0604020202020204" pitchFamily="34" charset="0"/>
                <a:cs typeface="Arial" panose="020B0604020202020204" pitchFamily="34" charset="0"/>
              </a:rPr>
              <a:t> (F, </a:t>
            </a:r>
            <a:r>
              <a:rPr lang="zh-CN" altLang="en-US" dirty="0">
                <a:latin typeface="Arial" panose="020B0604020202020204" pitchFamily="34" charset="0"/>
                <a:cs typeface="Arial" panose="020B0604020202020204" pitchFamily="34" charset="0"/>
              </a:rPr>
              <a:t>卤素</a:t>
            </a:r>
            <a:r>
              <a:rPr lang="en-US" altLang="en-US" dirty="0">
                <a:latin typeface="Arial" panose="020B0604020202020204" pitchFamily="34" charset="0"/>
                <a:cs typeface="Arial" panose="020B0604020202020204" pitchFamily="34" charset="0"/>
              </a:rPr>
              <a:t>)</a:t>
            </a:r>
          </a:p>
          <a:p>
            <a:pPr lvl="1" eaLnBrk="1" hangingPunct="1">
              <a:lnSpc>
                <a:spcPct val="150000"/>
              </a:lnSpc>
              <a:defRPr/>
            </a:pPr>
            <a:r>
              <a:rPr lang="en-US" altLang="zh-CN" dirty="0" err="1"/>
              <a:t>Ar</a:t>
            </a:r>
            <a:r>
              <a:rPr lang="en-US" altLang="zh-CN" dirty="0"/>
              <a:t>-F</a:t>
            </a:r>
            <a:r>
              <a:rPr lang="zh-CN" altLang="en-US" dirty="0"/>
              <a:t>混合气中的高压放电驱动不稳定的联合</a:t>
            </a:r>
            <a:endParaRPr lang="en-US" altLang="zh-CN" dirty="0"/>
          </a:p>
          <a:p>
            <a:pPr lvl="1" eaLnBrk="1" hangingPunct="1">
              <a:lnSpc>
                <a:spcPct val="150000"/>
              </a:lnSpc>
              <a:defRPr/>
            </a:pPr>
            <a:r>
              <a:rPr lang="zh-CN" altLang="en-US" dirty="0"/>
              <a:t>产生一种高能量、短暂的卤化物</a:t>
            </a:r>
            <a:endParaRPr lang="en-US" altLang="zh-CN" dirty="0"/>
          </a:p>
          <a:p>
            <a:pPr lvl="1" eaLnBrk="1" hangingPunct="1">
              <a:lnSpc>
                <a:spcPct val="150000"/>
              </a:lnSpc>
              <a:defRPr/>
            </a:pPr>
            <a:r>
              <a:rPr lang="zh-CN" altLang="en-US" dirty="0"/>
              <a:t>激发态二聚物</a:t>
            </a:r>
            <a:r>
              <a:rPr lang="en-AU"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准分子</a:t>
            </a:r>
            <a:r>
              <a:rPr lang="en-AU" altLang="en-US" dirty="0">
                <a:latin typeface="Arial" panose="020B0604020202020204" pitchFamily="34" charset="0"/>
                <a:cs typeface="Arial" panose="020B0604020202020204" pitchFamily="34" charset="0"/>
              </a:rPr>
              <a:t>’</a:t>
            </a:r>
          </a:p>
          <a:p>
            <a:pPr lvl="1" eaLnBrk="1" hangingPunct="1">
              <a:lnSpc>
                <a:spcPct val="150000"/>
              </a:lnSpc>
              <a:defRPr/>
            </a:pPr>
            <a:r>
              <a:rPr lang="zh-CN" altLang="en-US" dirty="0"/>
              <a:t>准分子很容易分离，释放出紫外线能量的光子</a:t>
            </a:r>
            <a:r>
              <a:rPr lang="en-AU" altLang="en-US" dirty="0">
                <a:latin typeface="Arial" panose="020B0604020202020204" pitchFamily="34" charset="0"/>
                <a:cs typeface="Arial" panose="020B0604020202020204" pitchFamily="34" charset="0"/>
              </a:rPr>
              <a:t> (@</a:t>
            </a:r>
            <a:r>
              <a:rPr lang="en-AU" altLang="en-US" dirty="0">
                <a:latin typeface="Arial" panose="020B0604020202020204" pitchFamily="34" charset="0"/>
                <a:cs typeface="Arial" panose="020B0604020202020204" pitchFamily="34" charset="0"/>
                <a:sym typeface="Symbol" panose="05050102010706020507" pitchFamily="18" charset="2"/>
              </a:rPr>
              <a:t>193 nm)</a:t>
            </a:r>
            <a:endParaRPr lang="en-AU" altLang="en-US" dirty="0">
              <a:latin typeface="Arial" panose="020B0604020202020204" pitchFamily="34" charset="0"/>
              <a:cs typeface="Arial" panose="020B0604020202020204" pitchFamily="34" charset="0"/>
            </a:endParaRPr>
          </a:p>
          <a:p>
            <a:pPr lvl="1" eaLnBrk="1" hangingPunct="1">
              <a:lnSpc>
                <a:spcPct val="150000"/>
              </a:lnSpc>
              <a:defRPr/>
            </a:pPr>
            <a:r>
              <a:rPr lang="zh-CN" altLang="en-US" dirty="0"/>
              <a:t>离解被利用和控制来刺激进一步的离解</a:t>
            </a:r>
            <a:endParaRPr lang="en-US" altLang="zh-CN" dirty="0"/>
          </a:p>
          <a:p>
            <a:pPr lvl="1" eaLnBrk="1" hangingPunct="1">
              <a:lnSpc>
                <a:spcPct val="150000"/>
              </a:lnSpc>
              <a:defRPr/>
            </a:pPr>
            <a:r>
              <a:rPr lang="zh-CN" altLang="en-US" dirty="0"/>
              <a:t>高水平的紫外线结果</a:t>
            </a:r>
            <a:endParaRPr lang="en-US" altLang="zh-CN" dirty="0"/>
          </a:p>
          <a:p>
            <a:pPr lvl="1" eaLnBrk="1" hangingPunct="1">
              <a:lnSpc>
                <a:spcPct val="150000"/>
              </a:lnSpc>
              <a:defRPr/>
            </a:pPr>
            <a:r>
              <a:rPr lang="zh-CN" altLang="en-US" dirty="0"/>
              <a:t>输出脉冲 </a:t>
            </a:r>
            <a:r>
              <a:rPr lang="en-AU" altLang="en-US" dirty="0">
                <a:latin typeface="Arial" panose="020B0604020202020204" pitchFamily="34" charset="0"/>
                <a:cs typeface="Arial" panose="020B0604020202020204" pitchFamily="34" charset="0"/>
                <a:sym typeface="Symbol" panose="05050102010706020507" pitchFamily="18" charset="2"/>
              </a:rPr>
              <a:t>(10-20 </a:t>
            </a:r>
            <a:r>
              <a:rPr lang="zh-CN" altLang="en-US" dirty="0">
                <a:sym typeface="Symbol" panose="05050102010706020507" pitchFamily="18" charset="2"/>
              </a:rPr>
              <a:t>毫微秒</a:t>
            </a:r>
            <a:r>
              <a:rPr lang="en-AU" altLang="en-US" dirty="0">
                <a:latin typeface="Arial" panose="020B0604020202020204" pitchFamily="34" charset="0"/>
                <a:cs typeface="Arial" panose="020B0604020202020204" pitchFamily="34" charset="0"/>
                <a:sym typeface="Symbol" panose="05050102010706020507" pitchFamily="18" charset="2"/>
              </a:rPr>
              <a:t>., 1-50 Hz)</a:t>
            </a:r>
          </a:p>
          <a:p>
            <a:pPr>
              <a:lnSpc>
                <a:spcPct val="150000"/>
              </a:lnSpc>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997378" name="Rectangle 4"/>
          <p:cNvSpPr>
            <a:spLocks noChangeArrowheads="1"/>
          </p:cNvSpPr>
          <p:nvPr/>
        </p:nvSpPr>
        <p:spPr bwMode="auto">
          <a:xfrm>
            <a:off x="287338" y="1009650"/>
            <a:ext cx="5929828"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准分子激光治疗性角膜切削术</a:t>
            </a:r>
            <a:r>
              <a:rPr lang="en-US" altLang="en-US" sz="2800" dirty="0">
                <a:solidFill>
                  <a:srgbClr val="0073AE"/>
                </a:solidFill>
                <a:latin typeface="Times New Roman MT Std"/>
              </a:rPr>
              <a:t> (PTK)</a:t>
            </a:r>
            <a:endParaRPr lang="en-US" altLang="en-US" sz="2000" dirty="0">
              <a:latin typeface="Times New Roman MT Std"/>
            </a:endParaRPr>
          </a:p>
        </p:txBody>
      </p:sp>
      <p:sp>
        <p:nvSpPr>
          <p:cNvPr id="997379"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9" name="Rectangle 3"/>
          <p:cNvSpPr>
            <a:spLocks noGrp="1"/>
          </p:cNvSpPr>
          <p:nvPr>
            <p:ph type="body" idx="1"/>
          </p:nvPr>
        </p:nvSpPr>
        <p:spPr>
          <a:xfrm>
            <a:off x="830263" y="1798638"/>
            <a:ext cx="8304212" cy="2936875"/>
          </a:xfrm>
        </p:spPr>
        <p:txBody>
          <a:bodyPr/>
          <a:lstStyle/>
          <a:p>
            <a:pPr marL="360680" indent="-360680" eaLnBrk="1" hangingPunct="1">
              <a:lnSpc>
                <a:spcPct val="150000"/>
              </a:lnSpc>
              <a:defRPr/>
            </a:pPr>
            <a:r>
              <a:rPr lang="zh-CN" altLang="en-US" dirty="0">
                <a:latin typeface="Arial" panose="020B0604020202020204" pitchFamily="34" charset="0"/>
                <a:cs typeface="Times New Roman" panose="02020603050405020304" pitchFamily="18" charset="0"/>
              </a:rPr>
              <a:t>去除表面的</a:t>
            </a:r>
            <a:r>
              <a:rPr lang="en-US" altLang="zh-CN" dirty="0">
                <a:latin typeface="Arial" panose="020B0604020202020204" pitchFamily="34" charset="0"/>
                <a:cs typeface="Times New Roman" panose="02020603050405020304" pitchFamily="18" charset="0"/>
              </a:rPr>
              <a:t>&amp;</a:t>
            </a:r>
            <a:r>
              <a:rPr lang="zh-CN" altLang="en-US" dirty="0">
                <a:latin typeface="Arial" panose="020B0604020202020204" pitchFamily="34" charset="0"/>
                <a:cs typeface="Times New Roman" panose="02020603050405020304" pitchFamily="18" charset="0"/>
              </a:rPr>
              <a:t>上皮下的角膜疤痕</a:t>
            </a:r>
            <a:endParaRPr lang="en-US" altLang="zh-CN" dirty="0">
              <a:latin typeface="Arial" panose="020B0604020202020204" pitchFamily="34" charset="0"/>
              <a:cs typeface="Times New Roman" panose="02020603050405020304" pitchFamily="18" charset="0"/>
            </a:endParaRPr>
          </a:p>
          <a:p>
            <a:pPr marL="360680" indent="-360680" eaLnBrk="1" hangingPunct="1">
              <a:lnSpc>
                <a:spcPct val="150000"/>
              </a:lnSpc>
              <a:defRPr/>
            </a:pPr>
            <a:r>
              <a:rPr lang="zh-CN" altLang="en-US" dirty="0"/>
              <a:t>退化</a:t>
            </a:r>
            <a:r>
              <a:rPr lang="en-US" altLang="zh-CN" dirty="0"/>
              <a:t>/</a:t>
            </a:r>
            <a:r>
              <a:rPr lang="zh-CN" altLang="en-US" dirty="0"/>
              <a:t>营养不良、混浊岛屿的清除</a:t>
            </a:r>
            <a:r>
              <a:rPr lang="en-US" altLang="zh-CN" dirty="0"/>
              <a:t>&amp;/</a:t>
            </a:r>
            <a:r>
              <a:rPr lang="zh-CN" altLang="en-US" dirty="0"/>
              <a:t>或减少</a:t>
            </a:r>
            <a:endParaRPr lang="en-US" altLang="en-US" dirty="0">
              <a:latin typeface="Arial" panose="020B0604020202020204" pitchFamily="34" charset="0"/>
              <a:cs typeface="Times New Roman" panose="02020603050405020304" pitchFamily="18" charset="0"/>
            </a:endParaRPr>
          </a:p>
          <a:p>
            <a:pPr marL="360680" indent="-360680" eaLnBrk="1" hangingPunct="1">
              <a:lnSpc>
                <a:spcPct val="150000"/>
              </a:lnSpc>
              <a:defRPr/>
            </a:pPr>
            <a:r>
              <a:rPr lang="zh-CN" altLang="en-US" dirty="0">
                <a:cs typeface="Times New Roman" panose="02020603050405020304" pitchFamily="18" charset="0"/>
              </a:rPr>
              <a:t>光滑因外伤、病理等导致的角膜表面不规则</a:t>
            </a:r>
            <a:endParaRPr lang="en-US" altLang="en-US" dirty="0">
              <a:latin typeface="Arial" panose="020B0604020202020204" pitchFamily="34" charset="0"/>
              <a:cs typeface="Times New Roman" panose="02020603050405020304" pitchFamily="18" charset="0"/>
            </a:endParaRPr>
          </a:p>
          <a:p>
            <a:pPr marL="360680" indent="-360680" eaLnBrk="1" hangingPunct="1">
              <a:lnSpc>
                <a:spcPct val="150000"/>
              </a:lnSpc>
              <a:defRPr/>
            </a:pPr>
            <a:r>
              <a:rPr lang="zh-CN" altLang="en-US" dirty="0"/>
              <a:t>复发性角膜靡烂</a:t>
            </a:r>
            <a:r>
              <a:rPr lang="en-AU" altLang="en-US" dirty="0">
                <a:latin typeface="Arial" panose="020B0604020202020204" pitchFamily="34" charset="0"/>
                <a:cs typeface="Times New Roman" panose="02020603050405020304" pitchFamily="18" charset="0"/>
              </a:rPr>
              <a:t>(RCEs)</a:t>
            </a:r>
          </a:p>
          <a:p>
            <a:pPr>
              <a:lnSpc>
                <a:spcPct val="150000"/>
              </a:lnSpc>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999426" name="Rectangle 4"/>
          <p:cNvSpPr>
            <a:spLocks noChangeArrowheads="1"/>
          </p:cNvSpPr>
          <p:nvPr/>
        </p:nvSpPr>
        <p:spPr bwMode="auto">
          <a:xfrm>
            <a:off x="287338" y="1009650"/>
            <a:ext cx="6827510"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准分子激光治疗性角膜切削术</a:t>
            </a:r>
            <a:r>
              <a:rPr lang="en-US" altLang="en-US" sz="2800" dirty="0">
                <a:solidFill>
                  <a:srgbClr val="0073AE"/>
                </a:solidFill>
                <a:latin typeface="Times New Roman MT Std"/>
              </a:rPr>
              <a:t>(PTK): </a:t>
            </a:r>
            <a:r>
              <a:rPr lang="zh-CN" altLang="en-US" sz="2800" dirty="0">
                <a:solidFill>
                  <a:srgbClr val="0073AE"/>
                </a:solidFill>
                <a:latin typeface="Times New Roman MT Std"/>
              </a:rPr>
              <a:t>应用</a:t>
            </a:r>
            <a:endParaRPr lang="en-US" altLang="en-US" sz="2000" dirty="0">
              <a:latin typeface="Times New Roman MT Std"/>
            </a:endParaRPr>
          </a:p>
        </p:txBody>
      </p:sp>
      <p:sp>
        <p:nvSpPr>
          <p:cNvPr id="999427"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3" name="Rectangle 3"/>
          <p:cNvSpPr>
            <a:spLocks noGrp="1"/>
          </p:cNvSpPr>
          <p:nvPr>
            <p:ph type="body" idx="1"/>
          </p:nvPr>
        </p:nvSpPr>
        <p:spPr>
          <a:xfrm>
            <a:off x="830263" y="1873250"/>
            <a:ext cx="8839200" cy="5135563"/>
          </a:xfrm>
        </p:spPr>
        <p:txBody>
          <a:bodyPr/>
          <a:lstStyle/>
          <a:p>
            <a:pPr marL="360680" indent="-360680" eaLnBrk="1" hangingPunct="1">
              <a:lnSpc>
                <a:spcPct val="110000"/>
              </a:lnSpc>
            </a:pPr>
            <a:r>
              <a:rPr lang="zh-CN" altLang="en-US" sz="1900" dirty="0">
                <a:latin typeface="Arial" panose="020B0604020202020204" pitchFamily="34" charset="0"/>
                <a:cs typeface="Arial" panose="020B0604020202020204" pitchFamily="34" charset="0"/>
              </a:rPr>
              <a:t>睑缘炎</a:t>
            </a:r>
            <a:endParaRPr lang="en-US" altLang="en-US" sz="1900" dirty="0">
              <a:latin typeface="Arial" panose="020B0604020202020204" pitchFamily="34" charset="0"/>
              <a:cs typeface="Arial" panose="020B0604020202020204" pitchFamily="34" charset="0"/>
            </a:endParaRPr>
          </a:p>
          <a:p>
            <a:pPr marL="360680" indent="-360680" eaLnBrk="1" hangingPunct="1">
              <a:lnSpc>
                <a:spcPct val="110000"/>
              </a:lnSpc>
            </a:pPr>
            <a:r>
              <a:rPr lang="zh-CN" altLang="en-US" sz="1900" dirty="0"/>
              <a:t>干眼</a:t>
            </a:r>
            <a:endParaRPr lang="en-US" altLang="en-US" sz="1900" dirty="0">
              <a:latin typeface="Arial" panose="020B0604020202020204" pitchFamily="34" charset="0"/>
              <a:cs typeface="Arial" panose="020B0604020202020204" pitchFamily="34" charset="0"/>
            </a:endParaRPr>
          </a:p>
          <a:p>
            <a:pPr marL="360680" indent="-360680" eaLnBrk="1" hangingPunct="1">
              <a:lnSpc>
                <a:spcPct val="110000"/>
              </a:lnSpc>
            </a:pPr>
            <a:r>
              <a:rPr lang="zh-CN" altLang="en-US" sz="1900" dirty="0">
                <a:latin typeface="Arial" panose="020B0604020202020204" pitchFamily="34" charset="0"/>
                <a:cs typeface="Arial" panose="020B0604020202020204" pitchFamily="34" charset="0"/>
              </a:rPr>
              <a:t>睑裂闭合不全</a:t>
            </a:r>
            <a:endParaRPr lang="en-US" altLang="en-US" sz="1900" dirty="0">
              <a:latin typeface="Arial" panose="020B0604020202020204" pitchFamily="34" charset="0"/>
              <a:cs typeface="Arial" panose="020B0604020202020204" pitchFamily="34" charset="0"/>
            </a:endParaRPr>
          </a:p>
          <a:p>
            <a:pPr marL="360680" indent="-360680" eaLnBrk="1" hangingPunct="1">
              <a:lnSpc>
                <a:spcPct val="110000"/>
              </a:lnSpc>
            </a:pPr>
            <a:r>
              <a:rPr lang="zh-CN" altLang="en-US" sz="1900" dirty="0">
                <a:latin typeface="Arial" panose="020B0604020202020204" pitchFamily="34" charset="0"/>
                <a:cs typeface="Arial" panose="020B0604020202020204" pitchFamily="34" charset="0"/>
              </a:rPr>
              <a:t>活动期的炎症</a:t>
            </a:r>
            <a:endParaRPr lang="en-US" altLang="en-US" sz="1900" dirty="0">
              <a:latin typeface="Arial" panose="020B0604020202020204" pitchFamily="34" charset="0"/>
              <a:cs typeface="Arial" panose="020B0604020202020204" pitchFamily="34" charset="0"/>
            </a:endParaRPr>
          </a:p>
          <a:p>
            <a:pPr marL="360680" indent="-360680" eaLnBrk="1" hangingPunct="1">
              <a:lnSpc>
                <a:spcPct val="110000"/>
              </a:lnSpc>
            </a:pPr>
            <a:r>
              <a:rPr lang="zh-CN" altLang="en-US" sz="1900" dirty="0">
                <a:latin typeface="Arial" panose="020B0604020202020204" pitchFamily="34" charset="0"/>
                <a:cs typeface="Arial" panose="020B0604020202020204" pitchFamily="34" charset="0"/>
              </a:rPr>
              <a:t>薄角膜</a:t>
            </a:r>
            <a:endParaRPr lang="en-US" altLang="en-US" sz="1900" dirty="0">
              <a:latin typeface="Arial" panose="020B0604020202020204" pitchFamily="34" charset="0"/>
              <a:cs typeface="Arial" panose="020B0604020202020204" pitchFamily="34" charset="0"/>
            </a:endParaRPr>
          </a:p>
          <a:p>
            <a:pPr marL="360680" indent="-360680" eaLnBrk="1" hangingPunct="1">
              <a:lnSpc>
                <a:spcPct val="110000"/>
              </a:lnSpc>
            </a:pPr>
            <a:r>
              <a:rPr lang="zh-CN" altLang="en-US" sz="1900" dirty="0">
                <a:latin typeface="Arial" panose="020B0604020202020204" pitchFamily="34" charset="0"/>
                <a:cs typeface="Arial" panose="020B0604020202020204" pitchFamily="34" charset="0"/>
              </a:rPr>
              <a:t>哪些术后不希望配戴接触镜的人</a:t>
            </a:r>
            <a:endParaRPr lang="en-US" altLang="en-US" sz="1900" dirty="0">
              <a:latin typeface="Arial" panose="020B0604020202020204" pitchFamily="34" charset="0"/>
              <a:cs typeface="Arial" panose="020B0604020202020204" pitchFamily="34" charset="0"/>
            </a:endParaRPr>
          </a:p>
          <a:p>
            <a:pPr marL="360680" indent="-360680" eaLnBrk="1" hangingPunct="1">
              <a:lnSpc>
                <a:spcPct val="110000"/>
              </a:lnSpc>
            </a:pPr>
            <a:r>
              <a:rPr lang="zh-CN" altLang="en-US" sz="2000" dirty="0"/>
              <a:t>系统性免疫抑制</a:t>
            </a:r>
            <a:endParaRPr lang="en-US" altLang="en-US" sz="1900" dirty="0">
              <a:latin typeface="Arial" panose="020B0604020202020204" pitchFamily="34" charset="0"/>
              <a:cs typeface="Arial" panose="020B0604020202020204" pitchFamily="34" charset="0"/>
            </a:endParaRPr>
          </a:p>
        </p:txBody>
      </p:sp>
      <p:sp>
        <p:nvSpPr>
          <p:cNvPr id="1001474" name="Rectangle 4"/>
          <p:cNvSpPr>
            <a:spLocks noChangeArrowheads="1"/>
          </p:cNvSpPr>
          <p:nvPr/>
        </p:nvSpPr>
        <p:spPr bwMode="auto">
          <a:xfrm>
            <a:off x="287338" y="1009650"/>
            <a:ext cx="6288901"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准分子激光治疗性角膜切削术</a:t>
            </a:r>
            <a:r>
              <a:rPr lang="en-US" altLang="en-US" sz="2800" dirty="0">
                <a:solidFill>
                  <a:srgbClr val="0073AE"/>
                </a:solidFill>
                <a:latin typeface="Times New Roman MT Std"/>
              </a:rPr>
              <a:t>: </a:t>
            </a:r>
            <a:r>
              <a:rPr lang="zh-CN" altLang="en-US" sz="2800" dirty="0">
                <a:solidFill>
                  <a:srgbClr val="0073AE"/>
                </a:solidFill>
                <a:latin typeface="Times New Roman MT Std"/>
              </a:rPr>
              <a:t>禁忌症</a:t>
            </a:r>
            <a:endParaRPr lang="en-US" altLang="en-US" sz="2000" dirty="0">
              <a:latin typeface="Times New Roman MT Std"/>
            </a:endParaRPr>
          </a:p>
        </p:txBody>
      </p:sp>
      <p:sp>
        <p:nvSpPr>
          <p:cNvPr id="100147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7" name="Rectangle 3"/>
          <p:cNvSpPr>
            <a:spLocks noGrp="1"/>
          </p:cNvSpPr>
          <p:nvPr>
            <p:ph type="body" idx="1"/>
          </p:nvPr>
        </p:nvSpPr>
        <p:spPr>
          <a:xfrm>
            <a:off x="831850" y="1851025"/>
            <a:ext cx="8839200" cy="5135563"/>
          </a:xfrm>
        </p:spPr>
        <p:txBody>
          <a:bodyPr/>
          <a:lstStyle/>
          <a:p>
            <a:pPr marL="360680" indent="-360680" eaLnBrk="1" hangingPunct="1">
              <a:lnSpc>
                <a:spcPts val="2700"/>
              </a:lnSpc>
              <a:defRPr/>
            </a:pPr>
            <a:r>
              <a:rPr lang="zh-CN" altLang="en-US" dirty="0"/>
              <a:t>眼表</a:t>
            </a:r>
            <a:r>
              <a:rPr lang="en-US" altLang="zh-CN" dirty="0">
                <a:latin typeface="Arial" panose="020B0604020202020204" pitchFamily="34" charset="0"/>
                <a:cs typeface="Arial" panose="020B0604020202020204" pitchFamily="34" charset="0"/>
              </a:rPr>
              <a:t>&amp;</a:t>
            </a:r>
            <a:r>
              <a:rPr lang="zh-CN" altLang="en-US" dirty="0">
                <a:latin typeface="Arial" panose="020B0604020202020204" pitchFamily="34" charset="0"/>
                <a:cs typeface="Arial" panose="020B0604020202020204" pitchFamily="34" charset="0"/>
              </a:rPr>
              <a:t>裂隙灯检查</a:t>
            </a:r>
            <a:endParaRPr lang="en-US" altLang="en-US" dirty="0">
              <a:latin typeface="Arial" panose="020B0604020202020204" pitchFamily="34" charset="0"/>
              <a:cs typeface="Arial" panose="020B0604020202020204" pitchFamily="34" charset="0"/>
            </a:endParaRPr>
          </a:p>
          <a:p>
            <a:pPr marL="360680" indent="-360680" eaLnBrk="1" hangingPunct="1">
              <a:lnSpc>
                <a:spcPts val="2700"/>
              </a:lnSpc>
              <a:defRPr/>
            </a:pPr>
            <a:r>
              <a:rPr lang="zh-CN" altLang="en-US" dirty="0">
                <a:latin typeface="Arial" panose="020B0604020202020204" pitchFamily="34" charset="0"/>
                <a:cs typeface="Arial" panose="020B0604020202020204" pitchFamily="34" charset="0"/>
              </a:rPr>
              <a:t>散瞳眼底检查</a:t>
            </a:r>
            <a:r>
              <a:rPr lang="en-US" altLang="en-US" dirty="0">
                <a:latin typeface="Arial" panose="020B0604020202020204" pitchFamily="34" charset="0"/>
                <a:cs typeface="Arial" panose="020B0604020202020204" pitchFamily="34" charset="0"/>
              </a:rPr>
              <a:t>(DFE)</a:t>
            </a:r>
          </a:p>
          <a:p>
            <a:pPr marL="360680" indent="-360680" eaLnBrk="1" hangingPunct="1">
              <a:lnSpc>
                <a:spcPts val="2700"/>
              </a:lnSpc>
              <a:defRPr/>
            </a:pPr>
            <a:r>
              <a:rPr lang="zh-CN" altLang="en-US" dirty="0">
                <a:latin typeface="Arial" panose="020B0604020202020204" pitchFamily="34" charset="0"/>
                <a:cs typeface="Arial" panose="020B0604020202020204" pitchFamily="34" charset="0"/>
              </a:rPr>
              <a:t>视力评估</a:t>
            </a:r>
            <a:r>
              <a:rPr lang="en-US" altLang="en-US" dirty="0">
                <a:latin typeface="Arial" panose="020B0604020202020204" pitchFamily="34" charset="0"/>
                <a:cs typeface="Arial" panose="020B0604020202020204" pitchFamily="34" charset="0"/>
              </a:rPr>
              <a:t>:</a:t>
            </a:r>
          </a:p>
          <a:p>
            <a:pPr lvl="1" eaLnBrk="1" hangingPunct="1">
              <a:lnSpc>
                <a:spcPts val="2700"/>
              </a:lnSpc>
              <a:defRPr/>
            </a:pPr>
            <a:r>
              <a:rPr lang="zh-CN" altLang="en-US" sz="2000" dirty="0"/>
              <a:t>矫正</a:t>
            </a:r>
            <a:r>
              <a:rPr lang="zh-CN" altLang="en-US" sz="2000" dirty="0">
                <a:latin typeface="Arial" panose="020B0604020202020204" pitchFamily="34" charset="0"/>
                <a:cs typeface="Arial" panose="020B0604020202020204" pitchFamily="34" charset="0"/>
              </a:rPr>
              <a:t>和不矫正</a:t>
            </a:r>
            <a:endParaRPr lang="en-US" altLang="en-US" sz="2000" dirty="0">
              <a:latin typeface="Arial" panose="020B0604020202020204" pitchFamily="34" charset="0"/>
              <a:cs typeface="Arial" panose="020B0604020202020204" pitchFamily="34" charset="0"/>
            </a:endParaRPr>
          </a:p>
          <a:p>
            <a:pPr lvl="1" eaLnBrk="1" hangingPunct="1">
              <a:lnSpc>
                <a:spcPts val="2700"/>
              </a:lnSpc>
              <a:defRPr/>
            </a:pPr>
            <a:r>
              <a:rPr lang="zh-CN" altLang="en-US" sz="2000" dirty="0">
                <a:latin typeface="Arial" panose="020B0604020202020204" pitchFamily="34" charset="0"/>
                <a:cs typeface="Arial" panose="020B0604020202020204" pitchFamily="34" charset="0"/>
              </a:rPr>
              <a:t>针孔矫正</a:t>
            </a:r>
            <a:endParaRPr lang="en-US" altLang="en-US" sz="2000" dirty="0">
              <a:latin typeface="Arial" panose="020B0604020202020204" pitchFamily="34" charset="0"/>
              <a:cs typeface="Arial" panose="020B0604020202020204" pitchFamily="34" charset="0"/>
            </a:endParaRPr>
          </a:p>
          <a:p>
            <a:pPr lvl="1" eaLnBrk="1" hangingPunct="1">
              <a:lnSpc>
                <a:spcPts val="2700"/>
              </a:lnSpc>
              <a:defRPr/>
            </a:pPr>
            <a:r>
              <a:rPr lang="zh-CN" altLang="en-US" sz="2000" dirty="0"/>
              <a:t>硬性接触镜矫正</a:t>
            </a:r>
            <a:endParaRPr lang="en-US" altLang="en-US" sz="2000" dirty="0">
              <a:latin typeface="Arial" panose="020B0604020202020204" pitchFamily="34" charset="0"/>
              <a:cs typeface="Arial" panose="020B0604020202020204" pitchFamily="34" charset="0"/>
            </a:endParaRPr>
          </a:p>
          <a:p>
            <a:pPr marL="360680" indent="-360680" eaLnBrk="1" hangingPunct="1">
              <a:lnSpc>
                <a:spcPts val="2700"/>
              </a:lnSpc>
              <a:defRPr/>
            </a:pPr>
            <a:r>
              <a:rPr lang="zh-CN" altLang="en-US" dirty="0">
                <a:latin typeface="Arial" panose="020B0604020202020204" pitchFamily="34" charset="0"/>
                <a:cs typeface="Arial" panose="020B0604020202020204" pitchFamily="34" charset="0"/>
              </a:rPr>
              <a:t>眼压</a:t>
            </a:r>
            <a:endParaRPr lang="en-US" altLang="zh-CN" dirty="0">
              <a:latin typeface="Arial" panose="020B0604020202020204" pitchFamily="34" charset="0"/>
              <a:cs typeface="Arial" panose="020B0604020202020204" pitchFamily="34" charset="0"/>
            </a:endParaRPr>
          </a:p>
          <a:p>
            <a:pPr marL="360680" indent="-360680" eaLnBrk="1" hangingPunct="1">
              <a:lnSpc>
                <a:spcPts val="2700"/>
              </a:lnSpc>
              <a:defRPr/>
            </a:pPr>
            <a:r>
              <a:rPr lang="zh-CN" altLang="en-US" dirty="0">
                <a:latin typeface="Arial" panose="020B0604020202020204" pitchFamily="34" charset="0"/>
                <a:cs typeface="Arial" panose="020B0604020202020204" pitchFamily="34" charset="0"/>
              </a:rPr>
              <a:t>角膜曲率</a:t>
            </a:r>
            <a:endParaRPr lang="en-US" altLang="zh-CN" dirty="0">
              <a:latin typeface="Arial" panose="020B0604020202020204" pitchFamily="34" charset="0"/>
              <a:cs typeface="Arial" panose="020B0604020202020204" pitchFamily="34" charset="0"/>
            </a:endParaRPr>
          </a:p>
          <a:p>
            <a:pPr marL="360680" indent="-360680" eaLnBrk="1" hangingPunct="1">
              <a:lnSpc>
                <a:spcPts val="2700"/>
              </a:lnSpc>
              <a:defRPr/>
            </a:pPr>
            <a:r>
              <a:rPr lang="zh-CN" altLang="en-US" dirty="0">
                <a:latin typeface="Arial" panose="020B0604020202020204" pitchFamily="34" charset="0"/>
                <a:cs typeface="Arial" panose="020B0604020202020204" pitchFamily="34" charset="0"/>
              </a:rPr>
              <a:t>超声波厚度测量</a:t>
            </a:r>
            <a:endParaRPr lang="en-US" altLang="zh-CN" dirty="0">
              <a:latin typeface="Arial" panose="020B0604020202020204" pitchFamily="34" charset="0"/>
              <a:cs typeface="Arial" panose="020B0604020202020204" pitchFamily="34" charset="0"/>
            </a:endParaRPr>
          </a:p>
          <a:p>
            <a:pPr marL="360680" indent="-360680" eaLnBrk="1" hangingPunct="1">
              <a:lnSpc>
                <a:spcPts val="2700"/>
              </a:lnSpc>
              <a:defRPr/>
            </a:pPr>
            <a:r>
              <a:rPr lang="zh-CN" altLang="en-US" dirty="0">
                <a:latin typeface="Arial" panose="020B0604020202020204" pitchFamily="34" charset="0"/>
                <a:cs typeface="Arial" panose="020B0604020202020204" pitchFamily="34" charset="0"/>
              </a:rPr>
              <a:t>疤痕位置的角膜厚度</a:t>
            </a:r>
            <a:endParaRPr lang="en-AU" altLang="en-US" dirty="0">
              <a:latin typeface="Arial" panose="020B0604020202020204" pitchFamily="34" charset="0"/>
              <a:cs typeface="Arial" panose="020B0604020202020204" pitchFamily="34" charset="0"/>
            </a:endParaRPr>
          </a:p>
          <a:p>
            <a:pPr eaLnBrk="1" hangingPunct="1">
              <a:lnSpc>
                <a:spcPts val="2700"/>
              </a:lnSpc>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1003522" name="Rectangle 4"/>
          <p:cNvSpPr>
            <a:spLocks noChangeArrowheads="1"/>
          </p:cNvSpPr>
          <p:nvPr/>
        </p:nvSpPr>
        <p:spPr bwMode="auto">
          <a:xfrm>
            <a:off x="287338" y="1009650"/>
            <a:ext cx="3954929"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PTK: </a:t>
            </a:r>
            <a:r>
              <a:rPr lang="zh-CN" altLang="en-US" sz="2800" dirty="0">
                <a:solidFill>
                  <a:srgbClr val="0073AE"/>
                </a:solidFill>
                <a:latin typeface="Times New Roman MT Std"/>
              </a:rPr>
              <a:t>操作流程</a:t>
            </a:r>
            <a:r>
              <a:rPr lang="en-US" altLang="en-US" sz="2800" dirty="0">
                <a:solidFill>
                  <a:srgbClr val="0073AE"/>
                </a:solidFill>
                <a:latin typeface="Times New Roman MT Std"/>
              </a:rPr>
              <a:t> – </a:t>
            </a:r>
            <a:r>
              <a:rPr lang="zh-CN" altLang="en-US" sz="2800" dirty="0">
                <a:solidFill>
                  <a:srgbClr val="0073AE"/>
                </a:solidFill>
                <a:latin typeface="Times New Roman MT Std"/>
              </a:rPr>
              <a:t>术前</a:t>
            </a:r>
            <a:endParaRPr lang="en-US" altLang="en-US" sz="2000" dirty="0">
              <a:latin typeface="Times New Roman MT Std"/>
            </a:endParaRPr>
          </a:p>
        </p:txBody>
      </p:sp>
      <p:sp>
        <p:nvSpPr>
          <p:cNvPr id="1003523"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69" name="Rectangle 3"/>
          <p:cNvSpPr>
            <a:spLocks noGrp="1"/>
          </p:cNvSpPr>
          <p:nvPr>
            <p:ph type="body" idx="1"/>
          </p:nvPr>
        </p:nvSpPr>
        <p:spPr>
          <a:xfrm>
            <a:off x="835025" y="1806575"/>
            <a:ext cx="8839200" cy="5135563"/>
          </a:xfrm>
        </p:spPr>
        <p:txBody>
          <a:bodyPr/>
          <a:lstStyle/>
          <a:p>
            <a:pPr marL="360680" indent="-360680" eaLnBrk="1" hangingPunct="1">
              <a:lnSpc>
                <a:spcPct val="150000"/>
              </a:lnSpc>
            </a:pPr>
            <a:r>
              <a:rPr lang="zh-CN" altLang="en-US" dirty="0">
                <a:latin typeface="Arial" panose="020B0604020202020204" pitchFamily="34" charset="0"/>
                <a:cs typeface="Arial" panose="020B0604020202020204" pitchFamily="34" charset="0"/>
              </a:rPr>
              <a:t>口服镇痛药</a:t>
            </a:r>
            <a:r>
              <a:rPr lang="en-US" altLang="en-US" dirty="0">
                <a:latin typeface="Arial" panose="020B0604020202020204" pitchFamily="34" charset="0"/>
                <a:cs typeface="Arial" panose="020B0604020202020204" pitchFamily="34" charset="0"/>
              </a:rPr>
              <a:t>&amp;</a:t>
            </a:r>
            <a:r>
              <a:rPr lang="zh-CN" altLang="en-US" dirty="0">
                <a:latin typeface="Arial" panose="020B0604020202020204" pitchFamily="34" charset="0"/>
                <a:cs typeface="Arial" panose="020B0604020202020204" pitchFamily="34" charset="0"/>
              </a:rPr>
              <a:t>镇静剂</a:t>
            </a:r>
            <a:endParaRPr lang="en-US" altLang="en-US" dirty="0">
              <a:latin typeface="Arial" panose="020B0604020202020204" pitchFamily="34" charset="0"/>
              <a:cs typeface="Arial" panose="020B0604020202020204" pitchFamily="34" charset="0"/>
            </a:endParaRPr>
          </a:p>
          <a:p>
            <a:pPr marL="360680" indent="-360680" eaLnBrk="1" hangingPunct="1">
              <a:lnSpc>
                <a:spcPct val="150000"/>
              </a:lnSpc>
            </a:pPr>
            <a:r>
              <a:rPr lang="zh-CN" altLang="en-US" dirty="0">
                <a:latin typeface="Arial" panose="020B0604020202020204" pitchFamily="34" charset="0"/>
                <a:cs typeface="Arial" panose="020B0604020202020204" pitchFamily="34" charset="0"/>
              </a:rPr>
              <a:t>局麻</a:t>
            </a:r>
            <a:endParaRPr lang="en-US" altLang="zh-CN" dirty="0">
              <a:latin typeface="Arial" panose="020B0604020202020204" pitchFamily="34" charset="0"/>
              <a:cs typeface="Arial" panose="020B0604020202020204" pitchFamily="34" charset="0"/>
            </a:endParaRPr>
          </a:p>
          <a:p>
            <a:pPr marL="360680" indent="-360680" eaLnBrk="1" hangingPunct="1">
              <a:lnSpc>
                <a:spcPct val="150000"/>
              </a:lnSpc>
            </a:pPr>
            <a:r>
              <a:rPr lang="zh-CN" altLang="en-US" dirty="0">
                <a:latin typeface="Arial" panose="020B0604020202020204" pitchFamily="34" charset="0"/>
                <a:cs typeface="Arial" panose="020B0604020202020204" pitchFamily="34" charset="0"/>
              </a:rPr>
              <a:t>开睑器</a:t>
            </a:r>
            <a:endParaRPr lang="en-US" altLang="zh-CN" dirty="0">
              <a:latin typeface="Arial" panose="020B0604020202020204" pitchFamily="34" charset="0"/>
              <a:cs typeface="Arial" panose="020B0604020202020204" pitchFamily="34" charset="0"/>
            </a:endParaRPr>
          </a:p>
          <a:p>
            <a:pPr marL="360680" indent="-360680" eaLnBrk="1" hangingPunct="1">
              <a:lnSpc>
                <a:spcPct val="150000"/>
              </a:lnSpc>
            </a:pPr>
            <a:r>
              <a:rPr lang="zh-CN" altLang="en-US" dirty="0"/>
              <a:t>指导病人固视视标</a:t>
            </a:r>
            <a:endParaRPr lang="en-US" altLang="en-US" dirty="0">
              <a:latin typeface="Arial" panose="020B0604020202020204" pitchFamily="34" charset="0"/>
              <a:cs typeface="Arial" panose="020B0604020202020204" pitchFamily="34" charset="0"/>
            </a:endParaRPr>
          </a:p>
          <a:p>
            <a:pPr marL="360680" indent="-360680" eaLnBrk="1" hangingPunct="1">
              <a:lnSpc>
                <a:spcPct val="150000"/>
              </a:lnSpc>
            </a:pPr>
            <a:r>
              <a:rPr lang="zh-CN" altLang="en-US" dirty="0">
                <a:latin typeface="Arial" panose="020B0604020202020204" pitchFamily="34" charset="0"/>
                <a:cs typeface="Arial" panose="020B0604020202020204" pitchFamily="34" charset="0"/>
              </a:rPr>
              <a:t>上皮去除</a:t>
            </a:r>
            <a:r>
              <a:rPr lang="en-US" altLang="en-US" dirty="0">
                <a:latin typeface="Arial" panose="020B0604020202020204" pitchFamily="34" charset="0"/>
                <a:cs typeface="Arial" panose="020B0604020202020204" pitchFamily="34" charset="0"/>
              </a:rPr>
              <a:t>:</a:t>
            </a:r>
          </a:p>
          <a:p>
            <a:pPr lvl="1" eaLnBrk="1" hangingPunct="1">
              <a:lnSpc>
                <a:spcPct val="150000"/>
              </a:lnSpc>
            </a:pPr>
            <a:r>
              <a:rPr lang="zh-CN" altLang="en-US" sz="2000" dirty="0">
                <a:latin typeface="Arial" panose="020B0604020202020204" pitchFamily="34" charset="0"/>
                <a:cs typeface="Arial" panose="020B0604020202020204" pitchFamily="34" charset="0"/>
              </a:rPr>
              <a:t>机械的</a:t>
            </a:r>
            <a:r>
              <a:rPr lang="en-AU" altLang="en-US"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如果角膜不光滑</a:t>
            </a:r>
            <a:r>
              <a:rPr lang="en-AU" altLang="en-US" sz="2000" dirty="0">
                <a:latin typeface="Arial" panose="020B0604020202020204" pitchFamily="34" charset="0"/>
                <a:cs typeface="Arial" panose="020B0604020202020204" pitchFamily="34" charset="0"/>
              </a:rPr>
              <a:t>)</a:t>
            </a:r>
          </a:p>
          <a:p>
            <a:pPr lvl="1" eaLnBrk="1" hangingPunct="1">
              <a:lnSpc>
                <a:spcPct val="150000"/>
              </a:lnSpc>
            </a:pPr>
            <a:r>
              <a:rPr lang="zh-CN" altLang="en-US" sz="2000" dirty="0">
                <a:latin typeface="Arial" panose="020B0604020202020204" pitchFamily="34" charset="0"/>
                <a:cs typeface="Arial" panose="020B0604020202020204" pitchFamily="34" charset="0"/>
              </a:rPr>
              <a:t>使用准分子激光</a:t>
            </a:r>
            <a:r>
              <a:rPr lang="en-AU" altLang="en-US"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如果角膜光滑</a:t>
            </a:r>
            <a:r>
              <a:rPr lang="en-AU" altLang="en-US" sz="2000" dirty="0">
                <a:latin typeface="Arial" panose="020B0604020202020204" pitchFamily="34" charset="0"/>
                <a:cs typeface="Arial" panose="020B0604020202020204" pitchFamily="34" charset="0"/>
              </a:rPr>
              <a:t>)</a:t>
            </a:r>
          </a:p>
          <a:p>
            <a:pPr marL="360680" indent="-360680" eaLnBrk="1" hangingPunct="1">
              <a:lnSpc>
                <a:spcPct val="150000"/>
              </a:lnSpc>
            </a:pPr>
            <a:r>
              <a:rPr lang="zh-CN" altLang="en-US" dirty="0">
                <a:latin typeface="Arial" panose="020B0604020202020204" pitchFamily="34" charset="0"/>
                <a:cs typeface="Arial" panose="020B0604020202020204" pitchFamily="34" charset="0"/>
              </a:rPr>
              <a:t>治疗区必须保持碎片和细胞无残留</a:t>
            </a:r>
            <a:endParaRPr lang="en-AU" altLang="en-US" dirty="0">
              <a:latin typeface="Arial" panose="020B0604020202020204" pitchFamily="34" charset="0"/>
              <a:cs typeface="Arial" panose="020B0604020202020204" pitchFamily="34" charset="0"/>
            </a:endParaRPr>
          </a:p>
        </p:txBody>
      </p:sp>
      <p:sp>
        <p:nvSpPr>
          <p:cNvPr id="1005570" name="Rectangle 4"/>
          <p:cNvSpPr>
            <a:spLocks noChangeArrowheads="1"/>
          </p:cNvSpPr>
          <p:nvPr/>
        </p:nvSpPr>
        <p:spPr bwMode="auto">
          <a:xfrm>
            <a:off x="287338" y="1009650"/>
            <a:ext cx="3954929"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PTK: </a:t>
            </a:r>
            <a:r>
              <a:rPr lang="zh-CN" altLang="en-US" sz="2800" dirty="0">
                <a:solidFill>
                  <a:srgbClr val="0073AE"/>
                </a:solidFill>
                <a:latin typeface="Times New Roman MT Std"/>
              </a:rPr>
              <a:t>操作流程</a:t>
            </a:r>
            <a:r>
              <a:rPr lang="en-US" altLang="en-US" sz="2800" dirty="0">
                <a:solidFill>
                  <a:srgbClr val="0073AE"/>
                </a:solidFill>
                <a:latin typeface="Times New Roman MT Std"/>
              </a:rPr>
              <a:t> – </a:t>
            </a:r>
            <a:r>
              <a:rPr lang="zh-CN" altLang="en-US" sz="2800" dirty="0">
                <a:solidFill>
                  <a:srgbClr val="0073AE"/>
                </a:solidFill>
                <a:latin typeface="Times New Roman MT Std"/>
              </a:rPr>
              <a:t>术前</a:t>
            </a:r>
            <a:endParaRPr lang="en-US" altLang="en-US" sz="2000" dirty="0">
              <a:latin typeface="Times New Roman MT Std"/>
            </a:endParaRPr>
          </a:p>
        </p:txBody>
      </p:sp>
      <p:sp>
        <p:nvSpPr>
          <p:cNvPr id="1005571"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7" name="Rectangle 3"/>
          <p:cNvSpPr>
            <a:spLocks noGrp="1"/>
          </p:cNvSpPr>
          <p:nvPr>
            <p:ph type="body" idx="1"/>
          </p:nvPr>
        </p:nvSpPr>
        <p:spPr>
          <a:xfrm>
            <a:off x="835025" y="1806575"/>
            <a:ext cx="8150225" cy="5135563"/>
          </a:xfrm>
        </p:spPr>
        <p:txBody>
          <a:bodyPr/>
          <a:lstStyle/>
          <a:p>
            <a:pPr marL="360680" indent="-360680" eaLnBrk="1" hangingPunct="1">
              <a:lnSpc>
                <a:spcPct val="150000"/>
              </a:lnSpc>
              <a:defRPr/>
            </a:pPr>
            <a:r>
              <a:rPr lang="zh-CN" altLang="en-US" dirty="0">
                <a:latin typeface="Arial" panose="020B0604020202020204" pitchFamily="34" charset="0"/>
                <a:cs typeface="Arial" panose="020B0604020202020204" pitchFamily="34" charset="0"/>
              </a:rPr>
              <a:t>粗糙的表面被粘性液体填充，如甲基纤维素，人工泪液等</a:t>
            </a:r>
            <a:endParaRPr lang="en-AU" altLang="en-US" dirty="0">
              <a:latin typeface="Arial" panose="020B0604020202020204" pitchFamily="34" charset="0"/>
              <a:cs typeface="Arial" panose="020B0604020202020204" pitchFamily="34" charset="0"/>
            </a:endParaRPr>
          </a:p>
          <a:p>
            <a:pPr lvl="1" eaLnBrk="1" hangingPunct="1">
              <a:lnSpc>
                <a:spcPct val="150000"/>
              </a:lnSpc>
              <a:defRPr/>
            </a:pPr>
            <a:r>
              <a:rPr lang="zh-CN" altLang="en-US" dirty="0">
                <a:latin typeface="Arial" panose="020B0604020202020204" pitchFamily="34" charset="0"/>
                <a:cs typeface="Arial" panose="020B0604020202020204" pitchFamily="34" charset="0"/>
              </a:rPr>
              <a:t>表面突出的</a:t>
            </a:r>
            <a:r>
              <a:rPr lang="en-AU" altLang="en-US"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岛</a:t>
            </a:r>
            <a:r>
              <a:rPr lang="en-AU" altLang="en-US" dirty="0">
                <a:latin typeface="Arial" panose="020B0604020202020204" pitchFamily="34" charset="0"/>
                <a:cs typeface="Arial" panose="020B0604020202020204" pitchFamily="34" charset="0"/>
              </a:rPr>
              <a:t>’ &amp; </a:t>
            </a:r>
            <a:r>
              <a:rPr lang="zh-CN" altLang="en-US" dirty="0">
                <a:latin typeface="Arial" panose="020B0604020202020204" pitchFamily="34" charset="0"/>
                <a:cs typeface="Arial" panose="020B0604020202020204" pitchFamily="34" charset="0"/>
              </a:rPr>
              <a:t>吸收更多的能量</a:t>
            </a:r>
            <a:endParaRPr lang="en-AU" altLang="en-US" dirty="0">
              <a:latin typeface="Arial" panose="020B0604020202020204" pitchFamily="34" charset="0"/>
              <a:cs typeface="Arial" panose="020B0604020202020204" pitchFamily="34" charset="0"/>
            </a:endParaRPr>
          </a:p>
          <a:p>
            <a:pPr lvl="1" eaLnBrk="1" hangingPunct="1">
              <a:lnSpc>
                <a:spcPct val="150000"/>
              </a:lnSpc>
              <a:defRPr/>
            </a:pPr>
            <a:r>
              <a:rPr lang="zh-CN" altLang="en-US" dirty="0">
                <a:latin typeface="Arial" panose="020B0604020202020204" pitchFamily="34" charset="0"/>
                <a:cs typeface="Arial" panose="020B0604020202020204" pitchFamily="34" charset="0"/>
              </a:rPr>
              <a:t>产生更光滑的表面</a:t>
            </a:r>
            <a:endParaRPr lang="en-AU" altLang="en-US" dirty="0">
              <a:latin typeface="Arial" panose="020B0604020202020204" pitchFamily="34" charset="0"/>
              <a:cs typeface="Arial" panose="020B0604020202020204" pitchFamily="34" charset="0"/>
            </a:endParaRPr>
          </a:p>
          <a:p>
            <a:pPr marL="360680" indent="-360680" eaLnBrk="1" hangingPunct="1">
              <a:lnSpc>
                <a:spcPct val="150000"/>
              </a:lnSpc>
              <a:defRPr/>
            </a:pPr>
            <a:r>
              <a:rPr lang="zh-CN" altLang="en-US" dirty="0"/>
              <a:t>切除</a:t>
            </a:r>
            <a:r>
              <a:rPr lang="zh-CN" altLang="en-US" dirty="0">
                <a:latin typeface="Arial" panose="020B0604020202020204" pitchFamily="34" charset="0"/>
                <a:cs typeface="Arial" panose="020B0604020202020204" pitchFamily="34" charset="0"/>
              </a:rPr>
              <a:t>区最多达</a:t>
            </a:r>
            <a:r>
              <a:rPr lang="en-US" altLang="zh-CN" dirty="0">
                <a:latin typeface="Arial" panose="020B0604020202020204" pitchFamily="34" charset="0"/>
                <a:cs typeface="Arial" panose="020B0604020202020204" pitchFamily="34" charset="0"/>
              </a:rPr>
              <a:t>6mm</a:t>
            </a:r>
            <a:endParaRPr lang="en-AU" altLang="en-US" dirty="0">
              <a:latin typeface="Arial" panose="020B0604020202020204" pitchFamily="34" charset="0"/>
              <a:cs typeface="Arial" panose="020B0604020202020204" pitchFamily="34" charset="0"/>
            </a:endParaRPr>
          </a:p>
          <a:p>
            <a:pPr marL="360680" indent="-360680" eaLnBrk="1" hangingPunct="1">
              <a:lnSpc>
                <a:spcPct val="150000"/>
              </a:lnSpc>
              <a:defRPr/>
            </a:pPr>
            <a:r>
              <a:rPr lang="zh-CN" altLang="en-US" dirty="0">
                <a:latin typeface="Arial" panose="020B0604020202020204" pitchFamily="34" charset="0"/>
                <a:cs typeface="Arial" panose="020B0604020202020204" pitchFamily="34" charset="0"/>
              </a:rPr>
              <a:t>在手术过程中眼睛作循环运动，在治疗区边缘使用</a:t>
            </a:r>
            <a:r>
              <a:rPr lang="en-US" altLang="zh-CN" dirty="0">
                <a:latin typeface="Arial" panose="020B0604020202020204" pitchFamily="34" charset="0"/>
                <a:cs typeface="Arial" panose="020B0604020202020204" pitchFamily="34" charset="0"/>
              </a:rPr>
              <a:t>2mm</a:t>
            </a:r>
            <a:r>
              <a:rPr lang="zh-CN" altLang="en-US" dirty="0">
                <a:latin typeface="Arial" panose="020B0604020202020204" pitchFamily="34" charset="0"/>
                <a:cs typeface="Arial" panose="020B0604020202020204" pitchFamily="34" charset="0"/>
              </a:rPr>
              <a:t>的光束以减少不想要的屈光效果</a:t>
            </a:r>
            <a:endParaRPr lang="en-US" altLang="zh-CN" dirty="0">
              <a:latin typeface="Arial" panose="020B0604020202020204" pitchFamily="34" charset="0"/>
              <a:cs typeface="Arial" panose="020B0604020202020204" pitchFamily="34" charset="0"/>
            </a:endParaRPr>
          </a:p>
          <a:p>
            <a:pPr marL="360680" indent="-360680" eaLnBrk="1" hangingPunct="1">
              <a:lnSpc>
                <a:spcPct val="150000"/>
              </a:lnSpc>
              <a:defRPr/>
            </a:pPr>
            <a:r>
              <a:rPr lang="zh-CN" altLang="en-US" dirty="0">
                <a:latin typeface="Arial" panose="020B0604020202020204" pitchFamily="34" charset="0"/>
                <a:cs typeface="Arial" panose="020B0604020202020204" pitchFamily="34" charset="0"/>
              </a:rPr>
              <a:t>术后使用抗生素</a:t>
            </a:r>
            <a:r>
              <a:rPr lang="en-AU"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类固醇</a:t>
            </a:r>
            <a:r>
              <a:rPr lang="en-AU" altLang="en-US"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非甾体抗炎药</a:t>
            </a:r>
            <a:r>
              <a:rPr lang="zh-CN" altLang="en-US" dirty="0"/>
              <a:t>和睫状肌麻痹剂</a:t>
            </a:r>
            <a:endParaRPr lang="en-US" altLang="zh-CN" dirty="0"/>
          </a:p>
          <a:p>
            <a:pPr marL="360680" indent="-360680" eaLnBrk="1" hangingPunct="1">
              <a:lnSpc>
                <a:spcPct val="150000"/>
              </a:lnSpc>
              <a:defRPr/>
            </a:pPr>
            <a:r>
              <a:rPr lang="zh-CN" altLang="en-US" dirty="0">
                <a:latin typeface="Arial" panose="020B0604020202020204" pitchFamily="34" charset="0"/>
                <a:cs typeface="Arial" panose="020B0604020202020204" pitchFamily="34" charset="0"/>
              </a:rPr>
              <a:t>加压包扎眼</a:t>
            </a:r>
            <a:endParaRPr lang="en-AU" altLang="en-US" dirty="0">
              <a:latin typeface="Arial" panose="020B0604020202020204" pitchFamily="34" charset="0"/>
              <a:cs typeface="Arial" panose="020B0604020202020204" pitchFamily="34" charset="0"/>
            </a:endParaRPr>
          </a:p>
          <a:p>
            <a:pPr>
              <a:lnSpc>
                <a:spcPct val="150000"/>
              </a:lnSpc>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1007618" name="Rectangle 4"/>
          <p:cNvSpPr>
            <a:spLocks noChangeArrowheads="1"/>
          </p:cNvSpPr>
          <p:nvPr/>
        </p:nvSpPr>
        <p:spPr bwMode="auto">
          <a:xfrm>
            <a:off x="287338" y="1009650"/>
            <a:ext cx="2518638"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PTK: </a:t>
            </a:r>
            <a:r>
              <a:rPr lang="zh-CN" altLang="en-US" sz="2800" dirty="0">
                <a:solidFill>
                  <a:srgbClr val="0073AE"/>
                </a:solidFill>
                <a:latin typeface="Times New Roman MT Std"/>
              </a:rPr>
              <a:t>操作流程</a:t>
            </a:r>
            <a:endParaRPr lang="en-US" altLang="en-US" sz="2000" dirty="0">
              <a:latin typeface="Times New Roman MT Std"/>
            </a:endParaRPr>
          </a:p>
        </p:txBody>
      </p:sp>
      <p:sp>
        <p:nvSpPr>
          <p:cNvPr id="1007619"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1" name="Rectangle 3"/>
          <p:cNvSpPr>
            <a:spLocks noGrp="1"/>
          </p:cNvSpPr>
          <p:nvPr>
            <p:ph type="body" idx="1"/>
          </p:nvPr>
        </p:nvSpPr>
        <p:spPr>
          <a:xfrm>
            <a:off x="835025" y="1884363"/>
            <a:ext cx="8839200" cy="5135562"/>
          </a:xfrm>
        </p:spPr>
        <p:txBody>
          <a:bodyPr/>
          <a:lstStyle/>
          <a:p>
            <a:pPr marL="360680" indent="-360680" eaLnBrk="1" hangingPunct="1">
              <a:lnSpc>
                <a:spcPct val="110000"/>
              </a:lnSpc>
              <a:defRPr/>
            </a:pPr>
            <a:r>
              <a:rPr lang="zh-CN" altLang="en-US" dirty="0">
                <a:latin typeface="Arial" panose="020B0604020202020204" pitchFamily="34" charset="0"/>
                <a:cs typeface="Arial" panose="020B0604020202020204" pitchFamily="34" charset="0"/>
              </a:rPr>
              <a:t>最初的</a:t>
            </a:r>
            <a:r>
              <a:rPr lang="en-US" altLang="zh-CN" dirty="0">
                <a:latin typeface="Arial" panose="020B0604020202020204" pitchFamily="34" charset="0"/>
                <a:cs typeface="Arial" panose="020B0604020202020204" pitchFamily="34" charset="0"/>
              </a:rPr>
              <a:t>2-3</a:t>
            </a:r>
            <a:r>
              <a:rPr lang="zh-CN" altLang="en-US" dirty="0">
                <a:latin typeface="Arial" panose="020B0604020202020204" pitchFamily="34" charset="0"/>
                <a:cs typeface="Arial" panose="020B0604020202020204" pitchFamily="34" charset="0"/>
              </a:rPr>
              <a:t>天会有一些不适和</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或疼痛 </a:t>
            </a:r>
            <a:r>
              <a:rPr lang="en-AU"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可能需要处理</a:t>
            </a:r>
            <a:endParaRPr lang="en-AU" altLang="en-US" dirty="0">
              <a:latin typeface="Arial" panose="020B0604020202020204" pitchFamily="34" charset="0"/>
              <a:cs typeface="Arial" panose="020B0604020202020204" pitchFamily="34" charset="0"/>
            </a:endParaRPr>
          </a:p>
          <a:p>
            <a:pPr marL="360680" indent="-360680" eaLnBrk="1" hangingPunct="1">
              <a:lnSpc>
                <a:spcPct val="110000"/>
              </a:lnSpc>
              <a:defRPr/>
            </a:pPr>
            <a:r>
              <a:rPr lang="zh-CN" altLang="en-US" dirty="0">
                <a:latin typeface="Arial" panose="020B0604020202020204" pitchFamily="34" charset="0"/>
                <a:cs typeface="Arial" panose="020B0604020202020204" pitchFamily="34" charset="0"/>
              </a:rPr>
              <a:t>每两天检查一次指导角膜上皮愈合</a:t>
            </a:r>
            <a:r>
              <a:rPr lang="en-AU"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通常</a:t>
            </a:r>
            <a:r>
              <a:rPr lang="en-AU" altLang="en-US" dirty="0">
                <a:latin typeface="Arial" panose="020B0604020202020204" pitchFamily="34" charset="0"/>
                <a:cs typeface="Arial" panose="020B0604020202020204" pitchFamily="34" charset="0"/>
              </a:rPr>
              <a:t> &lt;1 </a:t>
            </a:r>
            <a:r>
              <a:rPr lang="zh-CN" altLang="en-US" dirty="0">
                <a:latin typeface="Arial" panose="020B0604020202020204" pitchFamily="34" charset="0"/>
                <a:cs typeface="Arial" panose="020B0604020202020204" pitchFamily="34" charset="0"/>
              </a:rPr>
              <a:t>周</a:t>
            </a:r>
            <a:r>
              <a:rPr lang="en-AU" altLang="en-US" dirty="0">
                <a:latin typeface="Arial" panose="020B0604020202020204" pitchFamily="34" charset="0"/>
                <a:cs typeface="Arial" panose="020B0604020202020204" pitchFamily="34" charset="0"/>
              </a:rPr>
              <a:t>)</a:t>
            </a:r>
          </a:p>
          <a:p>
            <a:pPr marL="360680" indent="-360680" eaLnBrk="1" hangingPunct="1">
              <a:lnSpc>
                <a:spcPct val="110000"/>
              </a:lnSpc>
              <a:defRPr/>
            </a:pPr>
            <a:r>
              <a:rPr lang="zh-CN" altLang="en-US" dirty="0">
                <a:latin typeface="Arial" panose="020B0604020202020204" pitchFamily="34" charset="0"/>
                <a:cs typeface="Arial" panose="020B0604020202020204" pitchFamily="34" charset="0"/>
              </a:rPr>
              <a:t>然后术后护理在</a:t>
            </a:r>
            <a:r>
              <a:rPr lang="en-AU" altLang="en-US" dirty="0">
                <a:latin typeface="Arial" panose="020B0604020202020204" pitchFamily="34" charset="0"/>
                <a:cs typeface="Arial" panose="020B0604020202020204" pitchFamily="34" charset="0"/>
              </a:rPr>
              <a:t>:</a:t>
            </a:r>
          </a:p>
          <a:p>
            <a:pPr lvl="1" eaLnBrk="1" hangingPunct="1">
              <a:lnSpc>
                <a:spcPct val="110000"/>
              </a:lnSpc>
              <a:defRPr/>
            </a:pPr>
            <a:r>
              <a:rPr lang="en-AU" altLang="en-US" dirty="0">
                <a:latin typeface="Arial" panose="020B0604020202020204" pitchFamily="34" charset="0"/>
                <a:cs typeface="Arial" panose="020B0604020202020204" pitchFamily="34" charset="0"/>
              </a:rPr>
              <a:t>1 &amp; 3 </a:t>
            </a:r>
            <a:r>
              <a:rPr lang="zh-CN" altLang="en-US" dirty="0">
                <a:latin typeface="Arial" panose="020B0604020202020204" pitchFamily="34" charset="0"/>
                <a:cs typeface="Arial" panose="020B0604020202020204" pitchFamily="34" charset="0"/>
              </a:rPr>
              <a:t>月</a:t>
            </a:r>
            <a:endParaRPr lang="en-US" altLang="zh-CN" dirty="0">
              <a:latin typeface="Arial" panose="020B0604020202020204" pitchFamily="34" charset="0"/>
              <a:cs typeface="Arial" panose="020B0604020202020204" pitchFamily="34" charset="0"/>
            </a:endParaRPr>
          </a:p>
          <a:p>
            <a:pPr lvl="1" eaLnBrk="1" hangingPunct="1">
              <a:lnSpc>
                <a:spcPct val="110000"/>
              </a:lnSpc>
              <a:defRPr/>
            </a:pPr>
            <a:r>
              <a:rPr lang="zh-CN" altLang="en-US" dirty="0">
                <a:latin typeface="Arial" panose="020B0604020202020204" pitchFamily="34" charset="0"/>
                <a:cs typeface="Arial" panose="020B0604020202020204" pitchFamily="34" charset="0"/>
              </a:rPr>
              <a:t>随后</a:t>
            </a:r>
            <a:r>
              <a:rPr lang="en-AU"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在第</a:t>
            </a:r>
            <a:r>
              <a:rPr lang="en-AU" altLang="en-US" dirty="0">
                <a:latin typeface="Arial" panose="020B0604020202020204" pitchFamily="34" charset="0"/>
                <a:cs typeface="Arial" panose="020B0604020202020204" pitchFamily="34" charset="0"/>
              </a:rPr>
              <a:t> 6, 9, 12, 18, &amp; 24 </a:t>
            </a:r>
            <a:r>
              <a:rPr lang="zh-CN" altLang="en-US" dirty="0">
                <a:latin typeface="Arial" panose="020B0604020202020204" pitchFamily="34" charset="0"/>
                <a:cs typeface="Arial" panose="020B0604020202020204" pitchFamily="34" charset="0"/>
              </a:rPr>
              <a:t>个月</a:t>
            </a:r>
            <a:endParaRPr lang="en-US" altLang="zh-CN" dirty="0">
              <a:latin typeface="Arial" panose="020B0604020202020204" pitchFamily="34" charset="0"/>
              <a:cs typeface="Arial" panose="020B0604020202020204" pitchFamily="34" charset="0"/>
            </a:endParaRPr>
          </a:p>
          <a:p>
            <a:pPr eaLnBrk="1" hangingPunct="1">
              <a:lnSpc>
                <a:spcPct val="110000"/>
              </a:lnSpc>
              <a:defRPr/>
            </a:pPr>
            <a:r>
              <a:rPr lang="zh-CN" altLang="en-US" dirty="0"/>
              <a:t>可在睡前使用高渗盐水眼膏</a:t>
            </a:r>
            <a:endParaRPr lang="en-US" altLang="zh-CN" dirty="0"/>
          </a:p>
          <a:p>
            <a:pPr marL="0" indent="0" eaLnBrk="1" hangingPunct="1">
              <a:lnSpc>
                <a:spcPct val="110000"/>
              </a:lnSpc>
              <a:buNone/>
              <a:defRPr/>
            </a:pPr>
            <a:r>
              <a:rPr lang="zh-CN" altLang="en-US" b="1" dirty="0">
                <a:latin typeface="Arial" panose="020B0604020202020204" pitchFamily="34" charset="0"/>
                <a:cs typeface="Arial" panose="020B0604020202020204" pitchFamily="34" charset="0"/>
              </a:rPr>
              <a:t>前面一个月</a:t>
            </a:r>
            <a:r>
              <a:rPr lang="en-AU" altLang="en-US" b="1" dirty="0">
                <a:latin typeface="Arial" panose="020B0604020202020204" pitchFamily="34" charset="0"/>
                <a:cs typeface="Arial" panose="020B0604020202020204" pitchFamily="34" charset="0"/>
              </a:rPr>
              <a:t>:</a:t>
            </a:r>
          </a:p>
          <a:p>
            <a:pPr marL="360680" indent="-360680" eaLnBrk="1" hangingPunct="1">
              <a:lnSpc>
                <a:spcPct val="90000"/>
              </a:lnSpc>
              <a:defRPr/>
            </a:pPr>
            <a:r>
              <a:rPr lang="zh-CN" altLang="en-US" dirty="0"/>
              <a:t>眼表</a:t>
            </a:r>
            <a:r>
              <a:rPr lang="en-US" altLang="en-US" dirty="0">
                <a:latin typeface="Arial" panose="020B0604020202020204" pitchFamily="34" charset="0"/>
                <a:cs typeface="Arial" panose="020B0604020202020204" pitchFamily="34" charset="0"/>
              </a:rPr>
              <a:t> &amp; </a:t>
            </a:r>
            <a:r>
              <a:rPr lang="zh-CN" altLang="en-US" dirty="0">
                <a:latin typeface="Arial" panose="020B0604020202020204" pitchFamily="34" charset="0"/>
                <a:cs typeface="Arial" panose="020B0604020202020204" pitchFamily="34" charset="0"/>
              </a:rPr>
              <a:t>裂隙灯检查</a:t>
            </a:r>
            <a:endParaRPr lang="en-US" altLang="en-US" dirty="0">
              <a:latin typeface="Arial" panose="020B0604020202020204" pitchFamily="34" charset="0"/>
              <a:cs typeface="Arial" panose="020B0604020202020204" pitchFamily="34" charset="0"/>
            </a:endParaRPr>
          </a:p>
          <a:p>
            <a:pPr marL="360680" indent="-360680" eaLnBrk="1" hangingPunct="1">
              <a:lnSpc>
                <a:spcPct val="90000"/>
              </a:lnSpc>
              <a:defRPr/>
            </a:pPr>
            <a:r>
              <a:rPr lang="zh-CN" altLang="en-US" dirty="0">
                <a:latin typeface="Arial" panose="020B0604020202020204" pitchFamily="34" charset="0"/>
                <a:cs typeface="Arial" panose="020B0604020202020204" pitchFamily="34" charset="0"/>
              </a:rPr>
              <a:t>散瞳眼底检查</a:t>
            </a:r>
            <a:endParaRPr lang="en-US" altLang="zh-CN" dirty="0">
              <a:latin typeface="Arial" panose="020B0604020202020204" pitchFamily="34" charset="0"/>
              <a:cs typeface="Arial" panose="020B0604020202020204" pitchFamily="34" charset="0"/>
            </a:endParaRPr>
          </a:p>
          <a:p>
            <a:pPr marL="360680" indent="-360680" eaLnBrk="1" hangingPunct="1">
              <a:lnSpc>
                <a:spcPct val="90000"/>
              </a:lnSpc>
              <a:defRPr/>
            </a:pPr>
            <a:r>
              <a:rPr lang="zh-CN" altLang="en-US" dirty="0">
                <a:latin typeface="Arial" panose="020B0604020202020204" pitchFamily="34" charset="0"/>
                <a:cs typeface="Arial" panose="020B0604020202020204" pitchFamily="34" charset="0"/>
              </a:rPr>
              <a:t>视力评估</a:t>
            </a:r>
            <a:r>
              <a:rPr lang="en-US" altLang="en-US" dirty="0">
                <a:latin typeface="Arial" panose="020B0604020202020204" pitchFamily="34" charset="0"/>
                <a:cs typeface="Arial" panose="020B0604020202020204" pitchFamily="34" charset="0"/>
              </a:rPr>
              <a:t>:</a:t>
            </a:r>
          </a:p>
          <a:p>
            <a:pPr lvl="1" eaLnBrk="1" hangingPunct="1">
              <a:lnSpc>
                <a:spcPct val="90000"/>
              </a:lnSpc>
              <a:defRPr/>
            </a:pPr>
            <a:r>
              <a:rPr lang="zh-CN" altLang="en-US" dirty="0">
                <a:latin typeface="Arial" panose="020B0604020202020204" pitchFamily="34" charset="0"/>
                <a:cs typeface="Arial" panose="020B0604020202020204" pitchFamily="34" charset="0"/>
              </a:rPr>
              <a:t>矫正和未矫正</a:t>
            </a:r>
            <a:r>
              <a:rPr lang="en-US"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针孔视力</a:t>
            </a:r>
            <a:r>
              <a:rPr lang="en-US" altLang="en-US" dirty="0">
                <a:latin typeface="Arial" panose="020B0604020202020204" pitchFamily="34" charset="0"/>
                <a:cs typeface="Arial" panose="020B0604020202020204" pitchFamily="34" charset="0"/>
              </a:rPr>
              <a:t>, &amp; </a:t>
            </a:r>
            <a:r>
              <a:rPr lang="zh-CN" altLang="en-US" dirty="0">
                <a:latin typeface="Arial" panose="020B0604020202020204" pitchFamily="34" charset="0"/>
                <a:cs typeface="Arial" panose="020B0604020202020204" pitchFamily="34" charset="0"/>
              </a:rPr>
              <a:t>硬性接触镜矫正</a:t>
            </a:r>
            <a:r>
              <a:rPr lang="en-US"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如果使用</a:t>
            </a:r>
            <a:r>
              <a:rPr lang="en-US" altLang="en-US" dirty="0">
                <a:latin typeface="Arial" panose="020B0604020202020204" pitchFamily="34" charset="0"/>
                <a:cs typeface="Arial" panose="020B0604020202020204" pitchFamily="34" charset="0"/>
              </a:rPr>
              <a:t>)</a:t>
            </a:r>
          </a:p>
          <a:p>
            <a:pPr marL="360680" indent="-360680" eaLnBrk="1" hangingPunct="1">
              <a:lnSpc>
                <a:spcPct val="90000"/>
              </a:lnSpc>
              <a:defRPr/>
            </a:pPr>
            <a:r>
              <a:rPr lang="zh-CN" altLang="en-US" dirty="0">
                <a:latin typeface="Arial" panose="020B0604020202020204" pitchFamily="34" charset="0"/>
                <a:cs typeface="Arial" panose="020B0604020202020204" pitchFamily="34" charset="0"/>
              </a:rPr>
              <a:t>眼压</a:t>
            </a:r>
            <a:endParaRPr lang="en-AU" altLang="en-US" dirty="0">
              <a:latin typeface="Arial" panose="020B0604020202020204" pitchFamily="34" charset="0"/>
              <a:cs typeface="Arial" panose="020B0604020202020204" pitchFamily="34" charset="0"/>
            </a:endParaRPr>
          </a:p>
          <a:p>
            <a:pPr marL="360680" indent="-360680" eaLnBrk="1" hangingPunct="1">
              <a:lnSpc>
                <a:spcPct val="90000"/>
              </a:lnSpc>
              <a:defRPr/>
            </a:pPr>
            <a:r>
              <a:rPr lang="zh-CN" altLang="en-US" dirty="0">
                <a:latin typeface="Arial" panose="020B0604020202020204" pitchFamily="34" charset="0"/>
                <a:cs typeface="Arial" panose="020B0604020202020204" pitchFamily="34" charset="0"/>
              </a:rPr>
              <a:t>角膜曲率</a:t>
            </a:r>
            <a:r>
              <a:rPr lang="en-AU" altLang="en-US" dirty="0">
                <a:latin typeface="Arial" panose="020B0604020202020204" pitchFamily="34" charset="0"/>
                <a:cs typeface="Arial" panose="020B0604020202020204" pitchFamily="34" charset="0"/>
              </a:rPr>
              <a:t> &amp; </a:t>
            </a:r>
            <a:r>
              <a:rPr lang="zh-CN" altLang="en-US" dirty="0">
                <a:latin typeface="Arial" panose="020B0604020202020204" pitchFamily="34" charset="0"/>
                <a:cs typeface="Arial" panose="020B0604020202020204" pitchFamily="34" charset="0"/>
              </a:rPr>
              <a:t>超声波厚度测量</a:t>
            </a:r>
            <a:endParaRPr lang="en-AU" altLang="en-US" dirty="0">
              <a:latin typeface="Arial" panose="020B0604020202020204" pitchFamily="34" charset="0"/>
              <a:cs typeface="Arial" panose="020B0604020202020204" pitchFamily="34" charset="0"/>
            </a:endParaRPr>
          </a:p>
          <a:p>
            <a:pPr eaLnBrk="1" hangingPunct="1">
              <a:lnSpc>
                <a:spcPct val="110000"/>
              </a:lnSpc>
              <a:buFont typeface="Arial" panose="020B0604020202020204" pitchFamily="34" charset="0"/>
              <a:buNone/>
              <a:defRPr/>
            </a:pPr>
            <a:endParaRPr lang="en-AU" altLang="en-US" b="1" dirty="0">
              <a:latin typeface="Arial" panose="020B0604020202020204" pitchFamily="34" charset="0"/>
              <a:cs typeface="Arial" panose="020B0604020202020204" pitchFamily="34" charset="0"/>
            </a:endParaRPr>
          </a:p>
          <a:p>
            <a:pPr>
              <a:defRPr/>
            </a:pPr>
            <a:endParaRPr lang="en-US" altLang="en-US" b="1" dirty="0">
              <a:latin typeface="Arial" panose="020B0604020202020204" pitchFamily="34" charset="0"/>
              <a:cs typeface="Arial" panose="020B0604020202020204" pitchFamily="34" charset="0"/>
            </a:endParaRPr>
          </a:p>
        </p:txBody>
      </p:sp>
      <p:sp>
        <p:nvSpPr>
          <p:cNvPr id="1009666" name="Rectangle 4"/>
          <p:cNvSpPr>
            <a:spLocks noChangeArrowheads="1"/>
          </p:cNvSpPr>
          <p:nvPr/>
        </p:nvSpPr>
        <p:spPr bwMode="auto">
          <a:xfrm>
            <a:off x="287338" y="1009650"/>
            <a:ext cx="2518638"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PTK: </a:t>
            </a:r>
            <a:r>
              <a:rPr lang="zh-CN" altLang="en-US" sz="2800" dirty="0">
                <a:solidFill>
                  <a:srgbClr val="0073AE"/>
                </a:solidFill>
                <a:latin typeface="Times New Roman MT Std"/>
              </a:rPr>
              <a:t>术后护理</a:t>
            </a:r>
            <a:endParaRPr lang="en-US" altLang="en-US" sz="2000" dirty="0">
              <a:latin typeface="Times New Roman MT Std"/>
            </a:endParaRPr>
          </a:p>
        </p:txBody>
      </p:sp>
      <p:sp>
        <p:nvSpPr>
          <p:cNvPr id="1009667"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3"/>
          <p:cNvSpPr>
            <a:spLocks noGrp="1"/>
          </p:cNvSpPr>
          <p:nvPr>
            <p:ph type="body" idx="1"/>
          </p:nvPr>
        </p:nvSpPr>
        <p:spPr>
          <a:xfrm>
            <a:off x="280988" y="1800225"/>
            <a:ext cx="8991600" cy="4352925"/>
          </a:xfrm>
        </p:spPr>
        <p:txBody>
          <a:bodyPr/>
          <a:lstStyle/>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最有可能在炎症后疾病的角膜的</a:t>
            </a:r>
            <a:r>
              <a:rPr lang="en-US" altLang="zh-CN" sz="2000" dirty="0"/>
              <a:t>PK</a:t>
            </a:r>
            <a:r>
              <a:rPr lang="zh-CN" altLang="en-US" sz="2000" dirty="0"/>
              <a:t>术后</a:t>
            </a:r>
            <a:endParaRPr lang="en-US" altLang="zh-CN" sz="2000" dirty="0">
              <a:latin typeface="Arial" panose="020B0604020202020204" pitchFamily="34" charset="0"/>
              <a:cs typeface="Arial" panose="020B0604020202020204" pitchFamily="34" charset="0"/>
            </a:endParaRPr>
          </a:p>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营养不良病例中少见</a:t>
            </a:r>
          </a:p>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第一年中风险更大</a:t>
            </a:r>
          </a:p>
          <a:p>
            <a:pPr marL="894080" indent="-351155" eaLnBrk="1" hangingPunct="1">
              <a:lnSpc>
                <a:spcPct val="150000"/>
              </a:lnSpc>
            </a:pPr>
            <a:r>
              <a:rPr lang="zh-CN" altLang="en-US" sz="2000" dirty="0"/>
              <a:t>炎性发作常排先于排斥反应</a:t>
            </a:r>
          </a:p>
          <a:p>
            <a:pPr marL="894080" indent="-351155" eaLnBrk="1" hangingPunct="1">
              <a:lnSpc>
                <a:spcPct val="150000"/>
              </a:lnSpc>
            </a:pPr>
            <a:r>
              <a:rPr lang="zh-CN" altLang="en-US" sz="2000" dirty="0"/>
              <a:t>与</a:t>
            </a:r>
            <a:r>
              <a:rPr lang="zh-CN" altLang="en-US" sz="2000" dirty="0">
                <a:latin typeface="Arial" panose="020B0604020202020204" pitchFamily="34" charset="0"/>
                <a:cs typeface="Arial" panose="020B0604020202020204" pitchFamily="34" charset="0"/>
              </a:rPr>
              <a:t>青光眼相关</a:t>
            </a:r>
            <a:endParaRPr lang="en-US" altLang="en-US" sz="2000" dirty="0">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50813" y="111125"/>
            <a:ext cx="8229600" cy="720725"/>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穿透角膜移植术：</a:t>
            </a:r>
            <a:r>
              <a:rPr lang="zh-CN" altLang="en-US" sz="2800" dirty="0">
                <a:solidFill>
                  <a:srgbClr val="FFFF00"/>
                </a:solidFill>
                <a:latin typeface="Arial" panose="020B0604020202020204" pitchFamily="34" charset="0"/>
              </a:rPr>
              <a:t>移植物排斥</a:t>
            </a:r>
            <a:endParaRPr lang="en-US" altLang="en-US" sz="2800" dirty="0">
              <a:solidFill>
                <a:srgbClr val="FFFF00"/>
              </a:solidFill>
              <a:latin typeface="Arial" panose="020B0604020202020204" pitchFamily="34" charset="0"/>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5" name="Rectangle 3"/>
          <p:cNvSpPr>
            <a:spLocks noGrp="1"/>
          </p:cNvSpPr>
          <p:nvPr>
            <p:ph type="body" idx="1"/>
          </p:nvPr>
        </p:nvSpPr>
        <p:spPr>
          <a:xfrm>
            <a:off x="836613" y="1798638"/>
            <a:ext cx="8839200" cy="5135562"/>
          </a:xfrm>
        </p:spPr>
        <p:txBody>
          <a:bodyPr/>
          <a:lstStyle/>
          <a:p>
            <a:pPr marL="360680" indent="-360680" eaLnBrk="1" hangingPunct="1">
              <a:lnSpc>
                <a:spcPct val="150000"/>
              </a:lnSpc>
              <a:defRPr/>
            </a:pPr>
            <a:r>
              <a:rPr lang="zh-CN" altLang="en-US" dirty="0">
                <a:latin typeface="Arial" panose="020B0604020202020204" pitchFamily="34" charset="0"/>
                <a:cs typeface="Arial" panose="020B0604020202020204" pitchFamily="34" charset="0"/>
              </a:rPr>
              <a:t>氩</a:t>
            </a:r>
            <a:r>
              <a:rPr lang="en-US" altLang="en-US"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氟</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Ar</a:t>
            </a:r>
            <a:r>
              <a:rPr lang="en-US" altLang="en-US" dirty="0">
                <a:latin typeface="Arial" panose="020B0604020202020204" pitchFamily="34" charset="0"/>
                <a:cs typeface="Arial" panose="020B0604020202020204" pitchFamily="34" charset="0"/>
              </a:rPr>
              <a:t>-F) </a:t>
            </a:r>
            <a:r>
              <a:rPr lang="zh-CN" altLang="en-US" dirty="0">
                <a:latin typeface="Arial" panose="020B0604020202020204" pitchFamily="34" charset="0"/>
                <a:cs typeface="Arial" panose="020B0604020202020204" pitchFamily="34" charset="0"/>
              </a:rPr>
              <a:t>准分子激光</a:t>
            </a:r>
            <a:endParaRPr lang="en-US" altLang="en-US" dirty="0">
              <a:latin typeface="Arial" panose="020B0604020202020204" pitchFamily="34" charset="0"/>
              <a:cs typeface="Arial" panose="020B0604020202020204" pitchFamily="34" charset="0"/>
            </a:endParaRPr>
          </a:p>
          <a:p>
            <a:pPr marL="360680" indent="-360680" eaLnBrk="1" hangingPunct="1">
              <a:lnSpc>
                <a:spcPct val="150000"/>
              </a:lnSpc>
              <a:defRPr/>
            </a:pPr>
            <a:r>
              <a:rPr lang="zh-CN" altLang="en-US" dirty="0">
                <a:latin typeface="Arial" panose="020B0604020202020204" pitchFamily="34" charset="0"/>
                <a:cs typeface="Arial" panose="020B0604020202020204" pitchFamily="34" charset="0"/>
              </a:rPr>
              <a:t>发射波长</a:t>
            </a:r>
            <a:r>
              <a:rPr lang="en-US" altLang="en-US" dirty="0">
                <a:latin typeface="Arial" panose="020B0604020202020204" pitchFamily="34" charset="0"/>
                <a:cs typeface="Arial" panose="020B0604020202020204" pitchFamily="34" charset="0"/>
              </a:rPr>
              <a:t>:  193 nm</a:t>
            </a:r>
          </a:p>
          <a:p>
            <a:pPr marL="360680" indent="-360680" eaLnBrk="1" hangingPunct="1">
              <a:lnSpc>
                <a:spcPct val="150000"/>
              </a:lnSpc>
              <a:defRPr/>
            </a:pPr>
            <a:r>
              <a:rPr lang="zh-CN" altLang="en-US" dirty="0"/>
              <a:t>高光子能量破坏分子键</a:t>
            </a:r>
            <a:endParaRPr lang="en-US" altLang="en-US" dirty="0">
              <a:latin typeface="Arial" panose="020B0604020202020204" pitchFamily="34" charset="0"/>
              <a:cs typeface="Arial" panose="020B0604020202020204" pitchFamily="34" charset="0"/>
            </a:endParaRPr>
          </a:p>
          <a:p>
            <a:pPr lvl="1" eaLnBrk="1" hangingPunct="1">
              <a:lnSpc>
                <a:spcPct val="150000"/>
              </a:lnSpc>
              <a:defRPr/>
            </a:pPr>
            <a:r>
              <a:rPr lang="zh-CN" altLang="en-US" dirty="0">
                <a:latin typeface="Arial" panose="020B0604020202020204" pitchFamily="34" charset="0"/>
                <a:cs typeface="Arial" panose="020B0604020202020204" pitchFamily="34" charset="0"/>
              </a:rPr>
              <a:t>精确切除组织</a:t>
            </a:r>
            <a:endParaRPr lang="en-US" altLang="en-US" dirty="0">
              <a:latin typeface="Arial" panose="020B0604020202020204" pitchFamily="34" charset="0"/>
              <a:cs typeface="Arial" panose="020B0604020202020204" pitchFamily="34" charset="0"/>
            </a:endParaRPr>
          </a:p>
          <a:p>
            <a:pPr marL="360680" indent="-360680" eaLnBrk="1" hangingPunct="1">
              <a:lnSpc>
                <a:spcPct val="150000"/>
              </a:lnSpc>
              <a:defRPr/>
            </a:pPr>
            <a:r>
              <a:rPr lang="zh-CN" altLang="en-US" dirty="0">
                <a:latin typeface="Arial" panose="020B0604020202020204" pitchFamily="34" charset="0"/>
                <a:cs typeface="Arial" panose="020B0604020202020204" pitchFamily="34" charset="0"/>
              </a:rPr>
              <a:t>对周围组织最少的热损伤</a:t>
            </a:r>
            <a:endParaRPr lang="en-US" altLang="en-US" dirty="0">
              <a:latin typeface="Arial" panose="020B0604020202020204" pitchFamily="34" charset="0"/>
              <a:cs typeface="Arial" panose="020B0604020202020204" pitchFamily="34" charset="0"/>
            </a:endParaRPr>
          </a:p>
          <a:p>
            <a:pPr>
              <a:lnSpc>
                <a:spcPct val="150000"/>
              </a:lnSpc>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1011714" name="Rectangle 4"/>
          <p:cNvSpPr>
            <a:spLocks noChangeArrowheads="1"/>
          </p:cNvSpPr>
          <p:nvPr/>
        </p:nvSpPr>
        <p:spPr bwMode="auto">
          <a:xfrm>
            <a:off x="287338" y="1009650"/>
            <a:ext cx="6109365"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准分子激光屈光性角膜切削术</a:t>
            </a:r>
            <a:r>
              <a:rPr lang="en-US" altLang="en-US" sz="2800" dirty="0">
                <a:solidFill>
                  <a:srgbClr val="0073AE"/>
                </a:solidFill>
                <a:latin typeface="Times New Roman MT Std"/>
              </a:rPr>
              <a:t> (PRK)</a:t>
            </a:r>
            <a:endParaRPr lang="en-US" altLang="en-US" sz="2000" dirty="0">
              <a:latin typeface="Times New Roman MT Std"/>
            </a:endParaRPr>
          </a:p>
        </p:txBody>
      </p:sp>
      <p:sp>
        <p:nvSpPr>
          <p:cNvPr id="101171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594" name="Picture 2" descr="C:\Users\Suneet Eng\Desktop\E 55 (1)\Picture46.jpg"/>
          <p:cNvPicPr>
            <a:picLocks noChangeAspect="1" noChangeArrowheads="1"/>
          </p:cNvPicPr>
          <p:nvPr/>
        </p:nvPicPr>
        <p:blipFill>
          <a:blip r:embed="rId3" cstate="print"/>
          <a:srcRect/>
          <a:stretch>
            <a:fillRect/>
          </a:stretch>
        </p:blipFill>
        <p:spPr bwMode="auto">
          <a:xfrm>
            <a:off x="928662" y="1571612"/>
            <a:ext cx="7262813" cy="4484687"/>
          </a:xfrm>
          <a:prstGeom prst="rect">
            <a:avLst/>
          </a:prstGeom>
          <a:noFill/>
        </p:spPr>
      </p:pic>
      <p:sp>
        <p:nvSpPr>
          <p:cNvPr id="1013761" name="Rectangle 5"/>
          <p:cNvSpPr>
            <a:spLocks noChangeArrowheads="1"/>
          </p:cNvSpPr>
          <p:nvPr/>
        </p:nvSpPr>
        <p:spPr bwMode="auto">
          <a:xfrm>
            <a:off x="287338" y="1009650"/>
            <a:ext cx="1800493"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PRK: </a:t>
            </a:r>
            <a:r>
              <a:rPr lang="zh-CN" altLang="en-US" sz="2800" dirty="0">
                <a:solidFill>
                  <a:srgbClr val="0073AE"/>
                </a:solidFill>
                <a:latin typeface="Times New Roman MT Std"/>
              </a:rPr>
              <a:t>近视</a:t>
            </a:r>
            <a:endParaRPr lang="en-US" altLang="en-US" sz="2000" dirty="0">
              <a:latin typeface="Times New Roman MT Std"/>
            </a:endParaRPr>
          </a:p>
        </p:txBody>
      </p:sp>
      <p:sp>
        <p:nvSpPr>
          <p:cNvPr id="1013762"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
        <p:nvSpPr>
          <p:cNvPr id="1013764" name="TextBox 7"/>
          <p:cNvSpPr txBox="1">
            <a:spLocks noChangeArrowheads="1"/>
          </p:cNvSpPr>
          <p:nvPr/>
        </p:nvSpPr>
        <p:spPr bwMode="auto">
          <a:xfrm>
            <a:off x="5795963" y="2085975"/>
            <a:ext cx="1595437" cy="328613"/>
          </a:xfrm>
          <a:prstGeom prst="rect">
            <a:avLst/>
          </a:prstGeom>
          <a:noFill/>
          <a:ln w="9525">
            <a:noFill/>
            <a:miter lim="800000"/>
          </a:ln>
        </p:spPr>
        <p:txBody>
          <a:bodyPr wrap="none">
            <a:spAutoFit/>
          </a:bodyPr>
          <a:lstStyle/>
          <a:p>
            <a:r>
              <a:rPr lang="en-AU" b="1">
                <a:solidFill>
                  <a:srgbClr val="0000FF"/>
                </a:solidFill>
              </a:rPr>
              <a:t>Fume extraction</a:t>
            </a:r>
            <a:endParaRPr lang="en-GB" b="1">
              <a:solidFill>
                <a:srgbClr val="0000FF"/>
              </a:solidFill>
            </a:endParaRPr>
          </a:p>
        </p:txBody>
      </p:sp>
      <p:sp>
        <p:nvSpPr>
          <p:cNvPr id="1013765" name="TextBox 8"/>
          <p:cNvSpPr txBox="1">
            <a:spLocks noChangeArrowheads="1"/>
          </p:cNvSpPr>
          <p:nvPr/>
        </p:nvSpPr>
        <p:spPr bwMode="auto">
          <a:xfrm>
            <a:off x="6821488" y="4100513"/>
            <a:ext cx="1279525" cy="301625"/>
          </a:xfrm>
          <a:prstGeom prst="rect">
            <a:avLst/>
          </a:prstGeom>
          <a:noFill/>
          <a:ln w="9525">
            <a:noFill/>
            <a:miter lim="800000"/>
          </a:ln>
        </p:spPr>
        <p:txBody>
          <a:bodyPr wrap="none">
            <a:spAutoFit/>
          </a:bodyPr>
          <a:lstStyle/>
          <a:p>
            <a:r>
              <a:rPr lang="en-AU" sz="1600" b="1">
                <a:solidFill>
                  <a:srgbClr val="0000FF"/>
                </a:solidFill>
              </a:rPr>
              <a:t>Ablated tissue</a:t>
            </a:r>
            <a:endParaRPr lang="en-GB" sz="1600" b="1">
              <a:solidFill>
                <a:srgbClr val="0000FF"/>
              </a:solidFill>
            </a:endParaRPr>
          </a:p>
        </p:txBody>
      </p:sp>
      <p:sp>
        <p:nvSpPr>
          <p:cNvPr id="11" name="Bent-Up Arrow 10"/>
          <p:cNvSpPr/>
          <p:nvPr/>
        </p:nvSpPr>
        <p:spPr>
          <a:xfrm rot="16200000" flipH="1">
            <a:off x="6941344" y="4382294"/>
            <a:ext cx="407987" cy="396875"/>
          </a:xfrm>
          <a:prstGeom prst="bentUpArrow">
            <a:avLst>
              <a:gd name="adj1" fmla="val 19043"/>
              <a:gd name="adj2" fmla="val 25000"/>
              <a:gd name="adj3" fmla="val 25000"/>
            </a:avLst>
          </a:prstGeom>
          <a:solidFill>
            <a:srgbClr val="00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13767" name="TextBox 11"/>
          <p:cNvSpPr txBox="1">
            <a:spLocks noChangeArrowheads="1"/>
          </p:cNvSpPr>
          <p:nvPr/>
        </p:nvSpPr>
        <p:spPr bwMode="auto">
          <a:xfrm>
            <a:off x="2587625" y="4403725"/>
            <a:ext cx="1884363" cy="301625"/>
          </a:xfrm>
          <a:prstGeom prst="rect">
            <a:avLst/>
          </a:prstGeom>
          <a:noFill/>
          <a:ln w="9525">
            <a:noFill/>
            <a:miter lim="800000"/>
          </a:ln>
        </p:spPr>
        <p:txBody>
          <a:bodyPr wrap="none">
            <a:spAutoFit/>
          </a:bodyPr>
          <a:lstStyle/>
          <a:p>
            <a:r>
              <a:rPr lang="en-AU" sz="1600" b="1">
                <a:solidFill>
                  <a:srgbClr val="0000FF"/>
                </a:solidFill>
              </a:rPr>
              <a:t>Original corneal curve</a:t>
            </a:r>
            <a:endParaRPr lang="en-GB" sz="1600" b="1">
              <a:solidFill>
                <a:srgbClr val="0000FF"/>
              </a:solidFill>
            </a:endParaRPr>
          </a:p>
        </p:txBody>
      </p:sp>
      <p:sp>
        <p:nvSpPr>
          <p:cNvPr id="1013768" name="TextBox 12"/>
          <p:cNvSpPr txBox="1">
            <a:spLocks noChangeArrowheads="1"/>
          </p:cNvSpPr>
          <p:nvPr/>
        </p:nvSpPr>
        <p:spPr bwMode="auto">
          <a:xfrm>
            <a:off x="4692650" y="5151438"/>
            <a:ext cx="2032000" cy="338137"/>
          </a:xfrm>
          <a:prstGeom prst="rect">
            <a:avLst/>
          </a:prstGeom>
          <a:noFill/>
          <a:ln w="9525">
            <a:noFill/>
            <a:miter lim="800000"/>
          </a:ln>
        </p:spPr>
        <p:txBody>
          <a:bodyPr wrap="none">
            <a:spAutoFit/>
          </a:bodyPr>
          <a:lstStyle/>
          <a:p>
            <a:pPr algn="ctr"/>
            <a:r>
              <a:rPr lang="en-AU" sz="1600" b="1">
                <a:solidFill>
                  <a:srgbClr val="0000FF"/>
                </a:solidFill>
              </a:rPr>
              <a:t>Desired corneal curve</a:t>
            </a:r>
            <a:endParaRPr lang="en-GB" sz="1600" b="1">
              <a:solidFill>
                <a:srgbClr val="0000FF"/>
              </a:solidFill>
            </a:endParaRPr>
          </a:p>
        </p:txBody>
      </p:sp>
      <p:sp>
        <p:nvSpPr>
          <p:cNvPr id="1013769" name="TextBox 15"/>
          <p:cNvSpPr txBox="1">
            <a:spLocks noChangeArrowheads="1"/>
          </p:cNvSpPr>
          <p:nvPr/>
        </p:nvSpPr>
        <p:spPr bwMode="auto">
          <a:xfrm>
            <a:off x="5145088" y="4565650"/>
            <a:ext cx="1006475" cy="411163"/>
          </a:xfrm>
          <a:prstGeom prst="rect">
            <a:avLst/>
          </a:prstGeom>
          <a:noFill/>
          <a:ln w="9525">
            <a:noFill/>
            <a:miter lim="800000"/>
          </a:ln>
        </p:spPr>
        <p:txBody>
          <a:bodyPr wrap="none">
            <a:spAutoFit/>
          </a:bodyPr>
          <a:lstStyle/>
          <a:p>
            <a:r>
              <a:rPr lang="en-AU" sz="2400" b="1">
                <a:solidFill>
                  <a:srgbClr val="CC00FF"/>
                </a:solidFill>
              </a:rPr>
              <a:t>Cornea</a:t>
            </a:r>
            <a:endParaRPr lang="en-GB" sz="2400" b="1">
              <a:solidFill>
                <a:srgbClr val="CC00FF"/>
              </a:solidFill>
            </a:endParaRPr>
          </a:p>
        </p:txBody>
      </p:sp>
      <p:sp>
        <p:nvSpPr>
          <p:cNvPr id="1013770" name="TextBox 16"/>
          <p:cNvSpPr txBox="1">
            <a:spLocks noChangeArrowheads="1"/>
          </p:cNvSpPr>
          <p:nvPr/>
        </p:nvSpPr>
        <p:spPr bwMode="auto">
          <a:xfrm>
            <a:off x="4937125" y="5640388"/>
            <a:ext cx="1422400" cy="328612"/>
          </a:xfrm>
          <a:prstGeom prst="rect">
            <a:avLst/>
          </a:prstGeom>
          <a:noFill/>
          <a:ln w="9525">
            <a:noFill/>
            <a:miter lim="800000"/>
          </a:ln>
        </p:spPr>
        <p:txBody>
          <a:bodyPr wrap="none">
            <a:spAutoFit/>
          </a:bodyPr>
          <a:lstStyle/>
          <a:p>
            <a:r>
              <a:rPr lang="en-AU" b="1"/>
              <a:t>NOT TO SCALE</a:t>
            </a:r>
            <a:endParaRPr lang="en-GB" b="1"/>
          </a:p>
        </p:txBody>
      </p:sp>
      <p:sp>
        <p:nvSpPr>
          <p:cNvPr id="3" name="Left Arrow 2"/>
          <p:cNvSpPr/>
          <p:nvPr/>
        </p:nvSpPr>
        <p:spPr>
          <a:xfrm>
            <a:off x="6543675" y="4191000"/>
            <a:ext cx="328613" cy="146050"/>
          </a:xfrm>
          <a:prstGeom prst="leftArrow">
            <a:avLst/>
          </a:prstGeom>
          <a:solidFill>
            <a:srgbClr val="00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p:cNvSpPr/>
          <p:nvPr/>
        </p:nvSpPr>
        <p:spPr>
          <a:xfrm>
            <a:off x="4764088" y="5216525"/>
            <a:ext cx="18923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19" name="Straight Arrow Connector 18"/>
          <p:cNvCxnSpPr/>
          <p:nvPr/>
        </p:nvCxnSpPr>
        <p:spPr>
          <a:xfrm flipV="1">
            <a:off x="5076825" y="4565650"/>
            <a:ext cx="0" cy="650875"/>
          </a:xfrm>
          <a:prstGeom prst="straightConnector1">
            <a:avLst/>
          </a:prstGeom>
          <a:ln w="3810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9618" name="Picture 2" descr="C:\Users\Suneet Eng\Desktop\E 55 (1)\Picture47.jpg"/>
          <p:cNvPicPr>
            <a:picLocks noChangeAspect="1" noChangeArrowheads="1"/>
          </p:cNvPicPr>
          <p:nvPr/>
        </p:nvPicPr>
        <p:blipFill>
          <a:blip r:embed="rId2" cstate="print"/>
          <a:srcRect/>
          <a:stretch>
            <a:fillRect/>
          </a:stretch>
        </p:blipFill>
        <p:spPr bwMode="auto">
          <a:xfrm>
            <a:off x="1071538" y="1571612"/>
            <a:ext cx="7104063" cy="4368800"/>
          </a:xfrm>
          <a:prstGeom prst="rect">
            <a:avLst/>
          </a:prstGeom>
          <a:noFill/>
        </p:spPr>
      </p:pic>
      <p:sp>
        <p:nvSpPr>
          <p:cNvPr id="1015809" name="Rectangle 5"/>
          <p:cNvSpPr>
            <a:spLocks noChangeArrowheads="1"/>
          </p:cNvSpPr>
          <p:nvPr/>
        </p:nvSpPr>
        <p:spPr bwMode="auto">
          <a:xfrm>
            <a:off x="287338" y="1009650"/>
            <a:ext cx="1800493"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PRK: </a:t>
            </a:r>
            <a:r>
              <a:rPr lang="zh-CN" altLang="en-US" sz="2800" dirty="0">
                <a:solidFill>
                  <a:srgbClr val="0073AE"/>
                </a:solidFill>
                <a:latin typeface="Times New Roman MT Std"/>
              </a:rPr>
              <a:t>远视</a:t>
            </a:r>
            <a:endParaRPr lang="en-US" altLang="en-US" sz="2000" dirty="0">
              <a:latin typeface="Times New Roman MT Std"/>
            </a:endParaRPr>
          </a:p>
        </p:txBody>
      </p:sp>
      <p:sp>
        <p:nvSpPr>
          <p:cNvPr id="1015810"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
        <p:nvSpPr>
          <p:cNvPr id="1015812" name="TextBox 1"/>
          <p:cNvSpPr txBox="1">
            <a:spLocks noChangeArrowheads="1"/>
          </p:cNvSpPr>
          <p:nvPr/>
        </p:nvSpPr>
        <p:spPr bwMode="auto">
          <a:xfrm>
            <a:off x="5773738" y="2070100"/>
            <a:ext cx="1593850" cy="328613"/>
          </a:xfrm>
          <a:prstGeom prst="rect">
            <a:avLst/>
          </a:prstGeom>
          <a:noFill/>
          <a:ln w="9525">
            <a:noFill/>
            <a:miter lim="800000"/>
          </a:ln>
        </p:spPr>
        <p:txBody>
          <a:bodyPr wrap="none">
            <a:spAutoFit/>
          </a:bodyPr>
          <a:lstStyle/>
          <a:p>
            <a:r>
              <a:rPr lang="en-AU" b="1">
                <a:solidFill>
                  <a:srgbClr val="0000FF"/>
                </a:solidFill>
              </a:rPr>
              <a:t>Fume extraction</a:t>
            </a:r>
            <a:endParaRPr lang="en-GB" b="1">
              <a:solidFill>
                <a:srgbClr val="0000FF"/>
              </a:solidFill>
            </a:endParaRPr>
          </a:p>
        </p:txBody>
      </p:sp>
      <p:sp>
        <p:nvSpPr>
          <p:cNvPr id="1015813" name="TextBox 7"/>
          <p:cNvSpPr txBox="1">
            <a:spLocks noChangeArrowheads="1"/>
          </p:cNvSpPr>
          <p:nvPr/>
        </p:nvSpPr>
        <p:spPr bwMode="auto">
          <a:xfrm>
            <a:off x="6972300" y="4586288"/>
            <a:ext cx="1279525" cy="300037"/>
          </a:xfrm>
          <a:prstGeom prst="rect">
            <a:avLst/>
          </a:prstGeom>
          <a:noFill/>
          <a:ln w="9525">
            <a:noFill/>
            <a:miter lim="800000"/>
          </a:ln>
        </p:spPr>
        <p:txBody>
          <a:bodyPr wrap="none">
            <a:spAutoFit/>
          </a:bodyPr>
          <a:lstStyle/>
          <a:p>
            <a:r>
              <a:rPr lang="en-AU" sz="1600" b="1">
                <a:solidFill>
                  <a:srgbClr val="0000FF"/>
                </a:solidFill>
              </a:rPr>
              <a:t>Ablated tissue</a:t>
            </a:r>
            <a:endParaRPr lang="en-GB" sz="1600" b="1">
              <a:solidFill>
                <a:srgbClr val="0000FF"/>
              </a:solidFill>
            </a:endParaRPr>
          </a:p>
        </p:txBody>
      </p:sp>
      <p:sp>
        <p:nvSpPr>
          <p:cNvPr id="3" name="Bent-Up Arrow 2"/>
          <p:cNvSpPr/>
          <p:nvPr/>
        </p:nvSpPr>
        <p:spPr>
          <a:xfrm rot="5400000" flipH="1" flipV="1">
            <a:off x="7130257" y="4298156"/>
            <a:ext cx="344488" cy="396875"/>
          </a:xfrm>
          <a:prstGeom prst="bentUpArrow">
            <a:avLst>
              <a:gd name="adj1" fmla="val 9453"/>
              <a:gd name="adj2" fmla="val 25000"/>
              <a:gd name="adj3" fmla="val 25000"/>
            </a:avLst>
          </a:prstGeom>
          <a:solidFill>
            <a:srgbClr val="00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Bent-Up Arrow 9"/>
          <p:cNvSpPr/>
          <p:nvPr/>
        </p:nvSpPr>
        <p:spPr>
          <a:xfrm rot="16200000" flipH="1">
            <a:off x="7179469" y="4742656"/>
            <a:ext cx="249238" cy="396875"/>
          </a:xfrm>
          <a:prstGeom prst="bentUpArrow">
            <a:avLst>
              <a:gd name="adj1" fmla="val 13131"/>
              <a:gd name="adj2" fmla="val 25000"/>
              <a:gd name="adj3" fmla="val 25000"/>
            </a:avLst>
          </a:prstGeom>
          <a:solidFill>
            <a:srgbClr val="00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15816" name="TextBox 10"/>
          <p:cNvSpPr txBox="1">
            <a:spLocks noChangeArrowheads="1"/>
          </p:cNvSpPr>
          <p:nvPr/>
        </p:nvSpPr>
        <p:spPr bwMode="auto">
          <a:xfrm>
            <a:off x="2493963" y="4597400"/>
            <a:ext cx="1884362" cy="300038"/>
          </a:xfrm>
          <a:prstGeom prst="rect">
            <a:avLst/>
          </a:prstGeom>
          <a:noFill/>
          <a:ln w="9525">
            <a:noFill/>
            <a:miter lim="800000"/>
          </a:ln>
        </p:spPr>
        <p:txBody>
          <a:bodyPr wrap="none">
            <a:spAutoFit/>
          </a:bodyPr>
          <a:lstStyle/>
          <a:p>
            <a:r>
              <a:rPr lang="en-AU" sz="1600" b="1">
                <a:solidFill>
                  <a:srgbClr val="0000FF"/>
                </a:solidFill>
              </a:rPr>
              <a:t>Original corneal curve</a:t>
            </a:r>
            <a:endParaRPr lang="en-GB" sz="1600" b="1">
              <a:solidFill>
                <a:srgbClr val="0000FF"/>
              </a:solidFill>
            </a:endParaRPr>
          </a:p>
        </p:txBody>
      </p:sp>
      <p:sp>
        <p:nvSpPr>
          <p:cNvPr id="1015817" name="TextBox 11"/>
          <p:cNvSpPr txBox="1">
            <a:spLocks noChangeArrowheads="1"/>
          </p:cNvSpPr>
          <p:nvPr/>
        </p:nvSpPr>
        <p:spPr bwMode="auto">
          <a:xfrm>
            <a:off x="2508250" y="4791075"/>
            <a:ext cx="1865313" cy="300038"/>
          </a:xfrm>
          <a:prstGeom prst="rect">
            <a:avLst/>
          </a:prstGeom>
          <a:noFill/>
          <a:ln w="9525">
            <a:noFill/>
            <a:miter lim="800000"/>
          </a:ln>
        </p:spPr>
        <p:txBody>
          <a:bodyPr wrap="none">
            <a:spAutoFit/>
          </a:bodyPr>
          <a:lstStyle/>
          <a:p>
            <a:r>
              <a:rPr lang="en-AU" sz="1600" b="1">
                <a:solidFill>
                  <a:srgbClr val="0000FF"/>
                </a:solidFill>
              </a:rPr>
              <a:t>Desired corneal curve</a:t>
            </a:r>
            <a:endParaRPr lang="en-GB" sz="1600" b="1">
              <a:solidFill>
                <a:srgbClr val="0000FF"/>
              </a:solidFill>
            </a:endParaRPr>
          </a:p>
        </p:txBody>
      </p:sp>
      <p:sp>
        <p:nvSpPr>
          <p:cNvPr id="1015818" name="TextBox 12"/>
          <p:cNvSpPr txBox="1">
            <a:spLocks noChangeArrowheads="1"/>
          </p:cNvSpPr>
          <p:nvPr/>
        </p:nvSpPr>
        <p:spPr bwMode="auto">
          <a:xfrm>
            <a:off x="5576888" y="5459413"/>
            <a:ext cx="1614487" cy="301625"/>
          </a:xfrm>
          <a:prstGeom prst="rect">
            <a:avLst/>
          </a:prstGeom>
          <a:noFill/>
          <a:ln w="9525">
            <a:noFill/>
            <a:miter lim="800000"/>
          </a:ln>
        </p:spPr>
        <p:txBody>
          <a:bodyPr wrap="none">
            <a:spAutoFit/>
          </a:bodyPr>
          <a:lstStyle/>
          <a:p>
            <a:r>
              <a:rPr lang="en-AU" sz="1600" b="1">
                <a:solidFill>
                  <a:srgbClr val="0000FF"/>
                </a:solidFill>
              </a:rPr>
              <a:t>Blended transition</a:t>
            </a:r>
            <a:endParaRPr lang="en-GB" sz="1600" b="1">
              <a:solidFill>
                <a:srgbClr val="0000FF"/>
              </a:solidFill>
            </a:endParaRPr>
          </a:p>
        </p:txBody>
      </p:sp>
      <p:cxnSp>
        <p:nvCxnSpPr>
          <p:cNvPr id="5" name="Straight Arrow Connector 4"/>
          <p:cNvCxnSpPr/>
          <p:nvPr/>
        </p:nvCxnSpPr>
        <p:spPr>
          <a:xfrm flipV="1">
            <a:off x="7056438" y="5073650"/>
            <a:ext cx="198437" cy="492125"/>
          </a:xfrm>
          <a:prstGeom prst="straightConnector1">
            <a:avLst/>
          </a:prstGeom>
          <a:ln w="38100">
            <a:solidFill>
              <a:srgbClr val="CC00FF"/>
            </a:solidFill>
            <a:tailEnd type="stealth"/>
          </a:ln>
        </p:spPr>
        <p:style>
          <a:lnRef idx="1">
            <a:schemeClr val="accent1"/>
          </a:lnRef>
          <a:fillRef idx="0">
            <a:schemeClr val="accent1"/>
          </a:fillRef>
          <a:effectRef idx="0">
            <a:schemeClr val="accent1"/>
          </a:effectRef>
          <a:fontRef idx="minor">
            <a:schemeClr val="tx1"/>
          </a:fontRef>
        </p:style>
      </p:cxnSp>
      <p:sp>
        <p:nvSpPr>
          <p:cNvPr id="1015820" name="TextBox 16"/>
          <p:cNvSpPr txBox="1">
            <a:spLocks noChangeArrowheads="1"/>
          </p:cNvSpPr>
          <p:nvPr/>
        </p:nvSpPr>
        <p:spPr bwMode="auto">
          <a:xfrm>
            <a:off x="5145088" y="4565650"/>
            <a:ext cx="1006475" cy="411163"/>
          </a:xfrm>
          <a:prstGeom prst="rect">
            <a:avLst/>
          </a:prstGeom>
          <a:noFill/>
          <a:ln w="9525">
            <a:noFill/>
            <a:miter lim="800000"/>
          </a:ln>
        </p:spPr>
        <p:txBody>
          <a:bodyPr wrap="none">
            <a:spAutoFit/>
          </a:bodyPr>
          <a:lstStyle/>
          <a:p>
            <a:r>
              <a:rPr lang="en-AU" sz="2400" b="1">
                <a:solidFill>
                  <a:srgbClr val="CC00FF"/>
                </a:solidFill>
              </a:rPr>
              <a:t>Cornea</a:t>
            </a:r>
            <a:endParaRPr lang="en-GB" sz="2400" b="1">
              <a:solidFill>
                <a:srgbClr val="CC00FF"/>
              </a:solidFill>
            </a:endParaRPr>
          </a:p>
        </p:txBody>
      </p:sp>
      <p:sp>
        <p:nvSpPr>
          <p:cNvPr id="1015821" name="TextBox 17"/>
          <p:cNvSpPr txBox="1">
            <a:spLocks noChangeArrowheads="1"/>
          </p:cNvSpPr>
          <p:nvPr/>
        </p:nvSpPr>
        <p:spPr bwMode="auto">
          <a:xfrm>
            <a:off x="4937125" y="5640388"/>
            <a:ext cx="1422400" cy="328612"/>
          </a:xfrm>
          <a:prstGeom prst="rect">
            <a:avLst/>
          </a:prstGeom>
          <a:noFill/>
          <a:ln w="9525">
            <a:noFill/>
            <a:miter lim="800000"/>
          </a:ln>
        </p:spPr>
        <p:txBody>
          <a:bodyPr wrap="none">
            <a:spAutoFit/>
          </a:bodyPr>
          <a:lstStyle/>
          <a:p>
            <a:r>
              <a:rPr lang="en-AU" b="1"/>
              <a:t>NOT TO SCALE</a:t>
            </a:r>
            <a:endParaRPr lang="en-GB" b="1"/>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7" name="Rectangle 3"/>
          <p:cNvSpPr>
            <a:spLocks noGrp="1"/>
          </p:cNvSpPr>
          <p:nvPr>
            <p:ph type="body" idx="1"/>
          </p:nvPr>
        </p:nvSpPr>
        <p:spPr>
          <a:xfrm>
            <a:off x="838200" y="1968500"/>
            <a:ext cx="8839200" cy="5135563"/>
          </a:xfrm>
        </p:spPr>
        <p:txBody>
          <a:bodyPr/>
          <a:lstStyle/>
          <a:p>
            <a:pPr marL="361950" indent="-361950" eaLnBrk="1" hangingPunct="1">
              <a:lnSpc>
                <a:spcPct val="70000"/>
              </a:lnSpc>
              <a:defRPr/>
            </a:pPr>
            <a:r>
              <a:rPr lang="zh-CN" altLang="en-US" dirty="0"/>
              <a:t>处方度数在程序</a:t>
            </a:r>
            <a:r>
              <a:rPr lang="en-US" altLang="zh-CN" dirty="0"/>
              <a:t>/</a:t>
            </a:r>
            <a:r>
              <a:rPr lang="zh-CN" altLang="en-US" dirty="0"/>
              <a:t>设备的范围内</a:t>
            </a:r>
            <a:endParaRPr lang="en-US" altLang="zh-CN" dirty="0"/>
          </a:p>
          <a:p>
            <a:pPr marL="361950" indent="-361950" eaLnBrk="1" hangingPunct="1">
              <a:lnSpc>
                <a:spcPct val="70000"/>
              </a:lnSpc>
              <a:defRPr/>
            </a:pPr>
            <a:r>
              <a:rPr lang="zh-CN" altLang="en-US" dirty="0">
                <a:latin typeface="Arial" panose="020B0604020202020204" pitchFamily="34" charset="0"/>
                <a:cs typeface="Arial" panose="020B0604020202020204" pitchFamily="34" charset="0"/>
              </a:rPr>
              <a:t>在之前</a:t>
            </a:r>
            <a:r>
              <a:rPr lang="en-US" altLang="zh-CN" dirty="0">
                <a:latin typeface="Arial" panose="020B0604020202020204" pitchFamily="34" charset="0"/>
                <a:cs typeface="Arial" panose="020B0604020202020204" pitchFamily="34" charset="0"/>
              </a:rPr>
              <a:t>12</a:t>
            </a:r>
            <a:r>
              <a:rPr lang="zh-CN" altLang="en-US" dirty="0">
                <a:latin typeface="Arial" panose="020B0604020202020204" pitchFamily="34" charset="0"/>
                <a:cs typeface="Arial" panose="020B0604020202020204" pitchFamily="34" charset="0"/>
              </a:rPr>
              <a:t>个月内处方度数稳定</a:t>
            </a:r>
            <a:endParaRPr lang="en-AU" altLang="en-US" dirty="0">
              <a:latin typeface="Arial" panose="020B0604020202020204" pitchFamily="34" charset="0"/>
              <a:cs typeface="Arial" panose="020B0604020202020204" pitchFamily="34" charset="0"/>
            </a:endParaRPr>
          </a:p>
          <a:p>
            <a:pPr marL="361950" indent="-361950" eaLnBrk="1" hangingPunct="1">
              <a:lnSpc>
                <a:spcPct val="70000"/>
              </a:lnSpc>
              <a:defRPr/>
            </a:pPr>
            <a:r>
              <a:rPr lang="zh-CN" altLang="en-US" dirty="0">
                <a:latin typeface="Arial" panose="020B0604020202020204" pitchFamily="34" charset="0"/>
                <a:cs typeface="Arial" panose="020B0604020202020204" pitchFamily="34" charset="0"/>
              </a:rPr>
              <a:t>没有</a:t>
            </a:r>
            <a:r>
              <a:rPr lang="en-AU" altLang="en-US" dirty="0">
                <a:latin typeface="Arial" panose="020B0604020202020204" pitchFamily="34" charset="0"/>
                <a:cs typeface="Arial" panose="020B0604020202020204" pitchFamily="34" charset="0"/>
              </a:rPr>
              <a:t>:</a:t>
            </a:r>
          </a:p>
          <a:p>
            <a:pPr lvl="1" eaLnBrk="1" hangingPunct="1">
              <a:lnSpc>
                <a:spcPct val="70000"/>
              </a:lnSpc>
              <a:defRPr/>
            </a:pPr>
            <a:r>
              <a:rPr lang="zh-CN" altLang="en-US" dirty="0">
                <a:latin typeface="Arial" panose="020B0604020202020204" pitchFamily="34" charset="0"/>
                <a:cs typeface="Arial" panose="020B0604020202020204" pitchFamily="34" charset="0"/>
              </a:rPr>
              <a:t>不规则散光</a:t>
            </a:r>
            <a:endParaRPr lang="en-AU" altLang="en-US" dirty="0">
              <a:latin typeface="Arial" panose="020B0604020202020204" pitchFamily="34" charset="0"/>
              <a:cs typeface="Arial" panose="020B0604020202020204" pitchFamily="34" charset="0"/>
            </a:endParaRPr>
          </a:p>
          <a:p>
            <a:pPr lvl="1" eaLnBrk="1" hangingPunct="1">
              <a:lnSpc>
                <a:spcPct val="70000"/>
              </a:lnSpc>
              <a:defRPr/>
            </a:pPr>
            <a:r>
              <a:rPr lang="zh-CN" altLang="en-US" dirty="0">
                <a:latin typeface="Arial" panose="020B0604020202020204" pitchFamily="34" charset="0"/>
                <a:cs typeface="Arial" panose="020B0604020202020204" pitchFamily="34" charset="0"/>
              </a:rPr>
              <a:t>睑缘炎或其他外眼疾病</a:t>
            </a:r>
            <a:endParaRPr lang="en-US" altLang="zh-CN" dirty="0">
              <a:latin typeface="Arial" panose="020B0604020202020204" pitchFamily="34" charset="0"/>
              <a:cs typeface="Arial" panose="020B0604020202020204" pitchFamily="34" charset="0"/>
            </a:endParaRPr>
          </a:p>
          <a:p>
            <a:pPr lvl="1" eaLnBrk="1" hangingPunct="1">
              <a:lnSpc>
                <a:spcPct val="70000"/>
              </a:lnSpc>
              <a:defRPr/>
            </a:pPr>
            <a:r>
              <a:rPr lang="zh-CN" altLang="en-US" dirty="0">
                <a:latin typeface="Arial" panose="020B0604020202020204" pitchFamily="34" charset="0"/>
                <a:cs typeface="Arial" panose="020B0604020202020204" pitchFamily="34" charset="0"/>
              </a:rPr>
              <a:t>不受控制的结缔组织病变</a:t>
            </a:r>
            <a:endParaRPr lang="en-AU" altLang="en-US" dirty="0">
              <a:latin typeface="Arial" panose="020B0604020202020204" pitchFamily="34" charset="0"/>
              <a:cs typeface="Arial" panose="020B0604020202020204" pitchFamily="34" charset="0"/>
            </a:endParaRPr>
          </a:p>
          <a:p>
            <a:pPr lvl="1" eaLnBrk="1" hangingPunct="1">
              <a:lnSpc>
                <a:spcPct val="70000"/>
              </a:lnSpc>
              <a:defRPr/>
            </a:pPr>
            <a:r>
              <a:rPr lang="zh-CN" altLang="en-US" dirty="0">
                <a:latin typeface="Arial" panose="020B0604020202020204" pitchFamily="34" charset="0"/>
                <a:cs typeface="Arial" panose="020B0604020202020204" pitchFamily="34" charset="0"/>
              </a:rPr>
              <a:t>自身免疫疾病</a:t>
            </a:r>
            <a:endParaRPr lang="en-US" altLang="zh-CN" dirty="0">
              <a:latin typeface="Arial" panose="020B0604020202020204" pitchFamily="34" charset="0"/>
              <a:cs typeface="Arial" panose="020B0604020202020204" pitchFamily="34" charset="0"/>
            </a:endParaRPr>
          </a:p>
          <a:p>
            <a:pPr lvl="1" eaLnBrk="1" hangingPunct="1">
              <a:lnSpc>
                <a:spcPct val="70000"/>
              </a:lnSpc>
              <a:defRPr/>
            </a:pPr>
            <a:r>
              <a:rPr lang="zh-CN" altLang="en-US" dirty="0">
                <a:latin typeface="Arial" panose="020B0604020202020204" pitchFamily="34" charset="0"/>
                <a:cs typeface="Arial" panose="020B0604020202020204" pitchFamily="34" charset="0"/>
              </a:rPr>
              <a:t>圆锥角膜</a:t>
            </a:r>
            <a:r>
              <a:rPr lang="en-AU" altLang="en-US"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角膜变薄</a:t>
            </a:r>
            <a:endParaRPr lang="en-AU" altLang="en-US" dirty="0">
              <a:latin typeface="Arial" panose="020B0604020202020204" pitchFamily="34" charset="0"/>
              <a:cs typeface="Arial" panose="020B0604020202020204" pitchFamily="34" charset="0"/>
            </a:endParaRPr>
          </a:p>
          <a:p>
            <a:pPr lvl="1" eaLnBrk="1" hangingPunct="1">
              <a:lnSpc>
                <a:spcPct val="70000"/>
              </a:lnSpc>
              <a:defRPr/>
            </a:pPr>
            <a:r>
              <a:rPr lang="zh-CN" altLang="en-US" dirty="0"/>
              <a:t>水肿</a:t>
            </a:r>
            <a:endParaRPr lang="en-AU" altLang="en-US" dirty="0">
              <a:latin typeface="Arial" panose="020B0604020202020204" pitchFamily="34" charset="0"/>
              <a:cs typeface="Arial" panose="020B0604020202020204" pitchFamily="34" charset="0"/>
            </a:endParaRPr>
          </a:p>
          <a:p>
            <a:pPr marL="361950" indent="-361950" eaLnBrk="1" hangingPunct="1">
              <a:lnSpc>
                <a:spcPct val="70000"/>
              </a:lnSpc>
              <a:defRPr/>
            </a:pPr>
            <a:r>
              <a:rPr lang="zh-CN" altLang="en-US" dirty="0">
                <a:latin typeface="Arial" panose="020B0604020202020204" pitchFamily="34" charset="0"/>
                <a:cs typeface="Arial" panose="020B0604020202020204" pitchFamily="34" charset="0"/>
              </a:rPr>
              <a:t>至少</a:t>
            </a:r>
            <a:r>
              <a:rPr lang="en-US" altLang="zh-CN" dirty="0">
                <a:latin typeface="Arial" panose="020B0604020202020204" pitchFamily="34" charset="0"/>
                <a:cs typeface="Arial" panose="020B0604020202020204" pitchFamily="34" charset="0"/>
              </a:rPr>
              <a:t>18</a:t>
            </a:r>
            <a:r>
              <a:rPr lang="zh-CN" altLang="en-US" dirty="0">
                <a:latin typeface="Arial" panose="020B0604020202020204" pitchFamily="34" charset="0"/>
                <a:cs typeface="Arial" panose="020B0604020202020204" pitchFamily="34" charset="0"/>
              </a:rPr>
              <a:t>岁</a:t>
            </a:r>
            <a:endParaRPr lang="en-US" altLang="zh-CN" dirty="0">
              <a:latin typeface="Arial" panose="020B0604020202020204" pitchFamily="34" charset="0"/>
              <a:cs typeface="Arial" panose="020B0604020202020204" pitchFamily="34" charset="0"/>
            </a:endParaRPr>
          </a:p>
          <a:p>
            <a:pPr marL="361950" indent="-361950" eaLnBrk="1" hangingPunct="1">
              <a:lnSpc>
                <a:spcPct val="70000"/>
              </a:lnSpc>
              <a:defRPr/>
            </a:pPr>
            <a:r>
              <a:rPr lang="zh-CN" altLang="en-US" dirty="0">
                <a:latin typeface="Arial" panose="020B0604020202020204" pitchFamily="34" charset="0"/>
                <a:cs typeface="Arial" panose="020B0604020202020204" pitchFamily="34" charset="0"/>
              </a:rPr>
              <a:t>对结果有现实的预期</a:t>
            </a:r>
            <a:endParaRPr lang="en-US" altLang="zh-CN" dirty="0">
              <a:latin typeface="Arial" panose="020B0604020202020204" pitchFamily="34" charset="0"/>
              <a:cs typeface="Arial" panose="020B0604020202020204" pitchFamily="34" charset="0"/>
            </a:endParaRPr>
          </a:p>
          <a:p>
            <a:pPr marL="361950" indent="-361950" eaLnBrk="1" hangingPunct="1">
              <a:lnSpc>
                <a:spcPct val="70000"/>
              </a:lnSpc>
              <a:defRPr/>
            </a:pPr>
            <a:r>
              <a:rPr lang="zh-CN" altLang="en-US" dirty="0"/>
              <a:t>之前</a:t>
            </a:r>
            <a:r>
              <a:rPr lang="en-US" altLang="zh-CN" dirty="0"/>
              <a:t>PRK</a:t>
            </a:r>
            <a:r>
              <a:rPr lang="zh-CN" altLang="en-US" dirty="0"/>
              <a:t>术后至少</a:t>
            </a:r>
            <a:r>
              <a:rPr lang="en-AU" altLang="en-US" dirty="0">
                <a:latin typeface="Arial" panose="020B0604020202020204" pitchFamily="34" charset="0"/>
                <a:cs typeface="Arial" panose="020B0604020202020204" pitchFamily="34" charset="0"/>
              </a:rPr>
              <a:t> 3 </a:t>
            </a:r>
            <a:r>
              <a:rPr lang="zh-CN" altLang="en-US" dirty="0">
                <a:latin typeface="Arial" panose="020B0604020202020204" pitchFamily="34" charset="0"/>
                <a:cs typeface="Arial" panose="020B0604020202020204" pitchFamily="34" charset="0"/>
              </a:rPr>
              <a:t>个月</a:t>
            </a:r>
            <a:endParaRPr lang="en-AU" altLang="en-US" dirty="0">
              <a:latin typeface="Arial" panose="020B0604020202020204" pitchFamily="34" charset="0"/>
              <a:cs typeface="Arial" panose="020B0604020202020204" pitchFamily="34" charset="0"/>
            </a:endParaRPr>
          </a:p>
          <a:p>
            <a:pPr marL="361950" indent="-361950" eaLnBrk="1" hangingPunct="1">
              <a:lnSpc>
                <a:spcPct val="70000"/>
              </a:lnSpc>
              <a:defRPr/>
            </a:pPr>
            <a:r>
              <a:rPr lang="zh-CN" altLang="en-US" dirty="0">
                <a:latin typeface="Arial" panose="020B0604020202020204" pitchFamily="34" charset="0"/>
                <a:cs typeface="Arial" panose="020B0604020202020204" pitchFamily="34" charset="0"/>
              </a:rPr>
              <a:t>接触镜配戴者</a:t>
            </a:r>
            <a:r>
              <a:rPr lang="en-AU"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停戴至度数和角膜地形图稳定</a:t>
            </a:r>
            <a:endParaRPr lang="en-AU" altLang="en-US" dirty="0">
              <a:latin typeface="Arial" panose="020B0604020202020204" pitchFamily="34" charset="0"/>
              <a:cs typeface="Arial" panose="020B0604020202020204" pitchFamily="34" charset="0"/>
            </a:endParaRPr>
          </a:p>
          <a:p>
            <a:pPr marL="762000" lvl="1" indent="-361950" eaLnBrk="1" hangingPunct="1">
              <a:lnSpc>
                <a:spcPct val="70000"/>
              </a:lnSpc>
              <a:defRPr/>
            </a:pPr>
            <a:r>
              <a:rPr lang="zh-CN" altLang="en-US" dirty="0">
                <a:latin typeface="Arial" panose="020B0604020202020204" pitchFamily="34" charset="0"/>
                <a:cs typeface="Arial" panose="020B0604020202020204" pitchFamily="34" charset="0"/>
              </a:rPr>
              <a:t>至少每一周复查一次</a:t>
            </a:r>
            <a:endParaRPr lang="en-AU" altLang="en-US" dirty="0">
              <a:latin typeface="Arial" panose="020B0604020202020204" pitchFamily="34" charset="0"/>
              <a:cs typeface="Arial" panose="020B0604020202020204" pitchFamily="34" charset="0"/>
            </a:endParaRPr>
          </a:p>
          <a:p>
            <a:pPr>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1016834" name="Rectangle 14"/>
          <p:cNvSpPr>
            <a:spLocks noChangeArrowheads="1"/>
          </p:cNvSpPr>
          <p:nvPr/>
        </p:nvSpPr>
        <p:spPr bwMode="auto">
          <a:xfrm>
            <a:off x="287338" y="1009650"/>
            <a:ext cx="2518638"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PRK: </a:t>
            </a:r>
            <a:r>
              <a:rPr lang="zh-CN" altLang="en-US" sz="2800" dirty="0">
                <a:solidFill>
                  <a:srgbClr val="0073AE"/>
                </a:solidFill>
                <a:latin typeface="Times New Roman MT Std"/>
              </a:rPr>
              <a:t>病人选择</a:t>
            </a:r>
            <a:endParaRPr lang="en-US" altLang="en-US" sz="2000" dirty="0">
              <a:latin typeface="Times New Roman MT Std"/>
            </a:endParaRPr>
          </a:p>
        </p:txBody>
      </p:sp>
      <p:sp>
        <p:nvSpPr>
          <p:cNvPr id="101683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3" name="Rectangle 3"/>
          <p:cNvSpPr>
            <a:spLocks noGrp="1"/>
          </p:cNvSpPr>
          <p:nvPr>
            <p:ph type="body" idx="1"/>
          </p:nvPr>
        </p:nvSpPr>
        <p:spPr>
          <a:xfrm>
            <a:off x="838200" y="1806575"/>
            <a:ext cx="8839200" cy="5135563"/>
          </a:xfrm>
        </p:spPr>
        <p:txBody>
          <a:bodyPr/>
          <a:lstStyle/>
          <a:p>
            <a:pPr marL="361950" indent="-361950" eaLnBrk="1" hangingPunct="1">
              <a:lnSpc>
                <a:spcPct val="150000"/>
              </a:lnSpc>
              <a:defRPr/>
            </a:pPr>
            <a:r>
              <a:rPr lang="zh-CN" altLang="en-US" dirty="0">
                <a:latin typeface="Arial" panose="020B0604020202020204" pitchFamily="34" charset="0"/>
                <a:cs typeface="Arial" panose="020B0604020202020204" pitchFamily="34" charset="0"/>
              </a:rPr>
              <a:t>新物质的沉积</a:t>
            </a:r>
            <a:endParaRPr lang="en-US" altLang="en-US" dirty="0">
              <a:latin typeface="Arial" panose="020B0604020202020204" pitchFamily="34" charset="0"/>
              <a:cs typeface="Arial" panose="020B0604020202020204" pitchFamily="34" charset="0"/>
            </a:endParaRPr>
          </a:p>
          <a:p>
            <a:pPr lvl="1" eaLnBrk="1" hangingPunct="1">
              <a:lnSpc>
                <a:spcPct val="150000"/>
              </a:lnSpc>
              <a:defRPr/>
            </a:pPr>
            <a:r>
              <a:rPr lang="zh-CN" altLang="en-US" dirty="0"/>
              <a:t>葡糖氨基葡聚糖</a:t>
            </a:r>
            <a:endParaRPr lang="en-US" altLang="zh-CN" dirty="0"/>
          </a:p>
          <a:p>
            <a:pPr lvl="1" eaLnBrk="1" hangingPunct="1">
              <a:lnSpc>
                <a:spcPct val="150000"/>
              </a:lnSpc>
              <a:defRPr/>
            </a:pPr>
            <a:r>
              <a:rPr lang="zh-CN" altLang="en-US" dirty="0">
                <a:latin typeface="Arial" panose="020B0604020202020204" pitchFamily="34" charset="0"/>
                <a:cs typeface="Arial" panose="020B0604020202020204" pitchFamily="34" charset="0"/>
              </a:rPr>
              <a:t>粘多糖</a:t>
            </a:r>
            <a:endParaRPr lang="en-US" altLang="en-US" dirty="0">
              <a:latin typeface="Arial" panose="020B0604020202020204" pitchFamily="34" charset="0"/>
              <a:cs typeface="Arial" panose="020B0604020202020204" pitchFamily="34" charset="0"/>
            </a:endParaRPr>
          </a:p>
          <a:p>
            <a:pPr lvl="1" eaLnBrk="1" hangingPunct="1">
              <a:lnSpc>
                <a:spcPct val="150000"/>
              </a:lnSpc>
              <a:defRPr/>
            </a:pPr>
            <a:r>
              <a:rPr lang="zh-CN" altLang="en-US" dirty="0"/>
              <a:t>无组织的胶原蛋白</a:t>
            </a:r>
            <a:endParaRPr lang="en-US" altLang="zh-CN" dirty="0"/>
          </a:p>
          <a:p>
            <a:pPr eaLnBrk="1" hangingPunct="1">
              <a:lnSpc>
                <a:spcPct val="150000"/>
              </a:lnSpc>
              <a:defRPr/>
            </a:pPr>
            <a:r>
              <a:rPr lang="zh-CN" altLang="en-US" dirty="0">
                <a:latin typeface="Arial" panose="020B0604020202020204" pitchFamily="34" charset="0"/>
                <a:cs typeface="Arial" panose="020B0604020202020204" pitchFamily="34" charset="0"/>
              </a:rPr>
              <a:t>上皮增生</a:t>
            </a:r>
            <a:endParaRPr lang="en-US" altLang="zh-CN" dirty="0">
              <a:latin typeface="Arial" panose="020B0604020202020204" pitchFamily="34" charset="0"/>
              <a:cs typeface="Arial" panose="020B0604020202020204" pitchFamily="34" charset="0"/>
            </a:endParaRPr>
          </a:p>
          <a:p>
            <a:pPr eaLnBrk="1" hangingPunct="1">
              <a:lnSpc>
                <a:spcPct val="150000"/>
              </a:lnSpc>
              <a:defRPr/>
            </a:pPr>
            <a:r>
              <a:rPr lang="zh-CN" altLang="en-US" dirty="0">
                <a:latin typeface="Arial" panose="020B0604020202020204" pitchFamily="34" charset="0"/>
                <a:cs typeface="Arial" panose="020B0604020202020204" pitchFamily="34" charset="0"/>
              </a:rPr>
              <a:t>前基质层疤痕</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薄雾浑浊</a:t>
            </a:r>
            <a:endParaRPr lang="en-US" altLang="en-US" dirty="0">
              <a:latin typeface="Arial" panose="020B0604020202020204" pitchFamily="34" charset="0"/>
              <a:cs typeface="Arial" panose="020B0604020202020204" pitchFamily="34" charset="0"/>
            </a:endParaRPr>
          </a:p>
          <a:p>
            <a:pPr>
              <a:lnSpc>
                <a:spcPct val="150000"/>
              </a:lnSpc>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1018882" name="Rectangle 4"/>
          <p:cNvSpPr>
            <a:spLocks noChangeArrowheads="1"/>
          </p:cNvSpPr>
          <p:nvPr/>
        </p:nvSpPr>
        <p:spPr bwMode="auto">
          <a:xfrm>
            <a:off x="287338" y="1009650"/>
            <a:ext cx="2518638"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PRK: </a:t>
            </a:r>
            <a:r>
              <a:rPr lang="zh-CN" altLang="en-US" sz="2800" dirty="0">
                <a:solidFill>
                  <a:srgbClr val="0073AE"/>
                </a:solidFill>
                <a:latin typeface="Times New Roman MT Std"/>
              </a:rPr>
              <a:t>伤口愈合</a:t>
            </a:r>
            <a:endParaRPr lang="en-US" altLang="en-US" sz="2000" dirty="0">
              <a:latin typeface="Times New Roman MT Std"/>
            </a:endParaRPr>
          </a:p>
        </p:txBody>
      </p:sp>
      <p:sp>
        <p:nvSpPr>
          <p:cNvPr id="1018883"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7" name="Rectangle 3"/>
          <p:cNvSpPr>
            <a:spLocks noGrp="1"/>
          </p:cNvSpPr>
          <p:nvPr>
            <p:ph type="body" idx="1"/>
          </p:nvPr>
        </p:nvSpPr>
        <p:spPr>
          <a:xfrm>
            <a:off x="835025" y="1801813"/>
            <a:ext cx="6030913" cy="4219575"/>
          </a:xfrm>
        </p:spPr>
        <p:txBody>
          <a:bodyPr/>
          <a:lstStyle/>
          <a:p>
            <a:pPr marL="361950" indent="-361950" eaLnBrk="1" hangingPunct="1">
              <a:lnSpc>
                <a:spcPct val="150000"/>
              </a:lnSpc>
              <a:defRPr/>
            </a:pPr>
            <a:r>
              <a:rPr lang="zh-CN" altLang="en-US" dirty="0">
                <a:latin typeface="Arial" panose="020B0604020202020204" pitchFamily="34" charset="0"/>
                <a:cs typeface="Arial" panose="020B0604020202020204" pitchFamily="34" charset="0"/>
              </a:rPr>
              <a:t>初始近视过矫</a:t>
            </a:r>
            <a:endParaRPr lang="en-US" altLang="en-US" dirty="0">
              <a:latin typeface="Arial" panose="020B0604020202020204" pitchFamily="34" charset="0"/>
              <a:cs typeface="Arial" panose="020B0604020202020204" pitchFamily="34" charset="0"/>
            </a:endParaRPr>
          </a:p>
          <a:p>
            <a:pPr marL="361950" indent="-361950" eaLnBrk="1" hangingPunct="1">
              <a:lnSpc>
                <a:spcPct val="150000"/>
              </a:lnSpc>
              <a:defRPr/>
            </a:pPr>
            <a:r>
              <a:rPr lang="zh-CN" altLang="en-US" dirty="0">
                <a:latin typeface="Arial" panose="020B0604020202020204" pitchFamily="34" charset="0"/>
                <a:cs typeface="Arial" panose="020B0604020202020204" pitchFamily="34" charset="0"/>
              </a:rPr>
              <a:t>回退到稳定的终点</a:t>
            </a:r>
            <a:endParaRPr lang="en-US" altLang="zh-CN" dirty="0">
              <a:latin typeface="Arial" panose="020B0604020202020204" pitchFamily="34" charset="0"/>
              <a:cs typeface="Arial" panose="020B0604020202020204" pitchFamily="34" charset="0"/>
            </a:endParaRPr>
          </a:p>
          <a:p>
            <a:pPr marL="361950" indent="-361950" eaLnBrk="1" hangingPunct="1">
              <a:lnSpc>
                <a:spcPct val="150000"/>
              </a:lnSpc>
              <a:defRPr/>
            </a:pPr>
            <a:r>
              <a:rPr lang="en-US" altLang="en-US" dirty="0"/>
              <a:t>10-15%</a:t>
            </a:r>
            <a:r>
              <a:rPr lang="zh-CN" altLang="en-US" dirty="0"/>
              <a:t>的病例有一些最佳矫正视力的损失</a:t>
            </a:r>
            <a:endParaRPr lang="en-US" altLang="en-US" dirty="0">
              <a:latin typeface="Arial" panose="020B0604020202020204" pitchFamily="34" charset="0"/>
              <a:cs typeface="Arial" panose="020B0604020202020204" pitchFamily="34" charset="0"/>
            </a:endParaRPr>
          </a:p>
          <a:p>
            <a:pPr marL="361950" indent="-361950" eaLnBrk="1" hangingPunct="1">
              <a:lnSpc>
                <a:spcPct val="150000"/>
              </a:lnSpc>
              <a:defRPr/>
            </a:pPr>
            <a:r>
              <a:rPr lang="zh-CN" altLang="en-US" dirty="0">
                <a:latin typeface="Arial" panose="020B0604020202020204" pitchFamily="34" charset="0"/>
                <a:cs typeface="Arial" panose="020B0604020202020204" pitchFamily="34" charset="0"/>
              </a:rPr>
              <a:t>一些案例继续回退</a:t>
            </a:r>
            <a:endParaRPr lang="en-US" altLang="en-US" dirty="0">
              <a:latin typeface="Arial" panose="020B0604020202020204" pitchFamily="34" charset="0"/>
              <a:cs typeface="Arial" panose="020B0604020202020204" pitchFamily="34" charset="0"/>
            </a:endParaRPr>
          </a:p>
          <a:p>
            <a:pPr lvl="1" eaLnBrk="1" hangingPunct="1">
              <a:lnSpc>
                <a:spcPct val="150000"/>
              </a:lnSpc>
              <a:defRPr/>
            </a:pPr>
            <a:r>
              <a:rPr lang="zh-CN" altLang="en-US" dirty="0">
                <a:latin typeface="Arial" panose="020B0604020202020204" pitchFamily="34" charset="0"/>
                <a:cs typeface="Arial" panose="020B0604020202020204" pitchFamily="34" charset="0"/>
              </a:rPr>
              <a:t>再次手术</a:t>
            </a:r>
            <a:r>
              <a:rPr lang="en-US"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也被称为</a:t>
            </a:r>
            <a:r>
              <a:rPr lang="en-US" altLang="en-US"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增强</a:t>
            </a:r>
            <a:r>
              <a:rPr lang="en-US" altLang="en-US" dirty="0">
                <a:latin typeface="Arial" panose="020B0604020202020204" pitchFamily="34" charset="0"/>
                <a:cs typeface="Arial" panose="020B0604020202020204" pitchFamily="34" charset="0"/>
              </a:rPr>
              <a:t>’)?</a:t>
            </a:r>
          </a:p>
          <a:p>
            <a:pPr lvl="1" eaLnBrk="1" hangingPunct="1">
              <a:lnSpc>
                <a:spcPct val="150000"/>
              </a:lnSpc>
              <a:defRPr/>
            </a:pPr>
            <a:r>
              <a:rPr lang="zh-CN" altLang="en-US" dirty="0">
                <a:latin typeface="Arial" panose="020B0604020202020204" pitchFamily="34" charset="0"/>
                <a:cs typeface="Arial" panose="020B0604020202020204" pitchFamily="34" charset="0"/>
              </a:rPr>
              <a:t>接触镜矫正</a:t>
            </a:r>
            <a:r>
              <a:rPr lang="en-US" altLang="en-US" dirty="0">
                <a:latin typeface="Arial" panose="020B0604020202020204" pitchFamily="34" charset="0"/>
                <a:cs typeface="Arial" panose="020B0604020202020204" pitchFamily="34" charset="0"/>
              </a:rPr>
              <a:t>?</a:t>
            </a:r>
          </a:p>
          <a:p>
            <a:pPr>
              <a:lnSpc>
                <a:spcPct val="150000"/>
              </a:lnSpc>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1020930" name="Rectangle 4"/>
          <p:cNvSpPr>
            <a:spLocks noChangeArrowheads="1"/>
          </p:cNvSpPr>
          <p:nvPr/>
        </p:nvSpPr>
        <p:spPr bwMode="auto">
          <a:xfrm>
            <a:off x="287338" y="1009650"/>
            <a:ext cx="2518638"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PRK: </a:t>
            </a:r>
            <a:r>
              <a:rPr lang="zh-CN" altLang="en-US" sz="2800" dirty="0">
                <a:solidFill>
                  <a:srgbClr val="0073AE"/>
                </a:solidFill>
                <a:latin typeface="Times New Roman MT Std"/>
              </a:rPr>
              <a:t>视觉预后</a:t>
            </a:r>
            <a:endParaRPr lang="en-US" altLang="en-US" sz="2000" dirty="0">
              <a:latin typeface="Times New Roman MT Std"/>
            </a:endParaRPr>
          </a:p>
        </p:txBody>
      </p:sp>
      <p:sp>
        <p:nvSpPr>
          <p:cNvPr id="1020931"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7" name="Rectangle 3"/>
          <p:cNvSpPr>
            <a:spLocks noGrp="1"/>
          </p:cNvSpPr>
          <p:nvPr>
            <p:ph type="body" idx="1"/>
          </p:nvPr>
        </p:nvSpPr>
        <p:spPr>
          <a:xfrm>
            <a:off x="836613" y="1860550"/>
            <a:ext cx="8839200" cy="5135563"/>
          </a:xfrm>
        </p:spPr>
        <p:txBody>
          <a:bodyPr/>
          <a:lstStyle/>
          <a:p>
            <a:pPr eaLnBrk="1" hangingPunct="1">
              <a:lnSpc>
                <a:spcPct val="120000"/>
              </a:lnSpc>
            </a:pPr>
            <a:r>
              <a:rPr lang="zh-CN" altLang="en-US" dirty="0">
                <a:latin typeface="Arial" panose="020B0604020202020204" pitchFamily="34" charset="0"/>
                <a:cs typeface="Arial" panose="020B0604020202020204" pitchFamily="34" charset="0"/>
              </a:rPr>
              <a:t>持续的角膜上皮脱落</a:t>
            </a:r>
            <a:endParaRPr lang="en-US" altLang="en-US" dirty="0">
              <a:latin typeface="Arial" panose="020B0604020202020204" pitchFamily="34" charset="0"/>
              <a:cs typeface="Arial" panose="020B0604020202020204" pitchFamily="34" charset="0"/>
            </a:endParaRPr>
          </a:p>
          <a:p>
            <a:pPr eaLnBrk="1" hangingPunct="1">
              <a:lnSpc>
                <a:spcPct val="120000"/>
              </a:lnSpc>
            </a:pPr>
            <a:r>
              <a:rPr lang="zh-CN" altLang="en-US" dirty="0"/>
              <a:t>干眼</a:t>
            </a:r>
            <a:endParaRPr lang="en-US" altLang="en-US" dirty="0">
              <a:latin typeface="Arial" panose="020B0604020202020204" pitchFamily="34" charset="0"/>
              <a:cs typeface="Arial" panose="020B0604020202020204" pitchFamily="34" charset="0"/>
            </a:endParaRPr>
          </a:p>
          <a:p>
            <a:pPr eaLnBrk="1" hangingPunct="1">
              <a:lnSpc>
                <a:spcPct val="120000"/>
              </a:lnSpc>
            </a:pPr>
            <a:r>
              <a:rPr lang="zh-CN" altLang="en-US" dirty="0">
                <a:latin typeface="Arial" panose="020B0604020202020204" pitchFamily="34" charset="0"/>
                <a:cs typeface="Arial" panose="020B0604020202020204" pitchFamily="34" charset="0"/>
              </a:rPr>
              <a:t>地形图改变</a:t>
            </a:r>
            <a:endParaRPr lang="en-US" altLang="zh-CN" dirty="0">
              <a:latin typeface="Arial" panose="020B0604020202020204" pitchFamily="34" charset="0"/>
              <a:cs typeface="Arial" panose="020B0604020202020204" pitchFamily="34" charset="0"/>
            </a:endParaRPr>
          </a:p>
          <a:p>
            <a:pPr lvl="1" eaLnBrk="1" hangingPunct="1">
              <a:lnSpc>
                <a:spcPct val="120000"/>
              </a:lnSpc>
            </a:pPr>
            <a:r>
              <a:rPr lang="zh-CN" altLang="en-US" dirty="0"/>
              <a:t>中心岛</a:t>
            </a:r>
            <a:endParaRPr lang="en-US" altLang="en-US" dirty="0">
              <a:latin typeface="Arial" panose="020B0604020202020204" pitchFamily="34" charset="0"/>
              <a:cs typeface="Arial" panose="020B0604020202020204" pitchFamily="34" charset="0"/>
            </a:endParaRPr>
          </a:p>
          <a:p>
            <a:pPr eaLnBrk="1" hangingPunct="1">
              <a:lnSpc>
                <a:spcPct val="120000"/>
              </a:lnSpc>
            </a:pPr>
            <a:r>
              <a:rPr lang="zh-CN" altLang="en-US" dirty="0">
                <a:latin typeface="Arial" panose="020B0604020202020204" pitchFamily="34" charset="0"/>
                <a:cs typeface="Arial" panose="020B0604020202020204" pitchFamily="34" charset="0"/>
              </a:rPr>
              <a:t>切除区域偏中心</a:t>
            </a:r>
            <a:endParaRPr lang="en-US" altLang="en-US" dirty="0">
              <a:latin typeface="Arial" panose="020B0604020202020204" pitchFamily="34" charset="0"/>
              <a:cs typeface="Arial" panose="020B0604020202020204" pitchFamily="34" charset="0"/>
            </a:endParaRPr>
          </a:p>
          <a:p>
            <a:pPr eaLnBrk="1" hangingPunct="1">
              <a:lnSpc>
                <a:spcPct val="120000"/>
              </a:lnSpc>
            </a:pPr>
            <a:r>
              <a:rPr lang="zh-CN" altLang="en-US" dirty="0">
                <a:latin typeface="Arial" panose="020B0604020202020204" pitchFamily="34" charset="0"/>
                <a:cs typeface="Arial" panose="020B0604020202020204" pitchFamily="34" charset="0"/>
              </a:rPr>
              <a:t>过矫或欠矫</a:t>
            </a:r>
            <a:endParaRPr lang="en-US" altLang="en-US" dirty="0">
              <a:latin typeface="Arial" panose="020B0604020202020204" pitchFamily="34" charset="0"/>
              <a:cs typeface="Arial" panose="020B0604020202020204" pitchFamily="34" charset="0"/>
            </a:endParaRPr>
          </a:p>
          <a:p>
            <a:pPr eaLnBrk="1" hangingPunct="1">
              <a:lnSpc>
                <a:spcPct val="120000"/>
              </a:lnSpc>
            </a:pPr>
            <a:r>
              <a:rPr lang="zh-CN" altLang="en-US" dirty="0">
                <a:latin typeface="Arial" panose="020B0604020202020204" pitchFamily="34" charset="0"/>
                <a:cs typeface="Arial" panose="020B0604020202020204" pitchFamily="34" charset="0"/>
              </a:rPr>
              <a:t>快速回退</a:t>
            </a:r>
            <a:endParaRPr lang="en-US"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US" altLang="en-US" b="1" dirty="0">
              <a:latin typeface="Arial" panose="020B0604020202020204" pitchFamily="34" charset="0"/>
              <a:cs typeface="Arial" panose="020B0604020202020204" pitchFamily="34" charset="0"/>
            </a:endParaRPr>
          </a:p>
        </p:txBody>
      </p:sp>
      <p:sp>
        <p:nvSpPr>
          <p:cNvPr id="1022978" name="Rectangle 4"/>
          <p:cNvSpPr>
            <a:spLocks noChangeArrowheads="1"/>
          </p:cNvSpPr>
          <p:nvPr/>
        </p:nvSpPr>
        <p:spPr bwMode="auto">
          <a:xfrm>
            <a:off x="287338" y="1009650"/>
            <a:ext cx="2159566"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PRK: </a:t>
            </a:r>
            <a:r>
              <a:rPr lang="zh-CN" altLang="en-US" sz="2800" dirty="0">
                <a:solidFill>
                  <a:srgbClr val="0073AE"/>
                </a:solidFill>
                <a:latin typeface="Times New Roman MT Std"/>
              </a:rPr>
              <a:t>并发症</a:t>
            </a:r>
            <a:endParaRPr lang="en-US" altLang="en-US" sz="2000" dirty="0">
              <a:latin typeface="Times New Roman MT Std"/>
            </a:endParaRPr>
          </a:p>
        </p:txBody>
      </p:sp>
      <p:sp>
        <p:nvSpPr>
          <p:cNvPr id="1022979"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5" name="Rectangle 3"/>
          <p:cNvSpPr>
            <a:spLocks noGrp="1"/>
          </p:cNvSpPr>
          <p:nvPr>
            <p:ph type="body" idx="1"/>
          </p:nvPr>
        </p:nvSpPr>
        <p:spPr>
          <a:xfrm>
            <a:off x="835025" y="1800225"/>
            <a:ext cx="8140700" cy="4149725"/>
          </a:xfrm>
        </p:spPr>
        <p:txBody>
          <a:bodyPr/>
          <a:lstStyle/>
          <a:p>
            <a:pPr marL="361950" indent="-361950" eaLnBrk="1" hangingPunct="1">
              <a:lnSpc>
                <a:spcPct val="150000"/>
              </a:lnSpc>
            </a:pPr>
            <a:r>
              <a:rPr lang="en-US" altLang="en-US" dirty="0" err="1">
                <a:latin typeface="Arial" panose="020B0604020202020204" pitchFamily="34" charset="0"/>
                <a:cs typeface="Arial" panose="020B0604020202020204" pitchFamily="34" charset="0"/>
              </a:rPr>
              <a:t>Pallikaris</a:t>
            </a:r>
            <a:r>
              <a:rPr lang="en-US" altLang="en-US" dirty="0">
                <a:latin typeface="Arial" panose="020B0604020202020204" pitchFamily="34" charset="0"/>
                <a:cs typeface="Arial" panose="020B0604020202020204" pitchFamily="34" charset="0"/>
              </a:rPr>
              <a:t> (Crete), 1990 (</a:t>
            </a:r>
            <a:r>
              <a:rPr lang="zh-CN" altLang="en-US" dirty="0">
                <a:latin typeface="Arial" panose="020B0604020202020204" pitchFamily="34" charset="0"/>
                <a:cs typeface="Arial" panose="020B0604020202020204" pitchFamily="34" charset="0"/>
              </a:rPr>
              <a:t>还开发出 </a:t>
            </a:r>
            <a:r>
              <a:rPr lang="en-US" altLang="en-US" dirty="0" err="1">
                <a:latin typeface="Arial" panose="020B0604020202020204" pitchFamily="34" charset="0"/>
                <a:cs typeface="Arial" panose="020B0604020202020204" pitchFamily="34" charset="0"/>
              </a:rPr>
              <a:t>EpiLASIK</a:t>
            </a:r>
            <a:r>
              <a:rPr lang="en-US" altLang="en-US" dirty="0">
                <a:latin typeface="Arial" panose="020B0604020202020204" pitchFamily="34" charset="0"/>
                <a:cs typeface="Arial" panose="020B0604020202020204" pitchFamily="34" charset="0"/>
              </a:rPr>
              <a:t>)</a:t>
            </a:r>
          </a:p>
          <a:p>
            <a:pPr marL="361950" indent="-361950" eaLnBrk="1" hangingPunct="1">
              <a:lnSpc>
                <a:spcPct val="150000"/>
              </a:lnSpc>
            </a:pPr>
            <a:r>
              <a:rPr lang="zh-CN" altLang="en-US" dirty="0">
                <a:latin typeface="Arial" panose="020B0604020202020204" pitchFamily="34" charset="0"/>
                <a:cs typeface="Arial" panose="020B0604020202020204" pitchFamily="34" charset="0"/>
              </a:rPr>
              <a:t>针对高度近视</a:t>
            </a:r>
            <a:endParaRPr lang="en-US" altLang="en-US" dirty="0">
              <a:latin typeface="Arial" panose="020B0604020202020204" pitchFamily="34" charset="0"/>
              <a:cs typeface="Arial" panose="020B0604020202020204" pitchFamily="34" charset="0"/>
            </a:endParaRPr>
          </a:p>
          <a:p>
            <a:pPr marL="361950" indent="-361950" eaLnBrk="1" hangingPunct="1">
              <a:lnSpc>
                <a:spcPct val="150000"/>
              </a:lnSpc>
            </a:pPr>
            <a:r>
              <a:rPr lang="zh-CN" altLang="en-US" dirty="0">
                <a:latin typeface="Arial" panose="020B0604020202020204" pitchFamily="34" charset="0"/>
                <a:cs typeface="Arial" panose="020B0604020202020204" pitchFamily="34" charset="0"/>
              </a:rPr>
              <a:t>微型角膜刀切出一个角膜瓣</a:t>
            </a:r>
            <a:endParaRPr lang="en-US" altLang="en-US" dirty="0">
              <a:latin typeface="Arial" panose="020B0604020202020204" pitchFamily="34" charset="0"/>
              <a:cs typeface="Arial" panose="020B0604020202020204" pitchFamily="34" charset="0"/>
            </a:endParaRPr>
          </a:p>
          <a:p>
            <a:pPr marL="361950" indent="-361950" eaLnBrk="1" hangingPunct="1">
              <a:lnSpc>
                <a:spcPct val="150000"/>
              </a:lnSpc>
            </a:pPr>
            <a:r>
              <a:rPr lang="zh-CN" altLang="en-US" dirty="0">
                <a:latin typeface="Arial" panose="020B0604020202020204" pitchFamily="34" charset="0"/>
                <a:cs typeface="Arial" panose="020B0604020202020204" pitchFamily="34" charset="0"/>
              </a:rPr>
              <a:t>激光使暴露的基质层再成形以产生预期的改变</a:t>
            </a:r>
            <a:endParaRPr lang="en-US" altLang="en-US" dirty="0">
              <a:latin typeface="Arial" panose="020B0604020202020204" pitchFamily="34" charset="0"/>
              <a:cs typeface="Arial" panose="020B0604020202020204" pitchFamily="34" charset="0"/>
            </a:endParaRPr>
          </a:p>
          <a:p>
            <a:pPr marL="361950" indent="-361950" eaLnBrk="1" hangingPunct="1">
              <a:lnSpc>
                <a:spcPct val="150000"/>
              </a:lnSpc>
            </a:pPr>
            <a:r>
              <a:rPr lang="zh-CN" altLang="en-US" dirty="0">
                <a:latin typeface="Arial" panose="020B0604020202020204" pitchFamily="34" charset="0"/>
                <a:cs typeface="Arial" panose="020B0604020202020204" pitchFamily="34" charset="0"/>
              </a:rPr>
              <a:t>角膜瓣复位</a:t>
            </a:r>
            <a:endParaRPr lang="en-US" altLang="en-US" dirty="0">
              <a:latin typeface="Arial" panose="020B0604020202020204" pitchFamily="34" charset="0"/>
              <a:cs typeface="Arial" panose="020B0604020202020204" pitchFamily="34" charset="0"/>
            </a:endParaRPr>
          </a:p>
          <a:p>
            <a:pPr marL="361950" indent="-361950" eaLnBrk="1" hangingPunct="1">
              <a:lnSpc>
                <a:spcPct val="150000"/>
              </a:lnSpc>
            </a:pPr>
            <a:r>
              <a:rPr lang="zh-CN" altLang="en-US" dirty="0">
                <a:latin typeface="Arial" panose="020B0604020202020204" pitchFamily="34" charset="0"/>
                <a:cs typeface="Arial" panose="020B0604020202020204" pitchFamily="34" charset="0"/>
              </a:rPr>
              <a:t>通常</a:t>
            </a:r>
            <a:r>
              <a:rPr lang="en-US"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不需要缝合</a:t>
            </a:r>
            <a:endParaRPr lang="en-US" altLang="en-US" dirty="0">
              <a:latin typeface="Arial" panose="020B0604020202020204" pitchFamily="34" charset="0"/>
              <a:cs typeface="Arial" panose="020B0604020202020204" pitchFamily="34" charset="0"/>
            </a:endParaRPr>
          </a:p>
          <a:p>
            <a:pPr marL="361950" indent="-361950" eaLnBrk="1" hangingPunct="1">
              <a:lnSpc>
                <a:spcPct val="150000"/>
              </a:lnSpc>
            </a:pPr>
            <a:r>
              <a:rPr lang="zh-CN" altLang="en-US" dirty="0">
                <a:latin typeface="Arial" panose="020B0604020202020204" pitchFamily="34" charset="0"/>
                <a:cs typeface="Arial" panose="020B0604020202020204" pitchFamily="34" charset="0"/>
              </a:rPr>
              <a:t>保留了前弹力层</a:t>
            </a:r>
            <a:endParaRPr lang="en-US" altLang="en-US" dirty="0">
              <a:latin typeface="Arial" panose="020B0604020202020204" pitchFamily="34" charset="0"/>
              <a:cs typeface="Arial" panose="020B0604020202020204" pitchFamily="34" charset="0"/>
            </a:endParaRPr>
          </a:p>
        </p:txBody>
      </p:sp>
      <p:sp>
        <p:nvSpPr>
          <p:cNvPr id="1025026" name="Rectangle 3"/>
          <p:cNvSpPr>
            <a:spLocks noChangeArrowheads="1"/>
          </p:cNvSpPr>
          <p:nvPr/>
        </p:nvSpPr>
        <p:spPr bwMode="auto">
          <a:xfrm>
            <a:off x="287338" y="1009650"/>
            <a:ext cx="5750292"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准分子激光原位角膜磨镶术</a:t>
            </a:r>
            <a:r>
              <a:rPr lang="en-US" altLang="en-US" sz="2800" dirty="0">
                <a:solidFill>
                  <a:srgbClr val="0073AE"/>
                </a:solidFill>
                <a:latin typeface="Times New Roman MT Std"/>
              </a:rPr>
              <a:t>(LASIK)</a:t>
            </a:r>
            <a:endParaRPr lang="en-US" altLang="en-US" sz="2000" dirty="0">
              <a:latin typeface="Times New Roman MT Std"/>
            </a:endParaRPr>
          </a:p>
        </p:txBody>
      </p:sp>
      <p:sp>
        <p:nvSpPr>
          <p:cNvPr id="1025027"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42" name="Picture 2" descr="C:\Users\Suneet Eng\Desktop\E 55 (1)\Picture48.jpg"/>
          <p:cNvPicPr>
            <a:picLocks noChangeAspect="1" noChangeArrowheads="1"/>
          </p:cNvPicPr>
          <p:nvPr/>
        </p:nvPicPr>
        <p:blipFill>
          <a:blip r:embed="rId3" cstate="print"/>
          <a:srcRect/>
          <a:stretch>
            <a:fillRect/>
          </a:stretch>
        </p:blipFill>
        <p:spPr bwMode="auto">
          <a:xfrm>
            <a:off x="1000100" y="1500174"/>
            <a:ext cx="7208838" cy="4579938"/>
          </a:xfrm>
          <a:prstGeom prst="rect">
            <a:avLst/>
          </a:prstGeom>
          <a:noFill/>
        </p:spPr>
      </p:pic>
      <p:sp>
        <p:nvSpPr>
          <p:cNvPr id="1027074" name="Rectangle 6"/>
          <p:cNvSpPr>
            <a:spLocks noChangeArrowheads="1"/>
          </p:cNvSpPr>
          <p:nvPr/>
        </p:nvSpPr>
        <p:spPr bwMode="auto">
          <a:xfrm>
            <a:off x="287338" y="1009650"/>
            <a:ext cx="2159566"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LASIK: </a:t>
            </a:r>
            <a:r>
              <a:rPr lang="zh-CN" altLang="en-US" sz="2800" dirty="0">
                <a:solidFill>
                  <a:srgbClr val="0073AE"/>
                </a:solidFill>
                <a:latin typeface="Times New Roman MT Std"/>
              </a:rPr>
              <a:t>近视</a:t>
            </a:r>
            <a:endParaRPr lang="en-US" altLang="en-US" sz="2000" dirty="0">
              <a:latin typeface="Times New Roman MT Std"/>
            </a:endParaRPr>
          </a:p>
        </p:txBody>
      </p:sp>
      <p:sp>
        <p:nvSpPr>
          <p:cNvPr id="102707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
        <p:nvSpPr>
          <p:cNvPr id="1027076" name="TextBox 5"/>
          <p:cNvSpPr txBox="1">
            <a:spLocks noChangeArrowheads="1"/>
          </p:cNvSpPr>
          <p:nvPr/>
        </p:nvSpPr>
        <p:spPr bwMode="auto">
          <a:xfrm>
            <a:off x="969963" y="4645025"/>
            <a:ext cx="1047750" cy="584200"/>
          </a:xfrm>
          <a:prstGeom prst="rect">
            <a:avLst/>
          </a:prstGeom>
          <a:noFill/>
          <a:ln w="9525">
            <a:noFill/>
            <a:miter lim="800000"/>
          </a:ln>
        </p:spPr>
        <p:txBody>
          <a:bodyPr wrap="none">
            <a:spAutoFit/>
          </a:bodyPr>
          <a:lstStyle/>
          <a:p>
            <a:pPr algn="ctr"/>
            <a:r>
              <a:rPr lang="en-AU" sz="1600" b="1">
                <a:solidFill>
                  <a:srgbClr val="0000FF"/>
                </a:solidFill>
              </a:rPr>
              <a:t>Fume</a:t>
            </a:r>
            <a:br>
              <a:rPr lang="en-AU" sz="1600" b="1">
                <a:solidFill>
                  <a:srgbClr val="0000FF"/>
                </a:solidFill>
              </a:rPr>
            </a:br>
            <a:r>
              <a:rPr lang="en-AU" sz="1600" b="1">
                <a:solidFill>
                  <a:srgbClr val="0000FF"/>
                </a:solidFill>
              </a:rPr>
              <a:t>extraction</a:t>
            </a:r>
            <a:endParaRPr lang="en-GB" sz="1600" b="1">
              <a:solidFill>
                <a:srgbClr val="0000FF"/>
              </a:solidFill>
            </a:endParaRPr>
          </a:p>
        </p:txBody>
      </p:sp>
      <p:sp>
        <p:nvSpPr>
          <p:cNvPr id="1027077" name="TextBox 8"/>
          <p:cNvSpPr txBox="1">
            <a:spLocks noChangeArrowheads="1"/>
          </p:cNvSpPr>
          <p:nvPr/>
        </p:nvSpPr>
        <p:spPr bwMode="auto">
          <a:xfrm>
            <a:off x="4056063" y="5116513"/>
            <a:ext cx="2022475" cy="338137"/>
          </a:xfrm>
          <a:prstGeom prst="rect">
            <a:avLst/>
          </a:prstGeom>
          <a:noFill/>
          <a:ln w="9525">
            <a:noFill/>
            <a:miter lim="800000"/>
          </a:ln>
        </p:spPr>
        <p:txBody>
          <a:bodyPr wrap="none">
            <a:spAutoFit/>
          </a:bodyPr>
          <a:lstStyle/>
          <a:p>
            <a:r>
              <a:rPr lang="en-AU" sz="1600" b="1">
                <a:solidFill>
                  <a:srgbClr val="0000FF"/>
                </a:solidFill>
              </a:rPr>
              <a:t>Hinged corneal    flap</a:t>
            </a:r>
            <a:endParaRPr lang="en-GB" sz="1600" b="1">
              <a:solidFill>
                <a:srgbClr val="0000FF"/>
              </a:solidFill>
            </a:endParaRPr>
          </a:p>
        </p:txBody>
      </p:sp>
      <p:sp>
        <p:nvSpPr>
          <p:cNvPr id="1027078" name="TextBox 10"/>
          <p:cNvSpPr txBox="1">
            <a:spLocks noChangeArrowheads="1"/>
          </p:cNvSpPr>
          <p:nvPr/>
        </p:nvSpPr>
        <p:spPr bwMode="auto">
          <a:xfrm rot="-987963">
            <a:off x="5337175" y="3370263"/>
            <a:ext cx="1797050" cy="307975"/>
          </a:xfrm>
          <a:prstGeom prst="rect">
            <a:avLst/>
          </a:prstGeom>
          <a:noFill/>
          <a:ln w="9525">
            <a:noFill/>
            <a:miter lim="800000"/>
          </a:ln>
        </p:spPr>
        <p:txBody>
          <a:bodyPr wrap="none">
            <a:spAutoFit/>
          </a:bodyPr>
          <a:lstStyle/>
          <a:p>
            <a:r>
              <a:rPr lang="en-AU" sz="1400" b="1">
                <a:solidFill>
                  <a:srgbClr val="008000"/>
                </a:solidFill>
              </a:rPr>
              <a:t>Desired corneal curve</a:t>
            </a:r>
            <a:endParaRPr lang="en-GB" sz="1400" b="1">
              <a:solidFill>
                <a:srgbClr val="008000"/>
              </a:solidFill>
            </a:endParaRPr>
          </a:p>
        </p:txBody>
      </p:sp>
      <p:sp>
        <p:nvSpPr>
          <p:cNvPr id="1027079" name="TextBox 11"/>
          <p:cNvSpPr txBox="1">
            <a:spLocks noChangeArrowheads="1"/>
          </p:cNvSpPr>
          <p:nvPr/>
        </p:nvSpPr>
        <p:spPr bwMode="auto">
          <a:xfrm>
            <a:off x="6300788" y="4005263"/>
            <a:ext cx="1004887" cy="409575"/>
          </a:xfrm>
          <a:prstGeom prst="rect">
            <a:avLst/>
          </a:prstGeom>
          <a:noFill/>
          <a:ln w="9525">
            <a:noFill/>
            <a:miter lim="800000"/>
          </a:ln>
        </p:spPr>
        <p:txBody>
          <a:bodyPr wrap="none">
            <a:spAutoFit/>
          </a:bodyPr>
          <a:lstStyle/>
          <a:p>
            <a:r>
              <a:rPr lang="en-AU" sz="2400" b="1">
                <a:solidFill>
                  <a:srgbClr val="CC00FF"/>
                </a:solidFill>
              </a:rPr>
              <a:t>Cornea</a:t>
            </a:r>
            <a:endParaRPr lang="en-GB" sz="2400" b="1">
              <a:solidFill>
                <a:srgbClr val="CC00FF"/>
              </a:solidFill>
            </a:endParaRPr>
          </a:p>
        </p:txBody>
      </p:sp>
      <p:sp>
        <p:nvSpPr>
          <p:cNvPr id="1027080" name="TextBox 12"/>
          <p:cNvSpPr txBox="1">
            <a:spLocks noChangeArrowheads="1"/>
          </p:cNvSpPr>
          <p:nvPr/>
        </p:nvSpPr>
        <p:spPr bwMode="auto">
          <a:xfrm>
            <a:off x="3851275" y="5959475"/>
            <a:ext cx="1423988" cy="327025"/>
          </a:xfrm>
          <a:prstGeom prst="rect">
            <a:avLst/>
          </a:prstGeom>
          <a:noFill/>
          <a:ln w="9525">
            <a:noFill/>
            <a:miter lim="800000"/>
          </a:ln>
        </p:spPr>
        <p:txBody>
          <a:bodyPr wrap="none">
            <a:spAutoFit/>
          </a:bodyPr>
          <a:lstStyle/>
          <a:p>
            <a:r>
              <a:rPr lang="en-AU" b="1"/>
              <a:t>NOT TO SCALE</a:t>
            </a:r>
            <a:endParaRPr lang="en-GB" b="1"/>
          </a:p>
        </p:txBody>
      </p:sp>
      <p:sp>
        <p:nvSpPr>
          <p:cNvPr id="1027081" name="TextBox 13"/>
          <p:cNvSpPr txBox="1">
            <a:spLocks noChangeArrowheads="1"/>
          </p:cNvSpPr>
          <p:nvPr/>
        </p:nvSpPr>
        <p:spPr bwMode="auto">
          <a:xfrm>
            <a:off x="6335713" y="5314950"/>
            <a:ext cx="1865312" cy="830263"/>
          </a:xfrm>
          <a:prstGeom prst="rect">
            <a:avLst/>
          </a:prstGeom>
          <a:noFill/>
          <a:ln w="9525">
            <a:noFill/>
            <a:miter lim="800000"/>
          </a:ln>
        </p:spPr>
        <p:txBody>
          <a:bodyPr wrap="none">
            <a:spAutoFit/>
          </a:bodyPr>
          <a:lstStyle/>
          <a:p>
            <a:pPr algn="ctr"/>
            <a:r>
              <a:rPr lang="en-AU" sz="1600" b="1">
                <a:solidFill>
                  <a:srgbClr val="0000FF"/>
                </a:solidFill>
              </a:rPr>
              <a:t>Microkeratome</a:t>
            </a:r>
            <a:br>
              <a:rPr lang="en-AU" sz="1600" b="1">
                <a:solidFill>
                  <a:srgbClr val="0000FF"/>
                </a:solidFill>
              </a:rPr>
            </a:br>
            <a:r>
              <a:rPr lang="en-AU" sz="1600" b="1">
                <a:solidFill>
                  <a:srgbClr val="0000FF"/>
                </a:solidFill>
              </a:rPr>
              <a:t>or</a:t>
            </a:r>
          </a:p>
          <a:p>
            <a:pPr algn="ctr"/>
            <a:r>
              <a:rPr lang="en-AU" sz="1600" b="1">
                <a:solidFill>
                  <a:srgbClr val="0000FF"/>
                </a:solidFill>
              </a:rPr>
              <a:t>femtosecond LASER</a:t>
            </a:r>
            <a:endParaRPr lang="en-GB" sz="1600" b="1">
              <a:solidFill>
                <a:srgbClr val="0000FF"/>
              </a:solidFill>
            </a:endParaRPr>
          </a:p>
        </p:txBody>
      </p:sp>
      <p:sp>
        <p:nvSpPr>
          <p:cNvPr id="1027082" name="TextBox 14"/>
          <p:cNvSpPr txBox="1">
            <a:spLocks noChangeArrowheads="1"/>
          </p:cNvSpPr>
          <p:nvPr/>
        </p:nvSpPr>
        <p:spPr bwMode="auto">
          <a:xfrm rot="-987963">
            <a:off x="5327650" y="3221038"/>
            <a:ext cx="1817688" cy="307975"/>
          </a:xfrm>
          <a:prstGeom prst="rect">
            <a:avLst/>
          </a:prstGeom>
          <a:noFill/>
          <a:ln w="9525">
            <a:noFill/>
            <a:miter lim="800000"/>
          </a:ln>
        </p:spPr>
        <p:txBody>
          <a:bodyPr wrap="none">
            <a:spAutoFit/>
          </a:bodyPr>
          <a:lstStyle/>
          <a:p>
            <a:r>
              <a:rPr lang="en-AU" sz="1400" b="1">
                <a:solidFill>
                  <a:srgbClr val="CC00FF"/>
                </a:solidFill>
              </a:rPr>
              <a:t>Original corneal curve</a:t>
            </a:r>
            <a:endParaRPr lang="en-GB" sz="1400" b="1">
              <a:solidFill>
                <a:srgbClr val="CC00FF"/>
              </a:solidFill>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121" name="Picture 2"/>
          <p:cNvPicPr>
            <a:picLocks noChangeAspect="1" noChangeArrowheads="1"/>
          </p:cNvPicPr>
          <p:nvPr/>
        </p:nvPicPr>
        <p:blipFill>
          <a:blip r:embed="rId2" cstate="print"/>
          <a:srcRect/>
          <a:stretch>
            <a:fillRect/>
          </a:stretch>
        </p:blipFill>
        <p:spPr bwMode="auto">
          <a:xfrm>
            <a:off x="900113" y="1517650"/>
            <a:ext cx="7326312" cy="4516438"/>
          </a:xfrm>
          <a:prstGeom prst="rect">
            <a:avLst/>
          </a:prstGeom>
          <a:noFill/>
          <a:ln w="9525">
            <a:noFill/>
            <a:miter lim="800000"/>
            <a:headEnd/>
            <a:tailEnd/>
          </a:ln>
        </p:spPr>
      </p:pic>
      <p:sp>
        <p:nvSpPr>
          <p:cNvPr id="1029122" name="Rectangle 7"/>
          <p:cNvSpPr>
            <a:spLocks noChangeArrowheads="1"/>
          </p:cNvSpPr>
          <p:nvPr/>
        </p:nvSpPr>
        <p:spPr bwMode="auto">
          <a:xfrm>
            <a:off x="287338" y="1009650"/>
            <a:ext cx="2159566"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LASIK: </a:t>
            </a:r>
            <a:r>
              <a:rPr lang="zh-CN" altLang="en-US" sz="2800" dirty="0">
                <a:solidFill>
                  <a:srgbClr val="0073AE"/>
                </a:solidFill>
                <a:latin typeface="Times New Roman MT Std"/>
              </a:rPr>
              <a:t>远视</a:t>
            </a:r>
            <a:endParaRPr lang="en-US" altLang="en-US" sz="2000" dirty="0">
              <a:latin typeface="Times New Roman MT Std"/>
            </a:endParaRPr>
          </a:p>
        </p:txBody>
      </p:sp>
      <p:sp>
        <p:nvSpPr>
          <p:cNvPr id="1029123"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
        <p:nvSpPr>
          <p:cNvPr id="1029124" name="TextBox 9"/>
          <p:cNvSpPr txBox="1">
            <a:spLocks noChangeArrowheads="1"/>
          </p:cNvSpPr>
          <p:nvPr/>
        </p:nvSpPr>
        <p:spPr bwMode="auto">
          <a:xfrm>
            <a:off x="855663" y="4652963"/>
            <a:ext cx="1047750" cy="584200"/>
          </a:xfrm>
          <a:prstGeom prst="rect">
            <a:avLst/>
          </a:prstGeom>
          <a:noFill/>
          <a:ln w="9525">
            <a:noFill/>
            <a:miter lim="800000"/>
          </a:ln>
        </p:spPr>
        <p:txBody>
          <a:bodyPr wrap="none">
            <a:spAutoFit/>
          </a:bodyPr>
          <a:lstStyle/>
          <a:p>
            <a:pPr algn="ctr"/>
            <a:r>
              <a:rPr lang="en-AU" sz="1600" b="1">
                <a:solidFill>
                  <a:srgbClr val="0000FF"/>
                </a:solidFill>
              </a:rPr>
              <a:t>Fume</a:t>
            </a:r>
            <a:br>
              <a:rPr lang="en-AU" sz="1600" b="1">
                <a:solidFill>
                  <a:srgbClr val="0000FF"/>
                </a:solidFill>
              </a:rPr>
            </a:br>
            <a:r>
              <a:rPr lang="en-AU" sz="1600" b="1">
                <a:solidFill>
                  <a:srgbClr val="0000FF"/>
                </a:solidFill>
              </a:rPr>
              <a:t>extraction</a:t>
            </a:r>
            <a:endParaRPr lang="en-GB" sz="1600" b="1">
              <a:solidFill>
                <a:srgbClr val="0000FF"/>
              </a:solidFill>
            </a:endParaRPr>
          </a:p>
        </p:txBody>
      </p:sp>
      <p:sp>
        <p:nvSpPr>
          <p:cNvPr id="1029125" name="TextBox 10"/>
          <p:cNvSpPr txBox="1">
            <a:spLocks noChangeArrowheads="1"/>
          </p:cNvSpPr>
          <p:nvPr/>
        </p:nvSpPr>
        <p:spPr bwMode="auto">
          <a:xfrm>
            <a:off x="4056063" y="5116513"/>
            <a:ext cx="2022475" cy="338137"/>
          </a:xfrm>
          <a:prstGeom prst="rect">
            <a:avLst/>
          </a:prstGeom>
          <a:noFill/>
          <a:ln w="9525">
            <a:noFill/>
            <a:miter lim="800000"/>
          </a:ln>
        </p:spPr>
        <p:txBody>
          <a:bodyPr wrap="none">
            <a:spAutoFit/>
          </a:bodyPr>
          <a:lstStyle/>
          <a:p>
            <a:r>
              <a:rPr lang="en-AU" sz="1600" b="1">
                <a:solidFill>
                  <a:srgbClr val="0000FF"/>
                </a:solidFill>
              </a:rPr>
              <a:t>Hinged corneal    flap</a:t>
            </a:r>
            <a:endParaRPr lang="en-GB" sz="1600" b="1">
              <a:solidFill>
                <a:srgbClr val="0000FF"/>
              </a:solidFill>
            </a:endParaRPr>
          </a:p>
        </p:txBody>
      </p:sp>
      <p:sp>
        <p:nvSpPr>
          <p:cNvPr id="1029126" name="TextBox 11"/>
          <p:cNvSpPr txBox="1">
            <a:spLocks noChangeArrowheads="1"/>
          </p:cNvSpPr>
          <p:nvPr/>
        </p:nvSpPr>
        <p:spPr bwMode="auto">
          <a:xfrm rot="-987963">
            <a:off x="6229350" y="3317875"/>
            <a:ext cx="1797050" cy="307975"/>
          </a:xfrm>
          <a:prstGeom prst="rect">
            <a:avLst/>
          </a:prstGeom>
          <a:noFill/>
          <a:ln w="9525">
            <a:noFill/>
            <a:miter lim="800000"/>
          </a:ln>
        </p:spPr>
        <p:txBody>
          <a:bodyPr wrap="none">
            <a:spAutoFit/>
          </a:bodyPr>
          <a:lstStyle/>
          <a:p>
            <a:r>
              <a:rPr lang="en-AU" sz="1400" b="1">
                <a:solidFill>
                  <a:srgbClr val="008000"/>
                </a:solidFill>
              </a:rPr>
              <a:t>Desired corneal curve</a:t>
            </a:r>
            <a:endParaRPr lang="en-GB" sz="1400" b="1">
              <a:solidFill>
                <a:srgbClr val="008000"/>
              </a:solidFill>
            </a:endParaRPr>
          </a:p>
        </p:txBody>
      </p:sp>
      <p:sp>
        <p:nvSpPr>
          <p:cNvPr id="1029127" name="TextBox 12"/>
          <p:cNvSpPr txBox="1">
            <a:spLocks noChangeArrowheads="1"/>
          </p:cNvSpPr>
          <p:nvPr/>
        </p:nvSpPr>
        <p:spPr bwMode="auto">
          <a:xfrm>
            <a:off x="6548438" y="3976688"/>
            <a:ext cx="1004887" cy="409575"/>
          </a:xfrm>
          <a:prstGeom prst="rect">
            <a:avLst/>
          </a:prstGeom>
          <a:noFill/>
          <a:ln w="9525">
            <a:noFill/>
            <a:miter lim="800000"/>
          </a:ln>
        </p:spPr>
        <p:txBody>
          <a:bodyPr wrap="none">
            <a:spAutoFit/>
          </a:bodyPr>
          <a:lstStyle/>
          <a:p>
            <a:r>
              <a:rPr lang="en-AU" sz="2400" b="1">
                <a:solidFill>
                  <a:srgbClr val="CC00FF"/>
                </a:solidFill>
              </a:rPr>
              <a:t>Cornea</a:t>
            </a:r>
            <a:endParaRPr lang="en-GB" sz="2400" b="1">
              <a:solidFill>
                <a:srgbClr val="CC00FF"/>
              </a:solidFill>
            </a:endParaRPr>
          </a:p>
        </p:txBody>
      </p:sp>
      <p:sp>
        <p:nvSpPr>
          <p:cNvPr id="1029128" name="TextBox 13"/>
          <p:cNvSpPr txBox="1">
            <a:spLocks noChangeArrowheads="1"/>
          </p:cNvSpPr>
          <p:nvPr/>
        </p:nvSpPr>
        <p:spPr bwMode="auto">
          <a:xfrm>
            <a:off x="3851275" y="5959475"/>
            <a:ext cx="1423988" cy="327025"/>
          </a:xfrm>
          <a:prstGeom prst="rect">
            <a:avLst/>
          </a:prstGeom>
          <a:noFill/>
          <a:ln w="9525">
            <a:noFill/>
            <a:miter lim="800000"/>
          </a:ln>
        </p:spPr>
        <p:txBody>
          <a:bodyPr wrap="none">
            <a:spAutoFit/>
          </a:bodyPr>
          <a:lstStyle/>
          <a:p>
            <a:r>
              <a:rPr lang="en-AU" b="1"/>
              <a:t>NOT TO SCALE</a:t>
            </a:r>
            <a:endParaRPr lang="en-GB" b="1"/>
          </a:p>
        </p:txBody>
      </p:sp>
      <p:sp>
        <p:nvSpPr>
          <p:cNvPr id="1029129" name="TextBox 14"/>
          <p:cNvSpPr txBox="1">
            <a:spLocks noChangeArrowheads="1"/>
          </p:cNvSpPr>
          <p:nvPr/>
        </p:nvSpPr>
        <p:spPr bwMode="auto">
          <a:xfrm>
            <a:off x="6459538" y="5343525"/>
            <a:ext cx="1865312" cy="830263"/>
          </a:xfrm>
          <a:prstGeom prst="rect">
            <a:avLst/>
          </a:prstGeom>
          <a:noFill/>
          <a:ln w="9525">
            <a:noFill/>
            <a:miter lim="800000"/>
          </a:ln>
        </p:spPr>
        <p:txBody>
          <a:bodyPr wrap="none">
            <a:spAutoFit/>
          </a:bodyPr>
          <a:lstStyle/>
          <a:p>
            <a:pPr algn="ctr"/>
            <a:r>
              <a:rPr lang="en-AU" sz="1600" b="1">
                <a:solidFill>
                  <a:srgbClr val="0000FF"/>
                </a:solidFill>
              </a:rPr>
              <a:t>Microkeratome</a:t>
            </a:r>
            <a:br>
              <a:rPr lang="en-AU" sz="1600" b="1">
                <a:solidFill>
                  <a:srgbClr val="0000FF"/>
                </a:solidFill>
              </a:rPr>
            </a:br>
            <a:r>
              <a:rPr lang="en-AU" sz="1600" b="1">
                <a:solidFill>
                  <a:srgbClr val="0000FF"/>
                </a:solidFill>
              </a:rPr>
              <a:t>or</a:t>
            </a:r>
          </a:p>
          <a:p>
            <a:pPr algn="ctr"/>
            <a:r>
              <a:rPr lang="en-AU" sz="1600" b="1">
                <a:solidFill>
                  <a:srgbClr val="0000FF"/>
                </a:solidFill>
              </a:rPr>
              <a:t>femtosecond LASER</a:t>
            </a:r>
            <a:endParaRPr lang="en-GB" sz="1600" b="1">
              <a:solidFill>
                <a:srgbClr val="0000FF"/>
              </a:solidFill>
            </a:endParaRPr>
          </a:p>
        </p:txBody>
      </p:sp>
      <p:sp>
        <p:nvSpPr>
          <p:cNvPr id="1029130" name="TextBox 15"/>
          <p:cNvSpPr txBox="1">
            <a:spLocks noChangeArrowheads="1"/>
          </p:cNvSpPr>
          <p:nvPr/>
        </p:nvSpPr>
        <p:spPr bwMode="auto">
          <a:xfrm rot="-987963">
            <a:off x="5413375" y="3090863"/>
            <a:ext cx="1817688" cy="307975"/>
          </a:xfrm>
          <a:prstGeom prst="rect">
            <a:avLst/>
          </a:prstGeom>
          <a:noFill/>
          <a:ln w="9525">
            <a:noFill/>
            <a:miter lim="800000"/>
          </a:ln>
        </p:spPr>
        <p:txBody>
          <a:bodyPr wrap="none">
            <a:spAutoFit/>
          </a:bodyPr>
          <a:lstStyle/>
          <a:p>
            <a:r>
              <a:rPr lang="en-AU" sz="1400" b="1">
                <a:solidFill>
                  <a:srgbClr val="CC00FF"/>
                </a:solidFill>
              </a:rPr>
              <a:t>Original corneal curve</a:t>
            </a:r>
            <a:endParaRPr lang="en-GB" sz="1400" b="1">
              <a:solidFill>
                <a:srgbClr val="CC00FF"/>
              </a:solidFill>
            </a:endParaRPr>
          </a:p>
        </p:txBody>
      </p:sp>
      <p:sp>
        <p:nvSpPr>
          <p:cNvPr id="1029131" name="TextBox 16"/>
          <p:cNvSpPr txBox="1">
            <a:spLocks noChangeArrowheads="1"/>
          </p:cNvSpPr>
          <p:nvPr/>
        </p:nvSpPr>
        <p:spPr bwMode="auto">
          <a:xfrm>
            <a:off x="4752975" y="4545013"/>
            <a:ext cx="1614488" cy="301625"/>
          </a:xfrm>
          <a:prstGeom prst="rect">
            <a:avLst/>
          </a:prstGeom>
          <a:noFill/>
          <a:ln w="9525">
            <a:noFill/>
            <a:miter lim="800000"/>
          </a:ln>
        </p:spPr>
        <p:txBody>
          <a:bodyPr wrap="none">
            <a:spAutoFit/>
          </a:bodyPr>
          <a:lstStyle/>
          <a:p>
            <a:r>
              <a:rPr lang="en-AU" sz="1600" b="1">
                <a:solidFill>
                  <a:srgbClr val="0000FF"/>
                </a:solidFill>
              </a:rPr>
              <a:t>Blended transition</a:t>
            </a:r>
            <a:endParaRPr lang="en-GB" sz="1600" b="1">
              <a:solidFill>
                <a:srgbClr val="0000FF"/>
              </a:solidFill>
            </a:endParaRPr>
          </a:p>
        </p:txBody>
      </p:sp>
      <p:cxnSp>
        <p:nvCxnSpPr>
          <p:cNvPr id="18" name="Straight Arrow Connector 17"/>
          <p:cNvCxnSpPr/>
          <p:nvPr/>
        </p:nvCxnSpPr>
        <p:spPr>
          <a:xfrm flipV="1">
            <a:off x="6321425" y="3813175"/>
            <a:ext cx="338138" cy="839788"/>
          </a:xfrm>
          <a:prstGeom prst="straightConnector1">
            <a:avLst/>
          </a:prstGeom>
          <a:ln w="38100">
            <a:solidFill>
              <a:srgbClr val="CC00FF"/>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Grp="1"/>
          </p:cNvSpPr>
          <p:nvPr>
            <p:ph type="body" idx="1"/>
          </p:nvPr>
        </p:nvSpPr>
        <p:spPr>
          <a:xfrm>
            <a:off x="280988" y="1801813"/>
            <a:ext cx="8839200" cy="4641850"/>
          </a:xfrm>
        </p:spPr>
        <p:txBody>
          <a:bodyPr/>
          <a:lstStyle/>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散光</a:t>
            </a:r>
          </a:p>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青光眼与白内障</a:t>
            </a:r>
          </a:p>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角膜问题的复发</a:t>
            </a:r>
          </a:p>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移植</a:t>
            </a:r>
            <a:r>
              <a:rPr lang="zh-CN" altLang="en-US" sz="2000" dirty="0"/>
              <a:t>物功能失调</a:t>
            </a:r>
            <a:endParaRPr lang="zh-CN" altLang="en-US" sz="2000" dirty="0">
              <a:latin typeface="Arial" panose="020B0604020202020204" pitchFamily="34" charset="0"/>
              <a:cs typeface="Arial" panose="020B0604020202020204" pitchFamily="34" charset="0"/>
            </a:endParaRPr>
          </a:p>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排斥反应</a:t>
            </a:r>
          </a:p>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移植物浸润</a:t>
            </a:r>
            <a:endParaRPr lang="en-US" altLang="en-US" sz="2000" dirty="0">
              <a:latin typeface="Arial" panose="020B0604020202020204" pitchFamily="34" charset="0"/>
              <a:cs typeface="Arial" panose="020B0604020202020204" pitchFamily="34" charset="0"/>
            </a:endParaRPr>
          </a:p>
        </p:txBody>
      </p:sp>
      <p:sp>
        <p:nvSpPr>
          <p:cNvPr id="95235" name="Rectangle 7"/>
          <p:cNvSpPr>
            <a:spLocks noChangeArrowheads="1"/>
          </p:cNvSpPr>
          <p:nvPr/>
        </p:nvSpPr>
        <p:spPr bwMode="auto">
          <a:xfrm>
            <a:off x="298450" y="1009650"/>
            <a:ext cx="1002197"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后期</a:t>
            </a:r>
            <a:r>
              <a:rPr lang="en-US" altLang="en-US" sz="2800" dirty="0">
                <a:solidFill>
                  <a:srgbClr val="0073AE"/>
                </a:solidFill>
                <a:latin typeface="Times New Roman MT Std"/>
              </a:rPr>
              <a:t>:</a:t>
            </a:r>
            <a:endParaRPr lang="en-US" altLang="en-US" sz="2800" dirty="0">
              <a:latin typeface="Times New Roman MT Std"/>
            </a:endParaRPr>
          </a:p>
        </p:txBody>
      </p:sp>
      <p:sp>
        <p:nvSpPr>
          <p:cNvPr id="5" name="Rectangle 2"/>
          <p:cNvSpPr txBox="1">
            <a:spLocks noChangeArrowheads="1"/>
          </p:cNvSpPr>
          <p:nvPr/>
        </p:nvSpPr>
        <p:spPr bwMode="auto">
          <a:xfrm>
            <a:off x="150813" y="111125"/>
            <a:ext cx="8229600" cy="720725"/>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穿透角膜移植术：</a:t>
            </a:r>
            <a:r>
              <a:rPr lang="zh-CN" altLang="en-US" sz="2800" dirty="0">
                <a:solidFill>
                  <a:srgbClr val="FFFF00"/>
                </a:solidFill>
                <a:latin typeface="Arial" panose="020B0604020202020204" pitchFamily="34" charset="0"/>
              </a:rPr>
              <a:t>并发症</a:t>
            </a:r>
            <a:endParaRPr lang="en-US" altLang="en-US" sz="2800" dirty="0">
              <a:solidFill>
                <a:srgbClr val="FFFF00"/>
              </a:solidFill>
              <a:latin typeface="Arial" panose="020B0604020202020204" pitchFamily="34" charset="0"/>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3" name="Rectangle 3"/>
          <p:cNvSpPr>
            <a:spLocks noGrp="1"/>
          </p:cNvSpPr>
          <p:nvPr>
            <p:ph type="body" idx="1"/>
          </p:nvPr>
        </p:nvSpPr>
        <p:spPr>
          <a:xfrm>
            <a:off x="838200" y="1781175"/>
            <a:ext cx="8839200" cy="3189288"/>
          </a:xfrm>
        </p:spPr>
        <p:txBody>
          <a:bodyPr/>
          <a:lstStyle/>
          <a:p>
            <a:pPr marL="361950" indent="-361950" eaLnBrk="1" hangingPunct="1">
              <a:lnSpc>
                <a:spcPct val="160000"/>
              </a:lnSpc>
              <a:defRPr/>
            </a:pPr>
            <a:r>
              <a:rPr lang="zh-CN" altLang="en-US" dirty="0">
                <a:latin typeface="Arial" panose="020B0604020202020204" pitchFamily="34" charset="0"/>
                <a:cs typeface="Arial" panose="020B0604020202020204" pitchFamily="34" charset="0"/>
              </a:rPr>
              <a:t>角膜瓣</a:t>
            </a:r>
            <a:r>
              <a:rPr lang="en-US" altLang="en-US" dirty="0">
                <a:latin typeface="Arial" panose="020B0604020202020204" pitchFamily="34" charset="0"/>
                <a:cs typeface="Arial" panose="020B0604020202020204" pitchFamily="34" charset="0"/>
              </a:rPr>
              <a:t> ≈0.15 mm </a:t>
            </a:r>
            <a:r>
              <a:rPr lang="zh-CN" altLang="en-US" dirty="0">
                <a:latin typeface="Arial" panose="020B0604020202020204" pitchFamily="34" charset="0"/>
                <a:cs typeface="Arial" panose="020B0604020202020204" pitchFamily="34" charset="0"/>
              </a:rPr>
              <a:t>厚</a:t>
            </a:r>
            <a:r>
              <a:rPr lang="en-US"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成形于</a:t>
            </a:r>
            <a:r>
              <a:rPr lang="en-US" altLang="en-US"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微型角膜刀</a:t>
            </a:r>
            <a:r>
              <a:rPr lang="en-US" altLang="en-US"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飞秒激光</a:t>
            </a:r>
            <a:r>
              <a:rPr lang="en-US" altLang="en-US" dirty="0">
                <a:latin typeface="Arial" panose="020B0604020202020204" pitchFamily="34" charset="0"/>
                <a:cs typeface="Arial" panose="020B0604020202020204" pitchFamily="34" charset="0"/>
              </a:rPr>
              <a:t>)</a:t>
            </a:r>
          </a:p>
          <a:p>
            <a:pPr marL="361950" indent="-361950" eaLnBrk="1" hangingPunct="1">
              <a:lnSpc>
                <a:spcPct val="160000"/>
              </a:lnSpc>
              <a:defRPr/>
            </a:pPr>
            <a:r>
              <a:rPr lang="zh-CN" altLang="en-US" dirty="0">
                <a:latin typeface="Arial" panose="020B0604020202020204" pitchFamily="34" charset="0"/>
                <a:cs typeface="Arial" panose="020B0604020202020204" pitchFamily="34" charset="0"/>
              </a:rPr>
              <a:t>比其他的屈光手术方法愈合更好更快</a:t>
            </a:r>
            <a:endParaRPr lang="en-US" altLang="en-US" dirty="0">
              <a:latin typeface="Arial" panose="020B0604020202020204" pitchFamily="34" charset="0"/>
              <a:cs typeface="Arial" panose="020B0604020202020204" pitchFamily="34" charset="0"/>
            </a:endParaRPr>
          </a:p>
          <a:p>
            <a:pPr marL="361950" indent="-361950" eaLnBrk="1" hangingPunct="1">
              <a:lnSpc>
                <a:spcPct val="160000"/>
              </a:lnSpc>
              <a:defRPr/>
            </a:pPr>
            <a:r>
              <a:rPr lang="zh-CN" altLang="en-US" dirty="0">
                <a:latin typeface="Arial" panose="020B0604020202020204" pitchFamily="34" charset="0"/>
                <a:cs typeface="Arial" panose="020B0604020202020204" pitchFamily="34" charset="0"/>
              </a:rPr>
              <a:t>上皮下的神经丛再生</a:t>
            </a:r>
            <a:endParaRPr lang="en-US" altLang="zh-CN" dirty="0">
              <a:latin typeface="Arial" panose="020B0604020202020204" pitchFamily="34" charset="0"/>
              <a:cs typeface="Arial" panose="020B0604020202020204" pitchFamily="34" charset="0"/>
            </a:endParaRPr>
          </a:p>
          <a:p>
            <a:pPr marL="361950" indent="-361950" eaLnBrk="1" hangingPunct="1">
              <a:lnSpc>
                <a:spcPct val="160000"/>
              </a:lnSpc>
              <a:defRPr/>
            </a:pPr>
            <a:r>
              <a:rPr lang="zh-CN" altLang="en-US" dirty="0">
                <a:latin typeface="Arial" panose="020B0604020202020204" pitchFamily="34" charset="0"/>
                <a:cs typeface="Arial" panose="020B0604020202020204" pitchFamily="34" charset="0"/>
              </a:rPr>
              <a:t>相对稳定的结果</a:t>
            </a:r>
            <a:endParaRPr lang="en-US" altLang="en-US" dirty="0">
              <a:latin typeface="Arial" panose="020B0604020202020204" pitchFamily="34" charset="0"/>
              <a:cs typeface="Arial" panose="020B0604020202020204" pitchFamily="34" charset="0"/>
            </a:endParaRPr>
          </a:p>
        </p:txBody>
      </p:sp>
      <p:sp>
        <p:nvSpPr>
          <p:cNvPr id="1030146" name="Rectangle 4"/>
          <p:cNvSpPr>
            <a:spLocks noChangeArrowheads="1"/>
          </p:cNvSpPr>
          <p:nvPr/>
        </p:nvSpPr>
        <p:spPr bwMode="auto">
          <a:xfrm>
            <a:off x="287338" y="1009650"/>
            <a:ext cx="2159566"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LASIK: </a:t>
            </a:r>
            <a:r>
              <a:rPr lang="zh-CN" altLang="en-US" sz="2800" dirty="0">
                <a:solidFill>
                  <a:srgbClr val="0073AE"/>
                </a:solidFill>
                <a:latin typeface="Times New Roman MT Std"/>
              </a:rPr>
              <a:t>概述</a:t>
            </a:r>
            <a:endParaRPr lang="en-US" altLang="en-US" sz="2000" dirty="0">
              <a:latin typeface="Times New Roman MT Std"/>
            </a:endParaRPr>
          </a:p>
        </p:txBody>
      </p:sp>
      <p:sp>
        <p:nvSpPr>
          <p:cNvPr id="1030147"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7" name="Rectangle 3"/>
          <p:cNvSpPr>
            <a:spLocks noGrp="1"/>
          </p:cNvSpPr>
          <p:nvPr>
            <p:ph type="body" idx="1"/>
          </p:nvPr>
        </p:nvSpPr>
        <p:spPr>
          <a:xfrm>
            <a:off x="836613" y="1630363"/>
            <a:ext cx="6904037" cy="3454400"/>
          </a:xfrm>
        </p:spPr>
        <p:txBody>
          <a:bodyPr/>
          <a:lstStyle/>
          <a:p>
            <a:pPr marL="361950" indent="-361950" eaLnBrk="1" hangingPunct="1">
              <a:lnSpc>
                <a:spcPct val="230000"/>
              </a:lnSpc>
              <a:defRPr/>
            </a:pPr>
            <a:r>
              <a:rPr lang="zh-CN" altLang="en-US" dirty="0">
                <a:latin typeface="Arial" panose="020B0604020202020204" pitchFamily="34" charset="0"/>
                <a:cs typeface="Arial" panose="020B0604020202020204" pitchFamily="34" charset="0"/>
              </a:rPr>
              <a:t>球镜度</a:t>
            </a:r>
            <a:r>
              <a:rPr lang="en-US" altLang="en-US" dirty="0">
                <a:latin typeface="Arial" panose="020B0604020202020204" pitchFamily="34" charset="0"/>
                <a:cs typeface="Arial" panose="020B0604020202020204" pitchFamily="34" charset="0"/>
              </a:rPr>
              <a:t>: 		– 12.00 to + 6.00D</a:t>
            </a:r>
          </a:p>
          <a:p>
            <a:pPr marL="361950" indent="-361950" eaLnBrk="1" hangingPunct="1">
              <a:lnSpc>
                <a:spcPct val="230000"/>
              </a:lnSpc>
              <a:defRPr/>
            </a:pPr>
            <a:r>
              <a:rPr lang="zh-CN" altLang="en-US" dirty="0">
                <a:latin typeface="Arial" panose="020B0604020202020204" pitchFamily="34" charset="0"/>
                <a:cs typeface="Arial" panose="020B0604020202020204" pitchFamily="34" charset="0"/>
              </a:rPr>
              <a:t>近视散光</a:t>
            </a:r>
            <a:r>
              <a:rPr lang="en-US" altLang="en-US" dirty="0">
                <a:latin typeface="Arial" panose="020B0604020202020204" pitchFamily="34" charset="0"/>
                <a:cs typeface="Arial" panose="020B0604020202020204" pitchFamily="34" charset="0"/>
              </a:rPr>
              <a:t>:		≤– 5.00D</a:t>
            </a:r>
          </a:p>
          <a:p>
            <a:pPr marL="361950" indent="-361950" eaLnBrk="1" hangingPunct="1">
              <a:lnSpc>
                <a:spcPct val="230000"/>
              </a:lnSpc>
              <a:defRPr/>
            </a:pPr>
            <a:r>
              <a:rPr lang="zh-CN" altLang="en-US" dirty="0">
                <a:latin typeface="Arial" panose="020B0604020202020204" pitchFamily="34" charset="0"/>
                <a:cs typeface="Arial" panose="020B0604020202020204" pitchFamily="34" charset="0"/>
              </a:rPr>
              <a:t>远视散光</a:t>
            </a:r>
            <a:r>
              <a:rPr lang="en-US" altLang="en-US" dirty="0">
                <a:latin typeface="Arial" panose="020B0604020202020204" pitchFamily="34" charset="0"/>
                <a:cs typeface="Arial" panose="020B0604020202020204" pitchFamily="34" charset="0"/>
              </a:rPr>
              <a:t>: 	               ≤+ 5.00D </a:t>
            </a:r>
          </a:p>
          <a:p>
            <a:pPr eaLnBrk="1" hangingPunct="1">
              <a:lnSpc>
                <a:spcPct val="230000"/>
              </a:lnSpc>
              <a:defRPr/>
            </a:pPr>
            <a:endParaRPr lang="en-US" altLang="en-US" dirty="0">
              <a:latin typeface="Arial" panose="020B0604020202020204" pitchFamily="34" charset="0"/>
              <a:cs typeface="Arial" panose="020B0604020202020204" pitchFamily="34" charset="0"/>
            </a:endParaRPr>
          </a:p>
          <a:p>
            <a:pPr>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1032194" name="Rectangle 4"/>
          <p:cNvSpPr>
            <a:spLocks noChangeArrowheads="1"/>
          </p:cNvSpPr>
          <p:nvPr/>
        </p:nvSpPr>
        <p:spPr bwMode="auto">
          <a:xfrm>
            <a:off x="287338" y="1009650"/>
            <a:ext cx="2877711"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LASIK: </a:t>
            </a:r>
            <a:r>
              <a:rPr lang="zh-CN" altLang="en-US" sz="2800" dirty="0">
                <a:solidFill>
                  <a:srgbClr val="0073AE"/>
                </a:solidFill>
                <a:latin typeface="Times New Roman MT Std"/>
              </a:rPr>
              <a:t>治疗范围</a:t>
            </a:r>
            <a:endParaRPr lang="en-US" altLang="en-US" sz="2000" dirty="0">
              <a:latin typeface="Times New Roman MT Std"/>
            </a:endParaRPr>
          </a:p>
        </p:txBody>
      </p:sp>
      <p:sp>
        <p:nvSpPr>
          <p:cNvPr id="103219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7" name="Rectangle 3"/>
          <p:cNvSpPr>
            <a:spLocks noGrp="1"/>
          </p:cNvSpPr>
          <p:nvPr>
            <p:ph type="body" idx="1"/>
          </p:nvPr>
        </p:nvSpPr>
        <p:spPr>
          <a:xfrm>
            <a:off x="835025" y="1827213"/>
            <a:ext cx="8839200" cy="5135562"/>
          </a:xfrm>
        </p:spPr>
        <p:txBody>
          <a:bodyPr/>
          <a:lstStyle/>
          <a:p>
            <a:pPr marL="361950" indent="-361950" eaLnBrk="1" hangingPunct="1">
              <a:lnSpc>
                <a:spcPct val="140000"/>
              </a:lnSpc>
            </a:pPr>
            <a:r>
              <a:rPr lang="zh-CN" altLang="en-US" dirty="0"/>
              <a:t>发展来也同样适应低近视</a:t>
            </a:r>
            <a:endParaRPr lang="en-US" altLang="en-US" dirty="0">
              <a:latin typeface="Arial" panose="020B0604020202020204" pitchFamily="34" charset="0"/>
              <a:cs typeface="Arial" panose="020B0604020202020204" pitchFamily="34" charset="0"/>
            </a:endParaRPr>
          </a:p>
          <a:p>
            <a:pPr marL="361950" indent="-361950" eaLnBrk="1" hangingPunct="1">
              <a:lnSpc>
                <a:spcPct val="140000"/>
              </a:lnSpc>
            </a:pPr>
            <a:r>
              <a:rPr lang="zh-CN" altLang="en-US" dirty="0">
                <a:latin typeface="Arial" panose="020B0604020202020204" pitchFamily="34" charset="0"/>
                <a:cs typeface="Arial" panose="020B0604020202020204" pitchFamily="34" charset="0"/>
              </a:rPr>
              <a:t>相对可预测的结果</a:t>
            </a:r>
            <a:endParaRPr lang="en-US" altLang="zh-CN" dirty="0">
              <a:latin typeface="Arial" panose="020B0604020202020204" pitchFamily="34" charset="0"/>
              <a:cs typeface="Arial" panose="020B0604020202020204" pitchFamily="34" charset="0"/>
            </a:endParaRPr>
          </a:p>
          <a:p>
            <a:pPr marL="361950" indent="-361950" eaLnBrk="1" hangingPunct="1">
              <a:lnSpc>
                <a:spcPct val="140000"/>
              </a:lnSpc>
            </a:pPr>
            <a:r>
              <a:rPr lang="zh-CN" altLang="en-US" dirty="0"/>
              <a:t>上皮细胞</a:t>
            </a:r>
            <a:r>
              <a:rPr lang="en-US"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包含物</a:t>
            </a:r>
            <a:r>
              <a:rPr lang="en-US"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依然发生</a:t>
            </a:r>
            <a:endParaRPr lang="en-US" altLang="en-US" dirty="0">
              <a:latin typeface="Arial" panose="020B0604020202020204" pitchFamily="34" charset="0"/>
              <a:cs typeface="Arial" panose="020B0604020202020204" pitchFamily="34" charset="0"/>
            </a:endParaRPr>
          </a:p>
          <a:p>
            <a:pPr marL="361950" indent="-361950" eaLnBrk="1" hangingPunct="1">
              <a:lnSpc>
                <a:spcPct val="140000"/>
              </a:lnSpc>
            </a:pPr>
            <a:r>
              <a:rPr lang="zh-CN" altLang="en-US" dirty="0">
                <a:latin typeface="Arial" panose="020B0604020202020204" pitchFamily="34" charset="0"/>
                <a:cs typeface="Arial" panose="020B0604020202020204" pitchFamily="34" charset="0"/>
              </a:rPr>
              <a:t>发生一些回退</a:t>
            </a:r>
            <a:endParaRPr lang="en-US" altLang="en-US" dirty="0">
              <a:latin typeface="Arial" panose="020B0604020202020204" pitchFamily="34" charset="0"/>
              <a:cs typeface="Arial" panose="020B0604020202020204" pitchFamily="34" charset="0"/>
            </a:endParaRPr>
          </a:p>
          <a:p>
            <a:pPr marL="361950" indent="-361950" eaLnBrk="1" hangingPunct="1">
              <a:lnSpc>
                <a:spcPct val="140000"/>
              </a:lnSpc>
            </a:pPr>
            <a:r>
              <a:rPr lang="zh-CN" altLang="en-US" dirty="0">
                <a:latin typeface="Arial" panose="020B0604020202020204" pitchFamily="34" charset="0"/>
                <a:cs typeface="Arial" panose="020B0604020202020204" pitchFamily="34" charset="0"/>
              </a:rPr>
              <a:t>上皮下混浊</a:t>
            </a:r>
            <a:r>
              <a:rPr lang="en-US" altLang="en-US" dirty="0">
                <a:latin typeface="Arial" panose="020B0604020202020204" pitchFamily="34" charset="0"/>
                <a:cs typeface="Arial" panose="020B0604020202020204" pitchFamily="34" charset="0"/>
              </a:rPr>
              <a:t> @ 1-2 months</a:t>
            </a:r>
          </a:p>
          <a:p>
            <a:pPr marL="361950" indent="-361950" eaLnBrk="1" hangingPunct="1">
              <a:lnSpc>
                <a:spcPct val="140000"/>
              </a:lnSpc>
            </a:pPr>
            <a:r>
              <a:rPr lang="zh-CN" altLang="en-US" dirty="0">
                <a:latin typeface="Arial" panose="020B0604020202020204" pitchFamily="34" charset="0"/>
                <a:cs typeface="Arial" panose="020B0604020202020204" pitchFamily="34" charset="0"/>
              </a:rPr>
              <a:t>一些微型角膜刀穿孔还是有可能的</a:t>
            </a:r>
            <a:endParaRPr lang="en-US" altLang="en-US" dirty="0">
              <a:latin typeface="Arial" panose="020B0604020202020204" pitchFamily="34" charset="0"/>
              <a:cs typeface="Arial" panose="020B0604020202020204" pitchFamily="34" charset="0"/>
            </a:endParaRPr>
          </a:p>
          <a:p>
            <a:pPr lvl="1" eaLnBrk="1" hangingPunct="1">
              <a:lnSpc>
                <a:spcPct val="140000"/>
              </a:lnSpc>
            </a:pPr>
            <a:r>
              <a:rPr lang="zh-CN" altLang="en-US" dirty="0">
                <a:latin typeface="Arial" panose="020B0604020202020204" pitchFamily="34" charset="0"/>
                <a:cs typeface="Arial" panose="020B0604020202020204" pitchFamily="34" charset="0"/>
              </a:rPr>
              <a:t>飞秒激光已经超越了微型角膜刀的应用</a:t>
            </a:r>
            <a:endParaRPr lang="en-US" altLang="en-US" dirty="0">
              <a:latin typeface="Arial" panose="020B0604020202020204" pitchFamily="34" charset="0"/>
              <a:cs typeface="Arial" panose="020B0604020202020204" pitchFamily="34" charset="0"/>
            </a:endParaRPr>
          </a:p>
        </p:txBody>
      </p:sp>
      <p:sp>
        <p:nvSpPr>
          <p:cNvPr id="1033218" name="Rectangle 4"/>
          <p:cNvSpPr>
            <a:spLocks noChangeArrowheads="1"/>
          </p:cNvSpPr>
          <p:nvPr/>
        </p:nvSpPr>
        <p:spPr bwMode="auto">
          <a:xfrm>
            <a:off x="287338" y="1009650"/>
            <a:ext cx="2877711"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LASIK: </a:t>
            </a:r>
            <a:r>
              <a:rPr lang="zh-CN" altLang="en-US" sz="2800" dirty="0">
                <a:solidFill>
                  <a:srgbClr val="0073AE"/>
                </a:solidFill>
                <a:latin typeface="Times New Roman MT Std"/>
              </a:rPr>
              <a:t>其他问题</a:t>
            </a:r>
            <a:endParaRPr lang="en-US" altLang="en-US" sz="2000" dirty="0">
              <a:latin typeface="Times New Roman MT Std"/>
            </a:endParaRPr>
          </a:p>
        </p:txBody>
      </p:sp>
      <p:sp>
        <p:nvSpPr>
          <p:cNvPr id="1033219"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5" name="Rectangle 3"/>
          <p:cNvSpPr>
            <a:spLocks noGrp="1"/>
          </p:cNvSpPr>
          <p:nvPr>
            <p:ph type="body" idx="1"/>
          </p:nvPr>
        </p:nvSpPr>
        <p:spPr>
          <a:xfrm>
            <a:off x="836613" y="1865313"/>
            <a:ext cx="7551737" cy="3302000"/>
          </a:xfrm>
        </p:spPr>
        <p:txBody>
          <a:bodyPr/>
          <a:lstStyle/>
          <a:p>
            <a:pPr marL="361950" indent="-361950" eaLnBrk="1" hangingPunct="1">
              <a:lnSpc>
                <a:spcPct val="120000"/>
              </a:lnSpc>
              <a:defRPr/>
            </a:pPr>
            <a:r>
              <a:rPr lang="zh-CN" altLang="en-US" dirty="0">
                <a:latin typeface="Arial" panose="020B0604020202020204" pitchFamily="34" charset="0"/>
                <a:cs typeface="Arial" panose="020B0604020202020204" pitchFamily="34" charset="0"/>
              </a:rPr>
              <a:t>处方度数在</a:t>
            </a:r>
            <a:r>
              <a:rPr lang="zh-CN" altLang="en-US" dirty="0"/>
              <a:t>在程序</a:t>
            </a:r>
            <a:r>
              <a:rPr lang="en-US" altLang="zh-CN" dirty="0"/>
              <a:t>/</a:t>
            </a:r>
            <a:r>
              <a:rPr lang="zh-CN" altLang="en-US" dirty="0"/>
              <a:t>设备</a:t>
            </a:r>
            <a:r>
              <a:rPr lang="en-US" altLang="zh-CN" dirty="0"/>
              <a:t>/</a:t>
            </a:r>
            <a:r>
              <a:rPr lang="zh-CN" altLang="en-US" dirty="0"/>
              <a:t>经验范围内</a:t>
            </a:r>
            <a:endParaRPr lang="en-US" altLang="zh-CN" dirty="0"/>
          </a:p>
          <a:p>
            <a:pPr marL="361950" indent="-361950" eaLnBrk="1" hangingPunct="1">
              <a:lnSpc>
                <a:spcPct val="120000"/>
              </a:lnSpc>
              <a:defRPr/>
            </a:pPr>
            <a:r>
              <a:rPr lang="zh-CN" altLang="en-US" dirty="0">
                <a:latin typeface="Arial" panose="020B0604020202020204" pitchFamily="34" charset="0"/>
                <a:cs typeface="Arial" panose="020B0604020202020204" pitchFamily="34" charset="0"/>
              </a:rPr>
              <a:t>处方度数稳定</a:t>
            </a:r>
            <a:r>
              <a:rPr lang="en-AU" altLang="en-US" dirty="0">
                <a:latin typeface="Arial" panose="020B0604020202020204" pitchFamily="34" charset="0"/>
                <a:cs typeface="Arial" panose="020B0604020202020204" pitchFamily="34" charset="0"/>
              </a:rPr>
              <a:t> ≥ </a:t>
            </a:r>
            <a:r>
              <a:rPr lang="zh-CN" altLang="en-US" dirty="0">
                <a:latin typeface="Arial" panose="020B0604020202020204" pitchFamily="34" charset="0"/>
                <a:cs typeface="Arial" panose="020B0604020202020204" pitchFamily="34" charset="0"/>
              </a:rPr>
              <a:t>至少</a:t>
            </a:r>
            <a:r>
              <a:rPr lang="en-AU" altLang="en-US" dirty="0">
                <a:latin typeface="Arial" panose="020B0604020202020204" pitchFamily="34" charset="0"/>
                <a:cs typeface="Arial" panose="020B0604020202020204" pitchFamily="34" charset="0"/>
              </a:rPr>
              <a:t> 12 </a:t>
            </a:r>
            <a:r>
              <a:rPr lang="zh-CN" altLang="en-US" dirty="0">
                <a:latin typeface="Arial" panose="020B0604020202020204" pitchFamily="34" charset="0"/>
                <a:cs typeface="Arial" panose="020B0604020202020204" pitchFamily="34" charset="0"/>
              </a:rPr>
              <a:t>个月</a:t>
            </a:r>
            <a:endParaRPr lang="en-AU" altLang="en-US" dirty="0">
              <a:latin typeface="Arial" panose="020B0604020202020204" pitchFamily="34" charset="0"/>
              <a:cs typeface="Arial" panose="020B0604020202020204" pitchFamily="34" charset="0"/>
            </a:endParaRPr>
          </a:p>
          <a:p>
            <a:pPr marL="361950" indent="-361950" eaLnBrk="1" hangingPunct="1">
              <a:lnSpc>
                <a:spcPct val="120000"/>
              </a:lnSpc>
              <a:defRPr/>
            </a:pPr>
            <a:r>
              <a:rPr lang="en-AU" altLang="en-US" dirty="0">
                <a:latin typeface="Arial" panose="020B0604020202020204" pitchFamily="34" charset="0"/>
                <a:cs typeface="Arial" panose="020B0604020202020204" pitchFamily="34" charset="0"/>
              </a:rPr>
              <a:t>≥18 </a:t>
            </a:r>
            <a:r>
              <a:rPr lang="zh-CN" altLang="en-US" dirty="0">
                <a:latin typeface="Arial" panose="020B0604020202020204" pitchFamily="34" charset="0"/>
                <a:cs typeface="Arial" panose="020B0604020202020204" pitchFamily="34" charset="0"/>
              </a:rPr>
              <a:t>岁</a:t>
            </a:r>
            <a:endParaRPr lang="en-AU" altLang="en-US" dirty="0">
              <a:latin typeface="Arial" panose="020B0604020202020204" pitchFamily="34" charset="0"/>
              <a:cs typeface="Arial" panose="020B0604020202020204" pitchFamily="34" charset="0"/>
            </a:endParaRPr>
          </a:p>
          <a:p>
            <a:pPr marL="361950" indent="-361950" eaLnBrk="1" hangingPunct="1">
              <a:lnSpc>
                <a:spcPct val="120000"/>
              </a:lnSpc>
              <a:defRPr/>
            </a:pPr>
            <a:r>
              <a:rPr lang="zh-CN" altLang="en-US" dirty="0">
                <a:latin typeface="Arial" panose="020B0604020202020204" pitchFamily="34" charset="0"/>
                <a:cs typeface="Arial" panose="020B0604020202020204" pitchFamily="34" charset="0"/>
              </a:rPr>
              <a:t>眼健康状态正常</a:t>
            </a:r>
            <a:endParaRPr lang="en-AU" altLang="en-US" dirty="0">
              <a:latin typeface="Arial" panose="020B0604020202020204" pitchFamily="34" charset="0"/>
              <a:cs typeface="Arial" panose="020B0604020202020204" pitchFamily="34" charset="0"/>
            </a:endParaRPr>
          </a:p>
          <a:p>
            <a:pPr marL="361950" indent="-361950" eaLnBrk="1" hangingPunct="1">
              <a:lnSpc>
                <a:spcPct val="120000"/>
              </a:lnSpc>
              <a:defRPr/>
            </a:pPr>
            <a:r>
              <a:rPr lang="zh-CN" altLang="en-US" dirty="0">
                <a:latin typeface="Arial" panose="020B0604020202020204" pitchFamily="34" charset="0"/>
                <a:cs typeface="Arial" panose="020B0604020202020204" pitchFamily="34" charset="0"/>
              </a:rPr>
              <a:t>瞳孔直径</a:t>
            </a:r>
            <a:r>
              <a:rPr lang="en-AU" altLang="en-US" dirty="0">
                <a:latin typeface="Arial" panose="020B0604020202020204" pitchFamily="34" charset="0"/>
                <a:cs typeface="Arial" panose="020B0604020202020204" pitchFamily="34" charset="0"/>
              </a:rPr>
              <a:t> &lt;6 mm (@ </a:t>
            </a:r>
            <a:r>
              <a:rPr lang="zh-CN" altLang="en-US" dirty="0">
                <a:latin typeface="Arial" panose="020B0604020202020204" pitchFamily="34" charset="0"/>
                <a:cs typeface="Arial" panose="020B0604020202020204" pitchFamily="34" charset="0"/>
              </a:rPr>
              <a:t>正常照明水平</a:t>
            </a:r>
            <a:r>
              <a:rPr lang="en-AU" altLang="en-US" dirty="0">
                <a:latin typeface="Arial" panose="020B0604020202020204" pitchFamily="34" charset="0"/>
                <a:cs typeface="Arial" panose="020B0604020202020204" pitchFamily="34" charset="0"/>
              </a:rPr>
              <a:t>)</a:t>
            </a:r>
          </a:p>
          <a:p>
            <a:pPr marL="361950" indent="-361950" eaLnBrk="1" hangingPunct="1">
              <a:lnSpc>
                <a:spcPct val="120000"/>
              </a:lnSpc>
              <a:defRPr/>
            </a:pPr>
            <a:r>
              <a:rPr lang="zh-CN" altLang="en-US" dirty="0">
                <a:latin typeface="Arial" panose="020B0604020202020204" pitchFamily="34" charset="0"/>
                <a:cs typeface="Arial" panose="020B0604020202020204" pitchFamily="34" charset="0"/>
              </a:rPr>
              <a:t>必须对结果有现实的期望</a:t>
            </a:r>
            <a:endParaRPr lang="en-AU" altLang="en-US" dirty="0">
              <a:latin typeface="Arial" panose="020B0604020202020204" pitchFamily="34" charset="0"/>
              <a:cs typeface="Arial" panose="020B0604020202020204" pitchFamily="34" charset="0"/>
            </a:endParaRPr>
          </a:p>
          <a:p>
            <a:pPr marL="361950" indent="-361950" eaLnBrk="1" hangingPunct="1">
              <a:lnSpc>
                <a:spcPct val="120000"/>
              </a:lnSpc>
              <a:defRPr/>
            </a:pPr>
            <a:r>
              <a:rPr lang="zh-CN" altLang="en-US" dirty="0">
                <a:latin typeface="Arial" panose="020B0604020202020204" pitchFamily="34" charset="0"/>
                <a:cs typeface="Arial" panose="020B0604020202020204" pitchFamily="34" charset="0"/>
              </a:rPr>
              <a:t>如果配戴接触镜</a:t>
            </a:r>
            <a:r>
              <a:rPr lang="en-AU"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停戴至度数和角膜地形图稳定</a:t>
            </a:r>
            <a:endParaRPr lang="en-AU" altLang="en-US" dirty="0">
              <a:latin typeface="Arial" panose="020B0604020202020204" pitchFamily="34" charset="0"/>
              <a:cs typeface="Arial" panose="020B0604020202020204" pitchFamily="34" charset="0"/>
            </a:endParaRPr>
          </a:p>
          <a:p>
            <a:pPr marL="714375" lvl="1" indent="-314325" eaLnBrk="1" hangingPunct="1">
              <a:lnSpc>
                <a:spcPct val="120000"/>
              </a:lnSpc>
              <a:defRPr/>
            </a:pPr>
            <a:r>
              <a:rPr lang="zh-CN" altLang="en-US" dirty="0">
                <a:latin typeface="Arial" panose="020B0604020202020204" pitchFamily="34" charset="0"/>
                <a:cs typeface="Arial" panose="020B0604020202020204" pitchFamily="34" charset="0"/>
              </a:rPr>
              <a:t>至少每一周复查一次</a:t>
            </a:r>
            <a:endParaRPr lang="en-AU" altLang="en-US" dirty="0">
              <a:latin typeface="Arial" panose="020B0604020202020204" pitchFamily="34" charset="0"/>
              <a:cs typeface="Arial" panose="020B0604020202020204" pitchFamily="34" charset="0"/>
            </a:endParaRPr>
          </a:p>
          <a:p>
            <a:pPr eaLnBrk="1" hangingPunct="1">
              <a:lnSpc>
                <a:spcPct val="120000"/>
              </a:lnSpc>
              <a:buFont typeface="Arial" panose="020B0604020202020204" pitchFamily="34" charset="0"/>
              <a:buNone/>
              <a:defRPr/>
            </a:pPr>
            <a:r>
              <a:rPr lang="en-AU" altLang="en-US" dirty="0">
                <a:latin typeface="Arial" panose="020B0604020202020204" pitchFamily="34" charset="0"/>
                <a:cs typeface="Arial" panose="020B0604020202020204" pitchFamily="34" charset="0"/>
              </a:rPr>
              <a:t>                                                           </a:t>
            </a:r>
          </a:p>
          <a:p>
            <a:pPr eaLnBrk="1" hangingPunct="1">
              <a:lnSpc>
                <a:spcPct val="120000"/>
              </a:lnSpc>
              <a:buFont typeface="Arial" panose="020B0604020202020204" pitchFamily="34" charset="0"/>
              <a:buNone/>
              <a:defRPr/>
            </a:pPr>
            <a:r>
              <a:rPr lang="en-US" altLang="en-US" dirty="0">
                <a:solidFill>
                  <a:schemeClr val="tx1"/>
                </a:solidFill>
                <a:latin typeface="Arial" panose="020B0604020202020204" pitchFamily="34" charset="0"/>
                <a:cs typeface="Arial" panose="020B0604020202020204" pitchFamily="34" charset="0"/>
              </a:rPr>
              <a:t>                                                                                    </a:t>
            </a:r>
            <a:endParaRPr lang="en-AU" altLang="en-US" dirty="0">
              <a:latin typeface="Arial" panose="020B0604020202020204" pitchFamily="34" charset="0"/>
              <a:cs typeface="Arial" panose="020B0604020202020204" pitchFamily="34" charset="0"/>
            </a:endParaRPr>
          </a:p>
          <a:p>
            <a:pPr>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1034242" name="Rectangle 4"/>
          <p:cNvSpPr>
            <a:spLocks noChangeArrowheads="1"/>
          </p:cNvSpPr>
          <p:nvPr/>
        </p:nvSpPr>
        <p:spPr bwMode="auto">
          <a:xfrm>
            <a:off x="287338" y="1009650"/>
            <a:ext cx="3236784"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LASIK: </a:t>
            </a:r>
            <a:r>
              <a:rPr lang="zh-CN" altLang="en-US" sz="2800" dirty="0">
                <a:solidFill>
                  <a:srgbClr val="0073AE"/>
                </a:solidFill>
                <a:latin typeface="Times New Roman MT Std"/>
              </a:rPr>
              <a:t>病人的选择</a:t>
            </a:r>
            <a:endParaRPr lang="en-US" altLang="en-US" sz="2000" dirty="0">
              <a:latin typeface="Times New Roman MT Std"/>
            </a:endParaRPr>
          </a:p>
        </p:txBody>
      </p:sp>
      <p:sp>
        <p:nvSpPr>
          <p:cNvPr id="1034243"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
        <p:nvSpPr>
          <p:cNvPr id="1034244" name="TextBox 2"/>
          <p:cNvSpPr txBox="1">
            <a:spLocks noChangeArrowheads="1"/>
          </p:cNvSpPr>
          <p:nvPr/>
        </p:nvSpPr>
        <p:spPr bwMode="auto">
          <a:xfrm>
            <a:off x="5233988" y="1101725"/>
            <a:ext cx="3787775" cy="338138"/>
          </a:xfrm>
          <a:prstGeom prst="rect">
            <a:avLst/>
          </a:prstGeom>
          <a:noFill/>
          <a:ln w="9525">
            <a:noFill/>
            <a:miter lim="800000"/>
          </a:ln>
        </p:spPr>
        <p:txBody>
          <a:bodyPr wrap="none">
            <a:spAutoFit/>
          </a:bodyPr>
          <a:lstStyle/>
          <a:p>
            <a:r>
              <a:rPr lang="en-US" altLang="en-US" sz="1600">
                <a:solidFill>
                  <a:srgbClr val="008000"/>
                </a:solidFill>
                <a:latin typeface="Arial" panose="020B0604020202020204" pitchFamily="34" charset="0"/>
              </a:rPr>
              <a:t>after: </a:t>
            </a:r>
            <a:r>
              <a:rPr lang="en-US" altLang="en-US" sz="1600" b="1">
                <a:solidFill>
                  <a:srgbClr val="008000"/>
                </a:solidFill>
                <a:latin typeface="Arial" panose="020B0604020202020204" pitchFamily="34" charset="0"/>
              </a:rPr>
              <a:t>Am. Acad. of Ophthalmol., 2002</a:t>
            </a:r>
            <a:endParaRPr lang="en-GB" sz="1600"/>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89" name="Rectangle 3"/>
          <p:cNvSpPr>
            <a:spLocks noGrp="1"/>
          </p:cNvSpPr>
          <p:nvPr>
            <p:ph type="body" idx="1"/>
          </p:nvPr>
        </p:nvSpPr>
        <p:spPr>
          <a:xfrm>
            <a:off x="376238" y="1898650"/>
            <a:ext cx="8839200" cy="5135563"/>
          </a:xfrm>
        </p:spPr>
        <p:txBody>
          <a:bodyPr/>
          <a:lstStyle/>
          <a:p>
            <a:pPr lvl="1" eaLnBrk="1" hangingPunct="1">
              <a:lnSpc>
                <a:spcPts val="2200"/>
              </a:lnSpc>
            </a:pPr>
            <a:r>
              <a:rPr lang="zh-CN" altLang="en-US" dirty="0">
                <a:latin typeface="Arial" panose="020B0604020202020204" pitchFamily="34" charset="0"/>
                <a:cs typeface="Arial" panose="020B0604020202020204" pitchFamily="34" charset="0"/>
              </a:rPr>
              <a:t>圆锥角膜</a:t>
            </a:r>
            <a:r>
              <a:rPr lang="en-AU" altLang="en-US"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角膜变薄</a:t>
            </a:r>
            <a:endParaRPr lang="en-AU" altLang="en-US" dirty="0">
              <a:latin typeface="Arial" panose="020B0604020202020204" pitchFamily="34" charset="0"/>
              <a:cs typeface="Arial" panose="020B0604020202020204" pitchFamily="34" charset="0"/>
            </a:endParaRPr>
          </a:p>
          <a:p>
            <a:pPr lvl="1" eaLnBrk="1" hangingPunct="1">
              <a:lnSpc>
                <a:spcPts val="2200"/>
              </a:lnSpc>
            </a:pPr>
            <a:r>
              <a:rPr lang="zh-CN" altLang="en-US" dirty="0"/>
              <a:t>角膜水肿</a:t>
            </a:r>
            <a:endParaRPr lang="en-AU" altLang="en-US" dirty="0">
              <a:latin typeface="Arial" panose="020B0604020202020204" pitchFamily="34" charset="0"/>
              <a:cs typeface="Arial" panose="020B0604020202020204" pitchFamily="34" charset="0"/>
            </a:endParaRPr>
          </a:p>
          <a:p>
            <a:pPr lvl="1" eaLnBrk="1" hangingPunct="1">
              <a:lnSpc>
                <a:spcPts val="2200"/>
              </a:lnSpc>
            </a:pPr>
            <a:r>
              <a:rPr lang="zh-CN" altLang="en-US" dirty="0">
                <a:latin typeface="Arial" panose="020B0604020202020204" pitchFamily="34" charset="0"/>
                <a:cs typeface="Arial" panose="020B0604020202020204" pitchFamily="34" charset="0"/>
              </a:rPr>
              <a:t>角膜营养不良</a:t>
            </a:r>
            <a:endParaRPr lang="en-US" altLang="zh-CN" dirty="0">
              <a:latin typeface="Arial" panose="020B0604020202020204" pitchFamily="34" charset="0"/>
              <a:cs typeface="Arial" panose="020B0604020202020204" pitchFamily="34" charset="0"/>
            </a:endParaRPr>
          </a:p>
          <a:p>
            <a:pPr lvl="1" eaLnBrk="1" hangingPunct="1">
              <a:lnSpc>
                <a:spcPts val="2200"/>
              </a:lnSpc>
            </a:pPr>
            <a:r>
              <a:rPr lang="zh-CN" altLang="en-US" dirty="0"/>
              <a:t>不规则散光</a:t>
            </a:r>
            <a:endParaRPr lang="en-AU" altLang="en-US" dirty="0">
              <a:latin typeface="Arial" panose="020B0604020202020204" pitchFamily="34" charset="0"/>
              <a:cs typeface="Arial" panose="020B0604020202020204" pitchFamily="34" charset="0"/>
            </a:endParaRPr>
          </a:p>
          <a:p>
            <a:pPr lvl="1" eaLnBrk="1" hangingPunct="1">
              <a:lnSpc>
                <a:spcPts val="2200"/>
              </a:lnSpc>
            </a:pPr>
            <a:r>
              <a:rPr lang="zh-CN" altLang="en-US" dirty="0"/>
              <a:t>睑缘炎或其他眼表疾病</a:t>
            </a:r>
            <a:endParaRPr lang="en-US" altLang="zh-CN" dirty="0"/>
          </a:p>
          <a:p>
            <a:pPr lvl="2" eaLnBrk="1" hangingPunct="1">
              <a:lnSpc>
                <a:spcPts val="2200"/>
              </a:lnSpc>
            </a:pPr>
            <a:r>
              <a:rPr lang="en-AU"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尤其虹膜炎和巩膜炎</a:t>
            </a:r>
            <a:endParaRPr lang="en-AU" altLang="en-US" dirty="0">
              <a:latin typeface="Arial" panose="020B0604020202020204" pitchFamily="34" charset="0"/>
              <a:cs typeface="Arial" panose="020B0604020202020204" pitchFamily="34" charset="0"/>
            </a:endParaRPr>
          </a:p>
          <a:p>
            <a:pPr lvl="1" eaLnBrk="1" hangingPunct="1">
              <a:lnSpc>
                <a:spcPts val="2200"/>
              </a:lnSpc>
            </a:pPr>
            <a:r>
              <a:rPr lang="zh-CN" altLang="en-US" dirty="0">
                <a:latin typeface="Arial" panose="020B0604020202020204" pitchFamily="34" charset="0"/>
                <a:cs typeface="Arial" panose="020B0604020202020204" pitchFamily="34" charset="0"/>
              </a:rPr>
              <a:t>不能控制的结缔组织病变</a:t>
            </a:r>
            <a:endParaRPr lang="en-AU" altLang="en-US" dirty="0">
              <a:latin typeface="Arial" panose="020B0604020202020204" pitchFamily="34" charset="0"/>
              <a:cs typeface="Arial" panose="020B0604020202020204" pitchFamily="34" charset="0"/>
            </a:endParaRPr>
          </a:p>
          <a:p>
            <a:pPr lvl="2" eaLnBrk="1" hangingPunct="1">
              <a:lnSpc>
                <a:spcPts val="2200"/>
              </a:lnSpc>
            </a:pPr>
            <a:r>
              <a:rPr lang="en-AU"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类风湿性关节炎</a:t>
            </a:r>
            <a:endParaRPr lang="en-AU" altLang="en-US" dirty="0">
              <a:latin typeface="Arial" panose="020B0604020202020204" pitchFamily="34" charset="0"/>
              <a:cs typeface="Arial" panose="020B0604020202020204" pitchFamily="34" charset="0"/>
            </a:endParaRPr>
          </a:p>
          <a:p>
            <a:pPr lvl="1" eaLnBrk="1" hangingPunct="1">
              <a:lnSpc>
                <a:spcPts val="2200"/>
              </a:lnSpc>
            </a:pPr>
            <a:r>
              <a:rPr lang="zh-CN" altLang="en-US" dirty="0">
                <a:latin typeface="Arial" panose="020B0604020202020204" pitchFamily="34" charset="0"/>
                <a:cs typeface="Arial" panose="020B0604020202020204" pitchFamily="34" charset="0"/>
              </a:rPr>
              <a:t>自身免疫系统疾病</a:t>
            </a:r>
            <a:endParaRPr lang="en-AU" altLang="en-US" dirty="0">
              <a:latin typeface="Arial" panose="020B0604020202020204" pitchFamily="34" charset="0"/>
              <a:cs typeface="Arial" panose="020B0604020202020204" pitchFamily="34" charset="0"/>
            </a:endParaRPr>
          </a:p>
          <a:p>
            <a:pPr lvl="2" eaLnBrk="1" hangingPunct="1">
              <a:lnSpc>
                <a:spcPts val="2200"/>
              </a:lnSpc>
            </a:pPr>
            <a:r>
              <a:rPr lang="en-AU"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系统性红斑狼疮</a:t>
            </a:r>
            <a:endParaRPr lang="en-AU" altLang="en-US" dirty="0">
              <a:latin typeface="Arial" panose="020B0604020202020204" pitchFamily="34" charset="0"/>
              <a:cs typeface="Arial" panose="020B0604020202020204" pitchFamily="34" charset="0"/>
            </a:endParaRPr>
          </a:p>
          <a:p>
            <a:pPr lvl="1" eaLnBrk="1" hangingPunct="1">
              <a:lnSpc>
                <a:spcPts val="2200"/>
              </a:lnSpc>
            </a:pPr>
            <a:r>
              <a:rPr lang="zh-CN" altLang="en-US" dirty="0">
                <a:latin typeface="Arial" panose="020B0604020202020204" pitchFamily="34" charset="0"/>
                <a:cs typeface="Arial" panose="020B0604020202020204" pitchFamily="34" charset="0"/>
              </a:rPr>
              <a:t>植入起搏器</a:t>
            </a:r>
            <a:endParaRPr lang="en-US" altLang="zh-CN" dirty="0">
              <a:latin typeface="Arial" panose="020B0604020202020204" pitchFamily="34" charset="0"/>
              <a:cs typeface="Arial" panose="020B0604020202020204" pitchFamily="34" charset="0"/>
            </a:endParaRPr>
          </a:p>
          <a:p>
            <a:pPr lvl="1" eaLnBrk="1" hangingPunct="1">
              <a:lnSpc>
                <a:spcPts val="2200"/>
              </a:lnSpc>
            </a:pPr>
            <a:r>
              <a:rPr lang="zh-CN" altLang="en-US" dirty="0">
                <a:latin typeface="Arial" panose="020B0604020202020204" pitchFamily="34" charset="0"/>
                <a:cs typeface="Arial" panose="020B0604020202020204" pitchFamily="34" charset="0"/>
              </a:rPr>
              <a:t>糖尿病</a:t>
            </a:r>
            <a:endParaRPr lang="en-US" altLang="zh-CN" dirty="0">
              <a:latin typeface="Arial" panose="020B0604020202020204" pitchFamily="34" charset="0"/>
              <a:cs typeface="Arial" panose="020B0604020202020204" pitchFamily="34" charset="0"/>
            </a:endParaRPr>
          </a:p>
          <a:p>
            <a:pPr lvl="1" eaLnBrk="1" hangingPunct="1">
              <a:lnSpc>
                <a:spcPts val="2200"/>
              </a:lnSpc>
            </a:pPr>
            <a:r>
              <a:rPr lang="zh-CN" altLang="en-US" dirty="0"/>
              <a:t>怀孕或哺乳期</a:t>
            </a:r>
            <a:endParaRPr lang="en-AU" altLang="en-US" dirty="0">
              <a:latin typeface="Arial" panose="020B0604020202020204" pitchFamily="34" charset="0"/>
              <a:cs typeface="Arial" panose="020B0604020202020204" pitchFamily="34" charset="0"/>
            </a:endParaRPr>
          </a:p>
          <a:p>
            <a:pPr>
              <a:lnSpc>
                <a:spcPts val="2200"/>
              </a:lnSpc>
            </a:pPr>
            <a:endParaRPr lang="en-US" altLang="en-US" dirty="0">
              <a:latin typeface="Arial" panose="020B0604020202020204" pitchFamily="34" charset="0"/>
              <a:cs typeface="Arial" panose="020B0604020202020204" pitchFamily="34" charset="0"/>
            </a:endParaRPr>
          </a:p>
        </p:txBody>
      </p:sp>
      <p:sp>
        <p:nvSpPr>
          <p:cNvPr id="1036290" name="Rectangle 5"/>
          <p:cNvSpPr>
            <a:spLocks noChangeArrowheads="1"/>
          </p:cNvSpPr>
          <p:nvPr/>
        </p:nvSpPr>
        <p:spPr bwMode="auto">
          <a:xfrm>
            <a:off x="287338" y="1009650"/>
            <a:ext cx="2877711"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LASIK: </a:t>
            </a:r>
            <a:r>
              <a:rPr lang="zh-CN" altLang="en-US" sz="2800" dirty="0">
                <a:solidFill>
                  <a:srgbClr val="0073AE"/>
                </a:solidFill>
                <a:latin typeface="Times New Roman MT Std"/>
              </a:rPr>
              <a:t>禁忌症</a:t>
            </a:r>
            <a:r>
              <a:rPr lang="en-US" altLang="en-US" sz="2800" dirty="0">
                <a:solidFill>
                  <a:srgbClr val="0073AE"/>
                </a:solidFill>
                <a:latin typeface="Times New Roman MT Std"/>
              </a:rPr>
              <a:t> 1</a:t>
            </a:r>
            <a:endParaRPr lang="en-US" altLang="en-US" sz="2000" dirty="0">
              <a:latin typeface="Times New Roman MT Std"/>
            </a:endParaRPr>
          </a:p>
        </p:txBody>
      </p:sp>
      <p:sp>
        <p:nvSpPr>
          <p:cNvPr id="1036291"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3" name="Rectangle 3"/>
          <p:cNvSpPr>
            <a:spLocks noGrp="1"/>
          </p:cNvSpPr>
          <p:nvPr>
            <p:ph type="body" idx="1"/>
          </p:nvPr>
        </p:nvSpPr>
        <p:spPr>
          <a:xfrm>
            <a:off x="376238" y="1884363"/>
            <a:ext cx="8839200" cy="5135562"/>
          </a:xfrm>
        </p:spPr>
        <p:txBody>
          <a:bodyPr/>
          <a:lstStyle/>
          <a:p>
            <a:pPr lvl="1" eaLnBrk="1" hangingPunct="1">
              <a:lnSpc>
                <a:spcPts val="2400"/>
              </a:lnSpc>
              <a:buFontTx/>
              <a:buChar char="•"/>
            </a:pPr>
            <a:r>
              <a:rPr lang="zh-CN" altLang="en-US" dirty="0"/>
              <a:t>眼部疱疹病史</a:t>
            </a:r>
            <a:endParaRPr lang="en-US" altLang="zh-CN" dirty="0"/>
          </a:p>
          <a:p>
            <a:pPr lvl="1" eaLnBrk="1" hangingPunct="1">
              <a:lnSpc>
                <a:spcPts val="2400"/>
              </a:lnSpc>
              <a:buFontTx/>
              <a:buChar char="•"/>
            </a:pPr>
            <a:r>
              <a:rPr lang="zh-CN" altLang="en-US" dirty="0">
                <a:latin typeface="Arial" panose="020B0604020202020204" pitchFamily="34" charset="0"/>
                <a:cs typeface="Arial" panose="020B0604020202020204" pitchFamily="34" charset="0"/>
              </a:rPr>
              <a:t>睫毛或眼睑异常</a:t>
            </a:r>
            <a:endParaRPr lang="en-AU" altLang="en-US" dirty="0">
              <a:latin typeface="Arial" panose="020B0604020202020204" pitchFamily="34" charset="0"/>
              <a:cs typeface="Arial" panose="020B0604020202020204" pitchFamily="34" charset="0"/>
            </a:endParaRPr>
          </a:p>
          <a:p>
            <a:pPr lvl="1" eaLnBrk="1" hangingPunct="1">
              <a:lnSpc>
                <a:spcPts val="2400"/>
              </a:lnSpc>
              <a:buFontTx/>
              <a:buChar char="•"/>
            </a:pPr>
            <a:r>
              <a:rPr lang="zh-CN" altLang="en-US" dirty="0">
                <a:latin typeface="Arial" panose="020B0604020202020204" pitchFamily="34" charset="0"/>
                <a:cs typeface="Arial" panose="020B0604020202020204" pitchFamily="34" charset="0"/>
              </a:rPr>
              <a:t>以前眼外伤或炎症白内障</a:t>
            </a:r>
            <a:endParaRPr lang="en-US" altLang="zh-CN" dirty="0">
              <a:latin typeface="Arial" panose="020B0604020202020204" pitchFamily="34" charset="0"/>
              <a:cs typeface="Arial" panose="020B0604020202020204" pitchFamily="34" charset="0"/>
            </a:endParaRPr>
          </a:p>
          <a:p>
            <a:pPr lvl="1" eaLnBrk="1" hangingPunct="1">
              <a:lnSpc>
                <a:spcPts val="2400"/>
              </a:lnSpc>
              <a:buFontTx/>
              <a:buChar char="•"/>
            </a:pPr>
            <a:r>
              <a:rPr lang="zh-CN" altLang="en-US" dirty="0"/>
              <a:t>青光眼</a:t>
            </a:r>
            <a:endParaRPr lang="en-AU" altLang="en-US" dirty="0">
              <a:latin typeface="Arial" panose="020B0604020202020204" pitchFamily="34" charset="0"/>
              <a:cs typeface="Arial" panose="020B0604020202020204" pitchFamily="34" charset="0"/>
            </a:endParaRPr>
          </a:p>
          <a:p>
            <a:pPr lvl="1" eaLnBrk="1" hangingPunct="1">
              <a:lnSpc>
                <a:spcPts val="2400"/>
              </a:lnSpc>
              <a:buFontTx/>
              <a:buChar char="•"/>
            </a:pPr>
            <a:r>
              <a:rPr lang="zh-CN" altLang="en-US" dirty="0"/>
              <a:t>大瞳孔</a:t>
            </a:r>
            <a:endParaRPr lang="en-US" altLang="zh-CN" dirty="0"/>
          </a:p>
          <a:p>
            <a:pPr lvl="1" eaLnBrk="1" hangingPunct="1">
              <a:lnSpc>
                <a:spcPts val="2400"/>
              </a:lnSpc>
              <a:buFontTx/>
              <a:buChar char="•"/>
            </a:pPr>
            <a:r>
              <a:rPr lang="zh-CN" altLang="en-US" dirty="0">
                <a:latin typeface="Arial" panose="020B0604020202020204" pitchFamily="34" charset="0"/>
                <a:cs typeface="Arial" panose="020B0604020202020204" pitchFamily="34" charset="0"/>
              </a:rPr>
              <a:t>接触镜引起的角膜弯曲或接触镜枯竭综合征</a:t>
            </a:r>
            <a:endParaRPr lang="en-AU" altLang="en-US" dirty="0">
              <a:latin typeface="Arial" panose="020B0604020202020204" pitchFamily="34" charset="0"/>
              <a:cs typeface="Arial" panose="020B0604020202020204" pitchFamily="34" charset="0"/>
            </a:endParaRPr>
          </a:p>
          <a:p>
            <a:pPr lvl="1" eaLnBrk="1" hangingPunct="1">
              <a:lnSpc>
                <a:spcPts val="2400"/>
              </a:lnSpc>
              <a:buFontTx/>
              <a:buChar char="•"/>
            </a:pPr>
            <a:r>
              <a:rPr lang="zh-CN" altLang="en-US" dirty="0"/>
              <a:t>以下药物使用者</a:t>
            </a:r>
            <a:r>
              <a:rPr lang="en-AU" altLang="en-US" dirty="0">
                <a:latin typeface="Arial" panose="020B0604020202020204" pitchFamily="34" charset="0"/>
                <a:cs typeface="Arial" panose="020B0604020202020204" pitchFamily="34" charset="0"/>
              </a:rPr>
              <a:t>:</a:t>
            </a:r>
          </a:p>
          <a:p>
            <a:pPr lvl="2" eaLnBrk="1" hangingPunct="1">
              <a:lnSpc>
                <a:spcPts val="2400"/>
              </a:lnSpc>
              <a:buFontTx/>
              <a:buChar char="–"/>
            </a:pPr>
            <a:r>
              <a:rPr lang="zh-CN" altLang="en-US" dirty="0"/>
              <a:t>同维甲酸</a:t>
            </a:r>
            <a:r>
              <a:rPr lang="en-AU" altLang="en-US" dirty="0"/>
              <a:t> (</a:t>
            </a:r>
            <a:r>
              <a:rPr lang="zh-CN" altLang="en-US" dirty="0"/>
              <a:t>治疗青春痘</a:t>
            </a:r>
            <a:r>
              <a:rPr lang="en-AU" altLang="en-US" dirty="0"/>
              <a:t>)</a:t>
            </a:r>
          </a:p>
          <a:p>
            <a:pPr lvl="2" eaLnBrk="1" hangingPunct="1">
              <a:lnSpc>
                <a:spcPts val="2400"/>
              </a:lnSpc>
              <a:buFontTx/>
              <a:buChar char="–"/>
            </a:pPr>
            <a:r>
              <a:rPr lang="zh-CN" altLang="en-US" dirty="0"/>
              <a:t>胺碘酮</a:t>
            </a:r>
            <a:r>
              <a:rPr lang="en-AU" altLang="en-US" dirty="0"/>
              <a:t> (</a:t>
            </a:r>
            <a:r>
              <a:rPr lang="zh-CN" altLang="en-US" dirty="0"/>
              <a:t>治疗心律失常</a:t>
            </a:r>
            <a:r>
              <a:rPr lang="en-AU" altLang="en-US" dirty="0"/>
              <a:t>)</a:t>
            </a:r>
          </a:p>
          <a:p>
            <a:pPr lvl="2" eaLnBrk="1" hangingPunct="1">
              <a:lnSpc>
                <a:spcPts val="2400"/>
              </a:lnSpc>
              <a:buFontTx/>
              <a:buChar char="–"/>
            </a:pPr>
            <a:r>
              <a:rPr lang="zh-CN" altLang="en-US" dirty="0"/>
              <a:t>舒马普坦</a:t>
            </a:r>
            <a:r>
              <a:rPr lang="en-AU" altLang="en-US"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治疗偏头疼</a:t>
            </a:r>
            <a:r>
              <a:rPr lang="en-AU" altLang="en-US" dirty="0">
                <a:latin typeface="Arial" panose="020B0604020202020204" pitchFamily="34" charset="0"/>
                <a:cs typeface="Arial" panose="020B0604020202020204" pitchFamily="34" charset="0"/>
              </a:rPr>
              <a:t>)</a:t>
            </a:r>
          </a:p>
          <a:p>
            <a:pPr>
              <a:lnSpc>
                <a:spcPts val="2400"/>
              </a:lnSpc>
              <a:buFont typeface="Arial" panose="020B0604020202020204" pitchFamily="34" charset="0"/>
              <a:buNone/>
            </a:pPr>
            <a:endParaRPr lang="en-US" altLang="en-US" b="1" dirty="0">
              <a:latin typeface="Arial" panose="020B0604020202020204" pitchFamily="34" charset="0"/>
              <a:cs typeface="Arial" panose="020B0604020202020204" pitchFamily="34" charset="0"/>
            </a:endParaRPr>
          </a:p>
        </p:txBody>
      </p:sp>
      <p:sp>
        <p:nvSpPr>
          <p:cNvPr id="1037314" name="Rectangle 4"/>
          <p:cNvSpPr>
            <a:spLocks noChangeArrowheads="1"/>
          </p:cNvSpPr>
          <p:nvPr/>
        </p:nvSpPr>
        <p:spPr bwMode="auto">
          <a:xfrm>
            <a:off x="287338" y="1009650"/>
            <a:ext cx="2877711"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LASIK: </a:t>
            </a:r>
            <a:r>
              <a:rPr lang="zh-CN" altLang="en-US" sz="2800" dirty="0">
                <a:solidFill>
                  <a:srgbClr val="0073AE"/>
                </a:solidFill>
                <a:latin typeface="Times New Roman MT Std"/>
              </a:rPr>
              <a:t>禁忌症</a:t>
            </a:r>
            <a:r>
              <a:rPr lang="en-US" altLang="en-US" sz="2800" dirty="0">
                <a:solidFill>
                  <a:srgbClr val="0073AE"/>
                </a:solidFill>
                <a:latin typeface="Times New Roman MT Std"/>
              </a:rPr>
              <a:t> 2</a:t>
            </a:r>
            <a:endParaRPr lang="en-US" altLang="en-US" sz="2000" dirty="0">
              <a:latin typeface="Times New Roman MT Std"/>
            </a:endParaRPr>
          </a:p>
        </p:txBody>
      </p:sp>
      <p:sp>
        <p:nvSpPr>
          <p:cNvPr id="103731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7" name="Rectangle 3"/>
          <p:cNvSpPr>
            <a:spLocks noGrp="1"/>
          </p:cNvSpPr>
          <p:nvPr>
            <p:ph type="body" idx="1"/>
          </p:nvPr>
        </p:nvSpPr>
        <p:spPr>
          <a:xfrm>
            <a:off x="838200" y="1808163"/>
            <a:ext cx="8839200" cy="5135562"/>
          </a:xfrm>
        </p:spPr>
        <p:txBody>
          <a:bodyPr/>
          <a:lstStyle/>
          <a:p>
            <a:pPr marL="361950" indent="-361950" eaLnBrk="1" hangingPunct="1">
              <a:lnSpc>
                <a:spcPct val="150000"/>
              </a:lnSpc>
              <a:defRPr/>
            </a:pPr>
            <a:r>
              <a:rPr lang="zh-CN" altLang="en-US" dirty="0">
                <a:latin typeface="Arial" panose="020B0604020202020204" pitchFamily="34" charset="0"/>
                <a:cs typeface="Arial" panose="020B0604020202020204" pitchFamily="34" charset="0"/>
              </a:rPr>
              <a:t>舒适度高</a:t>
            </a:r>
            <a:endParaRPr lang="en-US" altLang="en-US" dirty="0">
              <a:latin typeface="Arial" panose="020B0604020202020204" pitchFamily="34" charset="0"/>
              <a:cs typeface="Arial" panose="020B0604020202020204" pitchFamily="34" charset="0"/>
            </a:endParaRPr>
          </a:p>
          <a:p>
            <a:pPr marL="361950" indent="-361950" eaLnBrk="1" hangingPunct="1">
              <a:lnSpc>
                <a:spcPct val="150000"/>
              </a:lnSpc>
              <a:defRPr/>
            </a:pPr>
            <a:r>
              <a:rPr lang="zh-CN" altLang="en-US" dirty="0">
                <a:latin typeface="Arial" panose="020B0604020202020204" pitchFamily="34" charset="0"/>
                <a:cs typeface="Arial" panose="020B0604020202020204" pitchFamily="34" charset="0"/>
              </a:rPr>
              <a:t>即时的视觉效果</a:t>
            </a:r>
            <a:endParaRPr lang="en-US" altLang="en-US" dirty="0">
              <a:latin typeface="Arial" panose="020B0604020202020204" pitchFamily="34" charset="0"/>
              <a:cs typeface="Arial" panose="020B0604020202020204" pitchFamily="34" charset="0"/>
            </a:endParaRPr>
          </a:p>
          <a:p>
            <a:pPr marL="361950" indent="-361950" eaLnBrk="1" hangingPunct="1">
              <a:lnSpc>
                <a:spcPct val="150000"/>
              </a:lnSpc>
              <a:defRPr/>
            </a:pPr>
            <a:r>
              <a:rPr lang="zh-CN" altLang="en-US" dirty="0"/>
              <a:t>减少病人的复查</a:t>
            </a:r>
            <a:endParaRPr lang="en-US" altLang="en-US" dirty="0">
              <a:latin typeface="Arial" panose="020B0604020202020204" pitchFamily="34" charset="0"/>
              <a:cs typeface="Arial" panose="020B0604020202020204" pitchFamily="34" charset="0"/>
            </a:endParaRPr>
          </a:p>
          <a:p>
            <a:pPr marL="361950" indent="-361950" eaLnBrk="1" hangingPunct="1">
              <a:lnSpc>
                <a:spcPct val="150000"/>
              </a:lnSpc>
              <a:defRPr/>
            </a:pPr>
            <a:r>
              <a:rPr lang="zh-CN" altLang="en-US" dirty="0">
                <a:latin typeface="Arial" panose="020B0604020202020204" pitchFamily="34" charset="0"/>
                <a:cs typeface="Arial" panose="020B0604020202020204" pitchFamily="34" charset="0"/>
              </a:rPr>
              <a:t>上皮和前弹力层保存完整</a:t>
            </a:r>
            <a:endParaRPr lang="en-US" altLang="en-US" dirty="0">
              <a:latin typeface="Arial" panose="020B0604020202020204" pitchFamily="34" charset="0"/>
              <a:cs typeface="Arial" panose="020B0604020202020204" pitchFamily="34" charset="0"/>
            </a:endParaRPr>
          </a:p>
          <a:p>
            <a:pPr marL="361950" indent="-361950" eaLnBrk="1" hangingPunct="1">
              <a:lnSpc>
                <a:spcPct val="150000"/>
              </a:lnSpc>
              <a:defRPr/>
            </a:pPr>
            <a:r>
              <a:rPr lang="zh-CN" altLang="en-US" dirty="0"/>
              <a:t>最少的基质层混浊</a:t>
            </a:r>
            <a:endParaRPr lang="en-US" altLang="en-US" dirty="0">
              <a:latin typeface="Arial" panose="020B0604020202020204" pitchFamily="34" charset="0"/>
              <a:cs typeface="Arial" panose="020B0604020202020204" pitchFamily="34" charset="0"/>
            </a:endParaRPr>
          </a:p>
          <a:p>
            <a:pPr marL="361950" indent="-361950" eaLnBrk="1" hangingPunct="1">
              <a:lnSpc>
                <a:spcPct val="150000"/>
              </a:lnSpc>
              <a:defRPr/>
            </a:pPr>
            <a:r>
              <a:rPr lang="zh-CN" altLang="en-US" dirty="0"/>
              <a:t>回退率低</a:t>
            </a:r>
            <a:endParaRPr lang="en-US" altLang="zh-CN" dirty="0"/>
          </a:p>
          <a:p>
            <a:pPr marL="361950" indent="-361950" eaLnBrk="1" hangingPunct="1">
              <a:lnSpc>
                <a:spcPct val="150000"/>
              </a:lnSpc>
              <a:defRPr/>
            </a:pPr>
            <a:r>
              <a:rPr lang="zh-CN" altLang="en-US" dirty="0">
                <a:latin typeface="Arial" panose="020B0604020202020204" pitchFamily="34" charset="0"/>
                <a:cs typeface="Arial" panose="020B0604020202020204" pitchFamily="34" charset="0"/>
              </a:rPr>
              <a:t>再处理是安全和有效的</a:t>
            </a:r>
            <a:endParaRPr lang="en-US" altLang="en-US" dirty="0">
              <a:latin typeface="Arial" panose="020B0604020202020204" pitchFamily="34" charset="0"/>
              <a:cs typeface="Arial" panose="020B0604020202020204" pitchFamily="34" charset="0"/>
            </a:endParaRPr>
          </a:p>
          <a:p>
            <a:pPr eaLnBrk="1" hangingPunct="1">
              <a:lnSpc>
                <a:spcPct val="150000"/>
              </a:lnSpc>
              <a:defRPr/>
            </a:pPr>
            <a:endParaRPr lang="en-US" altLang="en-US" dirty="0">
              <a:latin typeface="Arial" panose="020B0604020202020204" pitchFamily="34" charset="0"/>
              <a:cs typeface="Arial" panose="020B0604020202020204" pitchFamily="34" charset="0"/>
            </a:endParaRPr>
          </a:p>
          <a:p>
            <a:pPr>
              <a:lnSpc>
                <a:spcPct val="150000"/>
              </a:lnSpc>
              <a:buFont typeface="Arial" panose="020B0604020202020204" pitchFamily="34" charset="0"/>
              <a:buNone/>
              <a:defRPr/>
            </a:pPr>
            <a:endParaRPr lang="en-US" altLang="en-US" b="1" dirty="0">
              <a:latin typeface="Arial" panose="020B0604020202020204" pitchFamily="34" charset="0"/>
              <a:cs typeface="Arial" panose="020B0604020202020204" pitchFamily="34" charset="0"/>
            </a:endParaRPr>
          </a:p>
        </p:txBody>
      </p:sp>
      <p:sp>
        <p:nvSpPr>
          <p:cNvPr id="1038338" name="Rectangle 4"/>
          <p:cNvSpPr>
            <a:spLocks noChangeArrowheads="1"/>
          </p:cNvSpPr>
          <p:nvPr/>
        </p:nvSpPr>
        <p:spPr bwMode="auto">
          <a:xfrm>
            <a:off x="287338" y="1009650"/>
            <a:ext cx="2159566"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LASIK: </a:t>
            </a:r>
            <a:r>
              <a:rPr lang="zh-CN" altLang="en-US" sz="2800" dirty="0">
                <a:solidFill>
                  <a:srgbClr val="0073AE"/>
                </a:solidFill>
                <a:latin typeface="Times New Roman MT Std"/>
              </a:rPr>
              <a:t>优点</a:t>
            </a:r>
            <a:endParaRPr lang="en-US" altLang="en-US" sz="2000" dirty="0">
              <a:latin typeface="Times New Roman MT Std"/>
            </a:endParaRPr>
          </a:p>
        </p:txBody>
      </p:sp>
      <p:sp>
        <p:nvSpPr>
          <p:cNvPr id="1038339"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666" name="Picture 2" descr="C:\Users\Suneet Eng\Desktop\E 55 (1)\Picture511.jpg"/>
          <p:cNvPicPr>
            <a:picLocks noChangeAspect="1" noChangeArrowheads="1"/>
          </p:cNvPicPr>
          <p:nvPr/>
        </p:nvPicPr>
        <p:blipFill>
          <a:blip r:embed="rId3" cstate="print"/>
          <a:srcRect/>
          <a:stretch>
            <a:fillRect/>
          </a:stretch>
        </p:blipFill>
        <p:spPr bwMode="auto">
          <a:xfrm>
            <a:off x="5357818" y="1000108"/>
            <a:ext cx="3554413" cy="2736850"/>
          </a:xfrm>
          <a:prstGeom prst="rect">
            <a:avLst/>
          </a:prstGeom>
          <a:noFill/>
        </p:spPr>
      </p:pic>
      <p:sp>
        <p:nvSpPr>
          <p:cNvPr id="887811" name="Rectangle 3"/>
          <p:cNvSpPr>
            <a:spLocks noGrp="1"/>
          </p:cNvSpPr>
          <p:nvPr>
            <p:ph type="body" idx="1"/>
          </p:nvPr>
        </p:nvSpPr>
        <p:spPr>
          <a:xfrm>
            <a:off x="838200" y="1803400"/>
            <a:ext cx="8839200" cy="5135563"/>
          </a:xfrm>
        </p:spPr>
        <p:txBody>
          <a:bodyPr/>
          <a:lstStyle/>
          <a:p>
            <a:pPr marL="361950" indent="-361950" eaLnBrk="1" hangingPunct="1">
              <a:lnSpc>
                <a:spcPct val="150000"/>
              </a:lnSpc>
              <a:defRPr/>
            </a:pPr>
            <a:r>
              <a:rPr lang="zh-CN" altLang="en-US" dirty="0"/>
              <a:t>微信角膜刀切削差</a:t>
            </a:r>
            <a:r>
              <a:rPr lang="en-US" altLang="en-US" dirty="0"/>
              <a:t>:</a:t>
            </a:r>
          </a:p>
          <a:p>
            <a:pPr lvl="1" eaLnBrk="1" hangingPunct="1">
              <a:lnSpc>
                <a:spcPct val="150000"/>
              </a:lnSpc>
              <a:defRPr/>
            </a:pPr>
            <a:r>
              <a:rPr lang="zh-CN" altLang="en-US" dirty="0"/>
              <a:t>手术者的经验</a:t>
            </a:r>
            <a:endParaRPr lang="en-US" altLang="zh-CN" dirty="0"/>
          </a:p>
          <a:p>
            <a:pPr lvl="1" eaLnBrk="1" hangingPunct="1">
              <a:lnSpc>
                <a:spcPct val="150000"/>
              </a:lnSpc>
              <a:defRPr/>
            </a:pPr>
            <a:r>
              <a:rPr lang="zh-CN" altLang="en-US" dirty="0"/>
              <a:t>丢失负压</a:t>
            </a:r>
            <a:endParaRPr lang="en-US" altLang="zh-CN" dirty="0"/>
          </a:p>
          <a:p>
            <a:pPr lvl="1" eaLnBrk="1" hangingPunct="1">
              <a:lnSpc>
                <a:spcPct val="150000"/>
              </a:lnSpc>
              <a:defRPr/>
            </a:pPr>
            <a:r>
              <a:rPr lang="zh-CN" altLang="en-US" dirty="0"/>
              <a:t>太深</a:t>
            </a:r>
            <a:r>
              <a:rPr lang="en-US" altLang="en-US" dirty="0"/>
              <a:t> → </a:t>
            </a:r>
            <a:r>
              <a:rPr lang="zh-CN" altLang="en-US" dirty="0"/>
              <a:t>穿孔</a:t>
            </a:r>
            <a:endParaRPr lang="en-US" altLang="zh-CN" dirty="0"/>
          </a:p>
          <a:p>
            <a:pPr eaLnBrk="1" hangingPunct="1">
              <a:lnSpc>
                <a:spcPct val="150000"/>
              </a:lnSpc>
              <a:defRPr/>
            </a:pPr>
            <a:r>
              <a:rPr lang="zh-CN" altLang="en-US" dirty="0"/>
              <a:t>角膜瓣并发症</a:t>
            </a:r>
            <a:endParaRPr lang="en-US" altLang="zh-CN" dirty="0"/>
          </a:p>
          <a:p>
            <a:pPr lvl="1" eaLnBrk="1" hangingPunct="1">
              <a:lnSpc>
                <a:spcPct val="150000"/>
              </a:lnSpc>
              <a:defRPr/>
            </a:pPr>
            <a:r>
              <a:rPr lang="zh-CN" altLang="en-US" dirty="0"/>
              <a:t>保持角膜瓣铰链失败</a:t>
            </a:r>
            <a:r>
              <a:rPr lang="en-US" altLang="en-US" dirty="0"/>
              <a:t> (</a:t>
            </a:r>
            <a:r>
              <a:rPr lang="zh-CN" altLang="en-US" dirty="0"/>
              <a:t>游离的角膜瓣</a:t>
            </a:r>
            <a:r>
              <a:rPr lang="en-US" altLang="en-US" dirty="0"/>
              <a:t>)</a:t>
            </a:r>
          </a:p>
          <a:p>
            <a:pPr lvl="1" eaLnBrk="1" hangingPunct="1">
              <a:lnSpc>
                <a:spcPct val="150000"/>
              </a:lnSpc>
              <a:defRPr/>
            </a:pPr>
            <a:r>
              <a:rPr lang="zh-CN" altLang="en-US" dirty="0"/>
              <a:t>太薄</a:t>
            </a:r>
            <a:endParaRPr lang="en-US" altLang="en-US" dirty="0"/>
          </a:p>
          <a:p>
            <a:pPr lvl="1" eaLnBrk="1" hangingPunct="1">
              <a:lnSpc>
                <a:spcPct val="150000"/>
              </a:lnSpc>
              <a:defRPr/>
            </a:pPr>
            <a:r>
              <a:rPr lang="zh-CN" altLang="en-US" dirty="0"/>
              <a:t>太厚</a:t>
            </a:r>
            <a:endParaRPr lang="en-US" altLang="zh-CN" dirty="0"/>
          </a:p>
          <a:p>
            <a:pPr lvl="1" eaLnBrk="1" hangingPunct="1">
              <a:lnSpc>
                <a:spcPct val="150000"/>
              </a:lnSpc>
              <a:defRPr/>
            </a:pPr>
            <a:r>
              <a:rPr lang="zh-CN" altLang="en-US" dirty="0"/>
              <a:t>起皱</a:t>
            </a:r>
            <a:endParaRPr lang="en-US" altLang="en-US" dirty="0"/>
          </a:p>
          <a:p>
            <a:pPr>
              <a:lnSpc>
                <a:spcPct val="150000"/>
              </a:lnSpc>
              <a:buFont typeface="Arial" panose="020B0604020202020204" pitchFamily="34" charset="0"/>
              <a:buNone/>
              <a:defRPr/>
            </a:pPr>
            <a:endParaRPr lang="en-US" altLang="en-US" dirty="0"/>
          </a:p>
        </p:txBody>
      </p:sp>
      <p:sp>
        <p:nvSpPr>
          <p:cNvPr id="1040386" name="Rectangle 4"/>
          <p:cNvSpPr>
            <a:spLocks noChangeArrowheads="1"/>
          </p:cNvSpPr>
          <p:nvPr/>
        </p:nvSpPr>
        <p:spPr bwMode="auto">
          <a:xfrm>
            <a:off x="287338" y="1009650"/>
            <a:ext cx="2877711"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LASIK: </a:t>
            </a:r>
            <a:r>
              <a:rPr lang="zh-CN" altLang="en-US" sz="2800" dirty="0">
                <a:solidFill>
                  <a:srgbClr val="0073AE"/>
                </a:solidFill>
                <a:latin typeface="Times New Roman MT Std"/>
              </a:rPr>
              <a:t>并发症</a:t>
            </a:r>
            <a:r>
              <a:rPr lang="en-US" altLang="en-US" sz="2800" dirty="0">
                <a:solidFill>
                  <a:srgbClr val="0073AE"/>
                </a:solidFill>
                <a:latin typeface="Times New Roman MT Std"/>
              </a:rPr>
              <a:t> 1</a:t>
            </a:r>
            <a:endParaRPr lang="en-US" altLang="en-US" sz="2000" dirty="0">
              <a:latin typeface="Times New Roman MT Std"/>
            </a:endParaRPr>
          </a:p>
        </p:txBody>
      </p:sp>
      <p:sp>
        <p:nvSpPr>
          <p:cNvPr id="1040387"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
        <p:nvSpPr>
          <p:cNvPr id="1040389" name="TextBox 12"/>
          <p:cNvSpPr txBox="1">
            <a:spLocks noChangeArrowheads="1"/>
          </p:cNvSpPr>
          <p:nvPr/>
        </p:nvSpPr>
        <p:spPr bwMode="auto">
          <a:xfrm>
            <a:off x="6063461" y="3762358"/>
            <a:ext cx="2492990" cy="707886"/>
          </a:xfrm>
          <a:prstGeom prst="rect">
            <a:avLst/>
          </a:prstGeom>
          <a:noFill/>
          <a:ln w="9525">
            <a:noFill/>
            <a:miter lim="800000"/>
          </a:ln>
        </p:spPr>
        <p:txBody>
          <a:bodyPr wrap="none">
            <a:spAutoFit/>
          </a:bodyPr>
          <a:lstStyle/>
          <a:p>
            <a:r>
              <a:rPr lang="zh-CN" altLang="en-US" sz="2000" dirty="0"/>
              <a:t>不规则的角膜瓣边缘</a:t>
            </a:r>
            <a:endParaRPr lang="en-US" altLang="zh-CN" sz="2000" dirty="0"/>
          </a:p>
          <a:p>
            <a:r>
              <a:rPr lang="en-AU" sz="2000" dirty="0"/>
              <a:t>(Photo: </a:t>
            </a:r>
            <a:r>
              <a:rPr lang="en-AU" sz="2000" b="1" dirty="0"/>
              <a:t>R Salazar</a:t>
            </a:r>
            <a:r>
              <a:rPr lang="en-AU" sz="2000" dirty="0"/>
              <a:t>)</a:t>
            </a:r>
            <a:endParaRPr lang="en-GB" sz="2000" b="1" dirty="0"/>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2690" name="Picture 2" descr="C:\Users\Suneet Eng\Desktop\E 55 (1)\Picture52.jpg"/>
          <p:cNvPicPr>
            <a:picLocks noChangeAspect="1" noChangeArrowheads="1"/>
          </p:cNvPicPr>
          <p:nvPr/>
        </p:nvPicPr>
        <p:blipFill>
          <a:blip r:embed="rId3" cstate="print"/>
          <a:srcRect/>
          <a:stretch>
            <a:fillRect/>
          </a:stretch>
        </p:blipFill>
        <p:spPr bwMode="auto">
          <a:xfrm>
            <a:off x="5357818" y="1000108"/>
            <a:ext cx="3621087" cy="3548063"/>
          </a:xfrm>
          <a:prstGeom prst="rect">
            <a:avLst/>
          </a:prstGeom>
          <a:noFill/>
        </p:spPr>
      </p:pic>
      <p:sp>
        <p:nvSpPr>
          <p:cNvPr id="1042433" name="Rectangle 3"/>
          <p:cNvSpPr>
            <a:spLocks noGrp="1"/>
          </p:cNvSpPr>
          <p:nvPr>
            <p:ph type="body" idx="1"/>
          </p:nvPr>
        </p:nvSpPr>
        <p:spPr>
          <a:xfrm>
            <a:off x="838200" y="1801813"/>
            <a:ext cx="5389563" cy="5135562"/>
          </a:xfrm>
        </p:spPr>
        <p:txBody>
          <a:bodyPr/>
          <a:lstStyle/>
          <a:p>
            <a:pPr marL="361950" indent="-361950" eaLnBrk="1" hangingPunct="1">
              <a:lnSpc>
                <a:spcPct val="150000"/>
              </a:lnSpc>
            </a:pPr>
            <a:r>
              <a:rPr lang="zh-CN" altLang="en-US" dirty="0">
                <a:latin typeface="Arial" panose="020B0604020202020204" pitchFamily="34" charset="0"/>
                <a:cs typeface="Arial" panose="020B0604020202020204" pitchFamily="34" charset="0"/>
              </a:rPr>
              <a:t>上皮长入</a:t>
            </a:r>
            <a:endParaRPr lang="en-US" altLang="zh-CN" dirty="0">
              <a:latin typeface="Arial" panose="020B0604020202020204" pitchFamily="34" charset="0"/>
              <a:cs typeface="Arial" panose="020B0604020202020204" pitchFamily="34" charset="0"/>
            </a:endParaRPr>
          </a:p>
          <a:p>
            <a:pPr marL="361950" indent="-361950" eaLnBrk="1" hangingPunct="1">
              <a:lnSpc>
                <a:spcPct val="150000"/>
              </a:lnSpc>
            </a:pPr>
            <a:r>
              <a:rPr lang="zh-CN" altLang="en-US" dirty="0">
                <a:latin typeface="Arial" panose="020B0604020202020204" pitchFamily="34" charset="0"/>
                <a:cs typeface="Arial" panose="020B0604020202020204" pitchFamily="34" charset="0"/>
              </a:rPr>
              <a:t>角膜瓣沉积物</a:t>
            </a:r>
            <a:endParaRPr lang="en-US" altLang="zh-CN" dirty="0">
              <a:latin typeface="Arial" panose="020B0604020202020204" pitchFamily="34" charset="0"/>
              <a:cs typeface="Arial" panose="020B0604020202020204" pitchFamily="34" charset="0"/>
            </a:endParaRPr>
          </a:p>
          <a:p>
            <a:pPr marL="361950" indent="-361950" eaLnBrk="1" hangingPunct="1">
              <a:lnSpc>
                <a:spcPct val="150000"/>
              </a:lnSpc>
            </a:pPr>
            <a:r>
              <a:rPr lang="zh-CN" altLang="en-US" dirty="0">
                <a:latin typeface="Arial" panose="020B0604020202020204" pitchFamily="34" charset="0"/>
                <a:cs typeface="Arial" panose="020B0604020202020204" pitchFamily="34" charset="0"/>
              </a:rPr>
              <a:t>偏心切削</a:t>
            </a:r>
            <a:r>
              <a:rPr lang="en-US"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单眼复视</a:t>
            </a:r>
            <a:endParaRPr lang="en-US" altLang="zh-CN" dirty="0">
              <a:latin typeface="Arial" panose="020B0604020202020204" pitchFamily="34" charset="0"/>
              <a:cs typeface="Arial" panose="020B0604020202020204" pitchFamily="34" charset="0"/>
            </a:endParaRPr>
          </a:p>
          <a:p>
            <a:pPr marL="361950" indent="-361950" eaLnBrk="1" hangingPunct="1">
              <a:lnSpc>
                <a:spcPct val="150000"/>
              </a:lnSpc>
            </a:pPr>
            <a:r>
              <a:rPr lang="zh-CN" altLang="en-US" dirty="0"/>
              <a:t>畏光</a:t>
            </a:r>
            <a:endParaRPr lang="en-US" altLang="en-US" dirty="0">
              <a:latin typeface="Arial" panose="020B0604020202020204" pitchFamily="34" charset="0"/>
              <a:cs typeface="Arial" panose="020B0604020202020204" pitchFamily="34" charset="0"/>
            </a:endParaRPr>
          </a:p>
          <a:p>
            <a:pPr marL="361950" indent="-361950" eaLnBrk="1" hangingPunct="1">
              <a:lnSpc>
                <a:spcPct val="150000"/>
              </a:lnSpc>
            </a:pPr>
            <a:r>
              <a:rPr lang="zh-CN" altLang="en-US" dirty="0"/>
              <a:t>眩光</a:t>
            </a:r>
            <a:r>
              <a:rPr lang="en-US"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光晕</a:t>
            </a:r>
            <a:endParaRPr lang="en-US" altLang="en-US" dirty="0">
              <a:latin typeface="Arial" panose="020B0604020202020204" pitchFamily="34" charset="0"/>
              <a:cs typeface="Arial" panose="020B0604020202020204" pitchFamily="34" charset="0"/>
            </a:endParaRPr>
          </a:p>
          <a:p>
            <a:pPr marL="361950" indent="-361950" eaLnBrk="1" hangingPunct="1">
              <a:lnSpc>
                <a:spcPct val="150000"/>
              </a:lnSpc>
            </a:pPr>
            <a:r>
              <a:rPr lang="zh-CN" altLang="en-US" dirty="0"/>
              <a:t>干眼</a:t>
            </a:r>
            <a:endParaRPr lang="en-US" altLang="zh-CN" dirty="0"/>
          </a:p>
          <a:p>
            <a:pPr marL="361950" indent="-361950" eaLnBrk="1" hangingPunct="1">
              <a:lnSpc>
                <a:spcPct val="150000"/>
              </a:lnSpc>
            </a:pPr>
            <a:r>
              <a:rPr lang="zh-CN" altLang="en-US" dirty="0">
                <a:latin typeface="Arial" panose="020B0604020202020204" pitchFamily="34" charset="0"/>
                <a:cs typeface="Arial" panose="020B0604020202020204" pitchFamily="34" charset="0"/>
              </a:rPr>
              <a:t>结膜下出血</a:t>
            </a:r>
            <a:endParaRPr lang="en-US" altLang="zh-CN" dirty="0">
              <a:latin typeface="Arial" panose="020B0604020202020204" pitchFamily="34" charset="0"/>
              <a:cs typeface="Arial" panose="020B0604020202020204" pitchFamily="34" charset="0"/>
            </a:endParaRPr>
          </a:p>
          <a:p>
            <a:pPr marL="361950" indent="-361950" eaLnBrk="1" hangingPunct="1">
              <a:lnSpc>
                <a:spcPct val="150000"/>
              </a:lnSpc>
            </a:pPr>
            <a:r>
              <a:rPr lang="zh-CN" altLang="en-US" dirty="0"/>
              <a:t>上睑下垂</a:t>
            </a:r>
            <a:endParaRPr lang="en-US" altLang="zh-CN" dirty="0"/>
          </a:p>
          <a:p>
            <a:pPr marL="361950" indent="-361950" eaLnBrk="1" hangingPunct="1">
              <a:lnSpc>
                <a:spcPct val="150000"/>
              </a:lnSpc>
            </a:pPr>
            <a:r>
              <a:rPr lang="zh-CN" altLang="en-US" dirty="0">
                <a:latin typeface="Arial" panose="020B0604020202020204" pitchFamily="34" charset="0"/>
                <a:cs typeface="Arial" panose="020B0604020202020204" pitchFamily="34" charset="0"/>
              </a:rPr>
              <a:t>设备问题</a:t>
            </a:r>
            <a:r>
              <a:rPr lang="en-US" altLang="en-US"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手术过程中失败</a:t>
            </a:r>
            <a:endParaRPr lang="en-US" altLang="en-US" dirty="0">
              <a:latin typeface="Arial" panose="020B0604020202020204" pitchFamily="34" charset="0"/>
              <a:cs typeface="Arial" panose="020B0604020202020204" pitchFamily="34" charset="0"/>
            </a:endParaRPr>
          </a:p>
        </p:txBody>
      </p:sp>
      <p:sp>
        <p:nvSpPr>
          <p:cNvPr id="1042434" name="Rectangle 4"/>
          <p:cNvSpPr>
            <a:spLocks noChangeArrowheads="1"/>
          </p:cNvSpPr>
          <p:nvPr/>
        </p:nvSpPr>
        <p:spPr bwMode="auto">
          <a:xfrm>
            <a:off x="287338" y="1009650"/>
            <a:ext cx="2877711"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LASIK: </a:t>
            </a:r>
            <a:r>
              <a:rPr lang="zh-CN" altLang="en-US" sz="2800" dirty="0">
                <a:solidFill>
                  <a:srgbClr val="0073AE"/>
                </a:solidFill>
                <a:latin typeface="Times New Roman MT Std"/>
              </a:rPr>
              <a:t>并发症</a:t>
            </a:r>
            <a:r>
              <a:rPr lang="en-US" altLang="en-US" sz="2800" dirty="0">
                <a:solidFill>
                  <a:srgbClr val="0073AE"/>
                </a:solidFill>
                <a:latin typeface="Times New Roman MT Std"/>
              </a:rPr>
              <a:t> 2</a:t>
            </a:r>
            <a:endParaRPr lang="en-US" altLang="en-US" sz="2000" dirty="0">
              <a:latin typeface="Times New Roman MT Std"/>
            </a:endParaRPr>
          </a:p>
        </p:txBody>
      </p:sp>
      <p:sp>
        <p:nvSpPr>
          <p:cNvPr id="104243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
        <p:nvSpPr>
          <p:cNvPr id="1042437" name="TextBox 3"/>
          <p:cNvSpPr txBox="1">
            <a:spLocks noChangeArrowheads="1"/>
          </p:cNvSpPr>
          <p:nvPr/>
        </p:nvSpPr>
        <p:spPr bwMode="auto">
          <a:xfrm>
            <a:off x="6094454" y="4467225"/>
            <a:ext cx="2420855" cy="1200329"/>
          </a:xfrm>
          <a:prstGeom prst="rect">
            <a:avLst/>
          </a:prstGeom>
          <a:noFill/>
          <a:ln w="9525">
            <a:noFill/>
            <a:miter lim="800000"/>
          </a:ln>
        </p:spPr>
        <p:txBody>
          <a:bodyPr wrap="none">
            <a:spAutoFit/>
          </a:bodyPr>
          <a:lstStyle/>
          <a:p>
            <a:pPr algn="ctr"/>
            <a:r>
              <a:rPr lang="zh-CN" altLang="en-US" b="1" dirty="0"/>
              <a:t>角膜瓣浸润</a:t>
            </a:r>
            <a:r>
              <a:rPr lang="en-US" altLang="en-US" b="1" dirty="0"/>
              <a:t>(</a:t>
            </a:r>
            <a:r>
              <a:rPr lang="zh-CN" altLang="en-US" b="1" dirty="0"/>
              <a:t>黄色箭头</a:t>
            </a:r>
            <a:r>
              <a:rPr lang="en-US" altLang="en-US" b="1" dirty="0"/>
              <a:t>)</a:t>
            </a:r>
            <a:br>
              <a:rPr lang="en-US" altLang="en-US" b="1" dirty="0"/>
            </a:br>
            <a:r>
              <a:rPr lang="en-US" altLang="en-US" b="1" dirty="0"/>
              <a:t>&amp;</a:t>
            </a:r>
          </a:p>
          <a:p>
            <a:pPr algn="ctr"/>
            <a:r>
              <a:rPr lang="zh-CN" altLang="en-US" b="1" dirty="0"/>
              <a:t>上皮长入</a:t>
            </a:r>
            <a:r>
              <a:rPr lang="en-US" altLang="en-US" b="1" dirty="0"/>
              <a:t>(</a:t>
            </a:r>
            <a:r>
              <a:rPr lang="zh-CN" altLang="en-US" b="1" dirty="0"/>
              <a:t>红色箭头</a:t>
            </a:r>
            <a:r>
              <a:rPr lang="en-US" altLang="en-US" b="1" dirty="0"/>
              <a:t>)</a:t>
            </a:r>
          </a:p>
          <a:p>
            <a:pPr algn="ctr"/>
            <a:r>
              <a:rPr lang="en-US" dirty="0"/>
              <a:t>(Photo: </a:t>
            </a:r>
            <a:r>
              <a:rPr lang="en-US" b="1" dirty="0"/>
              <a:t>R Salazar</a:t>
            </a:r>
            <a:r>
              <a:rPr lang="en-US" dirty="0"/>
              <a:t>)</a:t>
            </a:r>
            <a:endParaRPr lang="en-GB" dirty="0"/>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5" name="Picture 3" descr="C:\Users\Suneet Eng\Desktop\E 55 (1)\Picture54.jpg"/>
          <p:cNvPicPr>
            <a:picLocks noChangeAspect="1" noChangeArrowheads="1"/>
          </p:cNvPicPr>
          <p:nvPr/>
        </p:nvPicPr>
        <p:blipFill>
          <a:blip r:embed="rId3" cstate="print"/>
          <a:srcRect/>
          <a:stretch>
            <a:fillRect/>
          </a:stretch>
        </p:blipFill>
        <p:spPr bwMode="auto">
          <a:xfrm>
            <a:off x="5424814" y="3571876"/>
            <a:ext cx="3671888" cy="2908300"/>
          </a:xfrm>
          <a:prstGeom prst="rect">
            <a:avLst/>
          </a:prstGeom>
          <a:noFill/>
        </p:spPr>
      </p:pic>
      <p:pic>
        <p:nvPicPr>
          <p:cNvPr id="883714" name="Picture 2" descr="C:\Users\Suneet Eng\Desktop\E 55 (1)\Picture53.jpg"/>
          <p:cNvPicPr>
            <a:picLocks noChangeAspect="1" noChangeArrowheads="1"/>
          </p:cNvPicPr>
          <p:nvPr/>
        </p:nvPicPr>
        <p:blipFill>
          <a:blip r:embed="rId4" cstate="print"/>
          <a:srcRect/>
          <a:stretch>
            <a:fillRect/>
          </a:stretch>
        </p:blipFill>
        <p:spPr bwMode="auto">
          <a:xfrm>
            <a:off x="6154768" y="1000108"/>
            <a:ext cx="2846388" cy="2505075"/>
          </a:xfrm>
          <a:prstGeom prst="rect">
            <a:avLst/>
          </a:prstGeom>
          <a:noFill/>
        </p:spPr>
      </p:pic>
      <p:sp>
        <p:nvSpPr>
          <p:cNvPr id="1044481" name="Rectangle 3"/>
          <p:cNvSpPr>
            <a:spLocks noGrp="1"/>
          </p:cNvSpPr>
          <p:nvPr>
            <p:ph type="body" idx="1"/>
          </p:nvPr>
        </p:nvSpPr>
        <p:spPr>
          <a:xfrm>
            <a:off x="838200" y="1846263"/>
            <a:ext cx="8839200" cy="5135562"/>
          </a:xfrm>
        </p:spPr>
        <p:txBody>
          <a:bodyPr/>
          <a:lstStyle/>
          <a:p>
            <a:pPr eaLnBrk="1" hangingPunct="1">
              <a:lnSpc>
                <a:spcPts val="2800"/>
              </a:lnSpc>
            </a:pPr>
            <a:r>
              <a:rPr lang="zh-CN" altLang="en-US" dirty="0">
                <a:latin typeface="Arial" panose="020B0604020202020204" pitchFamily="34" charset="0"/>
                <a:cs typeface="Arial" panose="020B0604020202020204" pitchFamily="34" charset="0"/>
              </a:rPr>
              <a:t>屈光问题</a:t>
            </a:r>
            <a:r>
              <a:rPr lang="en-US" altLang="en-US" dirty="0">
                <a:latin typeface="Arial" panose="020B0604020202020204" pitchFamily="34" charset="0"/>
                <a:cs typeface="Arial" panose="020B0604020202020204" pitchFamily="34" charset="0"/>
              </a:rPr>
              <a:t>:</a:t>
            </a:r>
          </a:p>
          <a:p>
            <a:pPr lvl="1" eaLnBrk="1" hangingPunct="1">
              <a:lnSpc>
                <a:spcPts val="2800"/>
              </a:lnSpc>
            </a:pPr>
            <a:r>
              <a:rPr lang="zh-CN" altLang="en-US" dirty="0">
                <a:latin typeface="Arial" panose="020B0604020202020204" pitchFamily="34" charset="0"/>
                <a:cs typeface="Arial" panose="020B0604020202020204" pitchFamily="34" charset="0"/>
              </a:rPr>
              <a:t>过矫或欠矫</a:t>
            </a:r>
            <a:endParaRPr lang="en-US" altLang="zh-CN" dirty="0">
              <a:latin typeface="Arial" panose="020B0604020202020204" pitchFamily="34" charset="0"/>
              <a:cs typeface="Arial" panose="020B0604020202020204" pitchFamily="34" charset="0"/>
            </a:endParaRPr>
          </a:p>
          <a:p>
            <a:pPr lvl="1" eaLnBrk="1" hangingPunct="1">
              <a:lnSpc>
                <a:spcPts val="2800"/>
              </a:lnSpc>
            </a:pPr>
            <a:r>
              <a:rPr lang="zh-CN" altLang="en-US" dirty="0"/>
              <a:t>导致不规则散光</a:t>
            </a:r>
            <a:endParaRPr lang="en-US" altLang="zh-CN" dirty="0"/>
          </a:p>
          <a:p>
            <a:pPr lvl="1" eaLnBrk="1" hangingPunct="1">
              <a:lnSpc>
                <a:spcPts val="2800"/>
              </a:lnSpc>
            </a:pPr>
            <a:r>
              <a:rPr lang="zh-CN" altLang="en-US" dirty="0">
                <a:latin typeface="Arial" panose="020B0604020202020204" pitchFamily="34" charset="0"/>
                <a:cs typeface="Arial" panose="020B0604020202020204" pitchFamily="34" charset="0"/>
              </a:rPr>
              <a:t>偏心切削</a:t>
            </a:r>
            <a:endParaRPr lang="en-US" altLang="en-US" dirty="0">
              <a:latin typeface="Arial" panose="020B0604020202020204" pitchFamily="34" charset="0"/>
              <a:cs typeface="Arial" panose="020B0604020202020204" pitchFamily="34" charset="0"/>
            </a:endParaRPr>
          </a:p>
          <a:p>
            <a:pPr lvl="1" eaLnBrk="1" hangingPunct="1">
              <a:lnSpc>
                <a:spcPts val="2800"/>
              </a:lnSpc>
            </a:pPr>
            <a:r>
              <a:rPr lang="zh-CN" altLang="en-US" dirty="0"/>
              <a:t>回退</a:t>
            </a:r>
            <a:endParaRPr lang="en-US" altLang="en-US" dirty="0">
              <a:latin typeface="Arial" panose="020B0604020202020204" pitchFamily="34" charset="0"/>
              <a:cs typeface="Arial" panose="020B0604020202020204" pitchFamily="34" charset="0"/>
            </a:endParaRPr>
          </a:p>
          <a:p>
            <a:pPr eaLnBrk="1" hangingPunct="1">
              <a:lnSpc>
                <a:spcPts val="2800"/>
              </a:lnSpc>
            </a:pPr>
            <a:r>
              <a:rPr lang="zh-CN" altLang="en-US" dirty="0">
                <a:latin typeface="Arial" panose="020B0604020202020204" pitchFamily="34" charset="0"/>
                <a:cs typeface="Arial" panose="020B0604020202020204" pitchFamily="34" charset="0"/>
              </a:rPr>
              <a:t>角膜膨隆</a:t>
            </a:r>
            <a:endParaRPr lang="en-US" altLang="zh-CN" dirty="0">
              <a:latin typeface="Arial" panose="020B0604020202020204" pitchFamily="34" charset="0"/>
              <a:cs typeface="Arial" panose="020B0604020202020204" pitchFamily="34" charset="0"/>
            </a:endParaRPr>
          </a:p>
          <a:p>
            <a:pPr lvl="1" eaLnBrk="1" hangingPunct="1">
              <a:lnSpc>
                <a:spcPts val="2800"/>
              </a:lnSpc>
            </a:pPr>
            <a:r>
              <a:rPr lang="zh-CN" altLang="en-US" dirty="0">
                <a:latin typeface="Arial" panose="020B0604020202020204" pitchFamily="34" charset="0"/>
                <a:cs typeface="Arial" panose="020B0604020202020204" pitchFamily="34" charset="0"/>
              </a:rPr>
              <a:t>基质床厚度不够</a:t>
            </a:r>
            <a:endParaRPr lang="en-US" altLang="zh-CN" dirty="0">
              <a:latin typeface="Arial" panose="020B0604020202020204" pitchFamily="34" charset="0"/>
              <a:cs typeface="Arial" panose="020B0604020202020204" pitchFamily="34" charset="0"/>
            </a:endParaRPr>
          </a:p>
          <a:p>
            <a:pPr eaLnBrk="1" hangingPunct="1">
              <a:lnSpc>
                <a:spcPts val="2800"/>
              </a:lnSpc>
            </a:pPr>
            <a:r>
              <a:rPr lang="zh-CN" altLang="en-US" dirty="0">
                <a:latin typeface="Arial" panose="020B0604020202020204" pitchFamily="34" charset="0"/>
                <a:cs typeface="Arial" panose="020B0604020202020204" pitchFamily="34" charset="0"/>
              </a:rPr>
              <a:t>角膜炎症</a:t>
            </a:r>
            <a:r>
              <a:rPr lang="en-US" altLang="en-US"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感染</a:t>
            </a:r>
            <a:endParaRPr lang="en-US" altLang="zh-CN" dirty="0">
              <a:latin typeface="Arial" panose="020B0604020202020204" pitchFamily="34" charset="0"/>
              <a:cs typeface="Arial" panose="020B0604020202020204" pitchFamily="34" charset="0"/>
            </a:endParaRPr>
          </a:p>
          <a:p>
            <a:pPr eaLnBrk="1" hangingPunct="1">
              <a:lnSpc>
                <a:spcPts val="2800"/>
              </a:lnSpc>
            </a:pPr>
            <a:r>
              <a:rPr lang="zh-CN" altLang="en-US" dirty="0">
                <a:latin typeface="Arial" panose="020B0604020202020204" pitchFamily="34" charset="0"/>
                <a:cs typeface="Arial" panose="020B0604020202020204" pitchFamily="34" charset="0"/>
              </a:rPr>
              <a:t>角膜瓣条纹</a:t>
            </a:r>
            <a:endParaRPr lang="en-US" altLang="en-US" dirty="0">
              <a:latin typeface="Arial" panose="020B0604020202020204" pitchFamily="34" charset="0"/>
              <a:cs typeface="Arial" panose="020B0604020202020204" pitchFamily="34" charset="0"/>
            </a:endParaRPr>
          </a:p>
          <a:p>
            <a:pPr eaLnBrk="1" hangingPunct="1">
              <a:lnSpc>
                <a:spcPts val="2800"/>
              </a:lnSpc>
            </a:pPr>
            <a:r>
              <a:rPr lang="zh-CN" altLang="en-US" dirty="0">
                <a:latin typeface="Arial" panose="020B0604020202020204" pitchFamily="34" charset="0"/>
                <a:cs typeface="Arial" panose="020B0604020202020204" pitchFamily="34" charset="0"/>
              </a:rPr>
              <a:t>弥漫性板层角膜炎</a:t>
            </a:r>
            <a:endParaRPr lang="en-US" altLang="en-US" dirty="0">
              <a:latin typeface="Arial" panose="020B0604020202020204" pitchFamily="34" charset="0"/>
              <a:cs typeface="Arial" panose="020B0604020202020204" pitchFamily="34" charset="0"/>
            </a:endParaRPr>
          </a:p>
        </p:txBody>
      </p:sp>
      <p:sp>
        <p:nvSpPr>
          <p:cNvPr id="1044482" name="Rectangle 4"/>
          <p:cNvSpPr>
            <a:spLocks noChangeArrowheads="1"/>
          </p:cNvSpPr>
          <p:nvPr/>
        </p:nvSpPr>
        <p:spPr bwMode="auto">
          <a:xfrm>
            <a:off x="287338" y="1009650"/>
            <a:ext cx="2877711"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LASIK: </a:t>
            </a:r>
            <a:r>
              <a:rPr lang="zh-CN" altLang="en-US" sz="2800" dirty="0">
                <a:solidFill>
                  <a:srgbClr val="0073AE"/>
                </a:solidFill>
                <a:latin typeface="Times New Roman MT Std"/>
              </a:rPr>
              <a:t>并发症</a:t>
            </a:r>
            <a:r>
              <a:rPr lang="en-US" altLang="en-US" sz="2800" dirty="0">
                <a:solidFill>
                  <a:srgbClr val="0073AE"/>
                </a:solidFill>
                <a:latin typeface="Times New Roman MT Std"/>
              </a:rPr>
              <a:t> 3</a:t>
            </a:r>
            <a:endParaRPr lang="en-US" altLang="en-US" sz="2000" dirty="0">
              <a:latin typeface="Times New Roman MT Std"/>
            </a:endParaRPr>
          </a:p>
        </p:txBody>
      </p:sp>
      <p:sp>
        <p:nvSpPr>
          <p:cNvPr id="1044483"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
        <p:nvSpPr>
          <p:cNvPr id="1044485" name="TextBox 2"/>
          <p:cNvSpPr txBox="1">
            <a:spLocks noChangeArrowheads="1"/>
          </p:cNvSpPr>
          <p:nvPr/>
        </p:nvSpPr>
        <p:spPr bwMode="auto">
          <a:xfrm>
            <a:off x="5853113" y="3924300"/>
            <a:ext cx="2411412" cy="461963"/>
          </a:xfrm>
          <a:prstGeom prst="rect">
            <a:avLst/>
          </a:prstGeom>
          <a:noFill/>
          <a:ln w="9525">
            <a:noFill/>
            <a:miter lim="800000"/>
          </a:ln>
        </p:spPr>
        <p:txBody>
          <a:bodyPr wrap="none">
            <a:spAutoFit/>
          </a:bodyPr>
          <a:lstStyle/>
          <a:p>
            <a:r>
              <a:rPr lang="en-AU" sz="2400"/>
              <a:t>(Photo: </a:t>
            </a:r>
            <a:r>
              <a:rPr lang="en-AU" sz="2400" b="1"/>
              <a:t>R Salazar</a:t>
            </a:r>
            <a:r>
              <a:rPr lang="en-AU" sz="2400"/>
              <a:t>)</a:t>
            </a:r>
            <a:endParaRPr lang="en-GB" sz="2400"/>
          </a:p>
        </p:txBody>
      </p:sp>
      <p:cxnSp>
        <p:nvCxnSpPr>
          <p:cNvPr id="10" name="Straight Arrow Connector 9"/>
          <p:cNvCxnSpPr/>
          <p:nvPr/>
        </p:nvCxnSpPr>
        <p:spPr>
          <a:xfrm flipH="1">
            <a:off x="7662863" y="4668838"/>
            <a:ext cx="23812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551613" y="4094163"/>
            <a:ext cx="76200" cy="17145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626350" y="5043488"/>
            <a:ext cx="23653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7532688" y="5351463"/>
            <a:ext cx="271462" cy="428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329488" y="5607050"/>
            <a:ext cx="236537" cy="952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507288" y="4200525"/>
            <a:ext cx="238125" cy="857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294563" y="3900488"/>
            <a:ext cx="238125" cy="1301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7091363" y="5702300"/>
            <a:ext cx="119062" cy="203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6775450" y="5819775"/>
            <a:ext cx="60325" cy="255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178675" y="3644900"/>
            <a:ext cx="234950" cy="2143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396038" y="4114800"/>
            <a:ext cx="76200" cy="17145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853113" y="4867275"/>
            <a:ext cx="166687" cy="2174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44499" name="TextBox 7"/>
          <p:cNvSpPr txBox="1">
            <a:spLocks noChangeArrowheads="1"/>
          </p:cNvSpPr>
          <p:nvPr/>
        </p:nvSpPr>
        <p:spPr bwMode="auto">
          <a:xfrm>
            <a:off x="5508625" y="6140450"/>
            <a:ext cx="2403222" cy="369332"/>
          </a:xfrm>
          <a:prstGeom prst="rect">
            <a:avLst/>
          </a:prstGeom>
          <a:noFill/>
          <a:ln w="9525">
            <a:noFill/>
            <a:miter lim="800000"/>
          </a:ln>
        </p:spPr>
        <p:txBody>
          <a:bodyPr wrap="none">
            <a:spAutoFit/>
          </a:bodyPr>
          <a:lstStyle/>
          <a:p>
            <a:r>
              <a:rPr lang="zh-CN" altLang="en-US" dirty="0">
                <a:solidFill>
                  <a:srgbClr val="FFFF00"/>
                </a:solidFill>
              </a:rPr>
              <a:t>角膜瓣条纹</a:t>
            </a:r>
            <a:r>
              <a:rPr lang="en-AU" dirty="0">
                <a:solidFill>
                  <a:srgbClr val="FFFF00"/>
                </a:solidFill>
              </a:rPr>
              <a:t>(</a:t>
            </a:r>
            <a:r>
              <a:rPr lang="zh-CN" altLang="en-US" dirty="0">
                <a:solidFill>
                  <a:srgbClr val="FFFF00"/>
                </a:solidFill>
              </a:rPr>
              <a:t>黄色箭头</a:t>
            </a:r>
            <a:r>
              <a:rPr lang="en-US" altLang="zh-CN" dirty="0">
                <a:solidFill>
                  <a:srgbClr val="FFFF00"/>
                </a:solidFill>
              </a:rPr>
              <a:t>)</a:t>
            </a:r>
            <a:endParaRPr lang="en-GB" dirty="0">
              <a:solidFill>
                <a:srgbClr val="FFFF00"/>
              </a:solidFill>
            </a:endParaRPr>
          </a:p>
        </p:txBody>
      </p:sp>
      <p:sp>
        <p:nvSpPr>
          <p:cNvPr id="1044500" name="TextBox 23"/>
          <p:cNvSpPr txBox="1">
            <a:spLocks noChangeArrowheads="1"/>
          </p:cNvSpPr>
          <p:nvPr/>
        </p:nvSpPr>
        <p:spPr bwMode="auto">
          <a:xfrm rot="-5400000">
            <a:off x="6737851" y="4801185"/>
            <a:ext cx="2818400" cy="338554"/>
          </a:xfrm>
          <a:prstGeom prst="rect">
            <a:avLst/>
          </a:prstGeom>
          <a:noFill/>
          <a:ln w="9525">
            <a:noFill/>
            <a:miter lim="800000"/>
          </a:ln>
        </p:spPr>
        <p:txBody>
          <a:bodyPr wrap="none">
            <a:spAutoFit/>
          </a:bodyPr>
          <a:lstStyle/>
          <a:p>
            <a:r>
              <a:rPr lang="zh-CN" altLang="en-US" sz="1600" dirty="0">
                <a:solidFill>
                  <a:srgbClr val="FF0000"/>
                </a:solidFill>
              </a:rPr>
              <a:t>弥漫性板层角膜炎</a:t>
            </a:r>
            <a:r>
              <a:rPr lang="en-AU" sz="1600" dirty="0">
                <a:solidFill>
                  <a:srgbClr val="FF0000"/>
                </a:solidFill>
              </a:rPr>
              <a:t> (</a:t>
            </a:r>
            <a:r>
              <a:rPr lang="zh-CN" altLang="en-US" sz="1600" dirty="0">
                <a:solidFill>
                  <a:srgbClr val="FF0000"/>
                </a:solidFill>
              </a:rPr>
              <a:t>红色箭头</a:t>
            </a:r>
            <a:r>
              <a:rPr lang="en-AU" sz="1600" dirty="0">
                <a:solidFill>
                  <a:srgbClr val="FF0000"/>
                </a:solidFill>
              </a:rPr>
              <a:t>)</a:t>
            </a:r>
            <a:endParaRPr lang="en-GB" sz="1600" dirty="0">
              <a:solidFill>
                <a:srgbClr val="FF0000"/>
              </a:solidFill>
            </a:endParaRPr>
          </a:p>
        </p:txBody>
      </p:sp>
      <p:sp>
        <p:nvSpPr>
          <p:cNvPr id="1044501" name="TextBox 24"/>
          <p:cNvSpPr txBox="1">
            <a:spLocks noChangeArrowheads="1"/>
          </p:cNvSpPr>
          <p:nvPr/>
        </p:nvSpPr>
        <p:spPr bwMode="auto">
          <a:xfrm rot="-5400000">
            <a:off x="5372171" y="2084180"/>
            <a:ext cx="1265090" cy="338554"/>
          </a:xfrm>
          <a:prstGeom prst="rect">
            <a:avLst/>
          </a:prstGeom>
          <a:noFill/>
          <a:ln w="9525">
            <a:noFill/>
            <a:miter lim="800000"/>
          </a:ln>
        </p:spPr>
        <p:txBody>
          <a:bodyPr wrap="none">
            <a:spAutoFit/>
          </a:bodyPr>
          <a:lstStyle/>
          <a:p>
            <a:r>
              <a:rPr lang="zh-CN" altLang="en-US" sz="1600" b="1" dirty="0"/>
              <a:t>上皮下混浊</a:t>
            </a:r>
            <a:r>
              <a:rPr lang="en-AU" sz="1600" b="1" dirty="0"/>
              <a:t> </a:t>
            </a:r>
            <a:endParaRPr lang="en-GB" sz="1600" b="1" dirty="0"/>
          </a:p>
        </p:txBody>
      </p:sp>
      <p:sp>
        <p:nvSpPr>
          <p:cNvPr id="1044502" name="Rectangle 22"/>
          <p:cNvSpPr>
            <a:spLocks noChangeArrowheads="1"/>
          </p:cNvSpPr>
          <p:nvPr/>
        </p:nvSpPr>
        <p:spPr bwMode="auto">
          <a:xfrm>
            <a:off x="3703638" y="5903913"/>
            <a:ext cx="1947862" cy="369887"/>
          </a:xfrm>
          <a:prstGeom prst="rect">
            <a:avLst/>
          </a:prstGeom>
          <a:noFill/>
          <a:ln w="9525">
            <a:noFill/>
            <a:miter lim="800000"/>
          </a:ln>
        </p:spPr>
        <p:txBody>
          <a:bodyPr wrap="none">
            <a:spAutoFit/>
          </a:bodyPr>
          <a:lstStyle/>
          <a:p>
            <a:pPr algn="ctr"/>
            <a:r>
              <a:rPr lang="en-US"/>
              <a:t>(Photos: </a:t>
            </a:r>
            <a:r>
              <a:rPr lang="en-US" b="1"/>
              <a:t>R Salazar</a:t>
            </a:r>
            <a:r>
              <a:rPr lang="en-US"/>
              <a:t>)</a:t>
            </a:r>
            <a:endParaRPr lang="en-GB"/>
          </a:p>
        </p:txBody>
      </p:sp>
      <p:sp>
        <p:nvSpPr>
          <p:cNvPr id="28" name="AutoShape 25">
            <a:hlinkClick r:id="rId5" action="ppaction://hlinksldjump" highlightClick="1">
              <a:snd r:embed="rId6" name="click.wav"/>
            </a:hlinkClick>
          </p:cNvPr>
          <p:cNvSpPr>
            <a:spLocks noChangeArrowheads="1"/>
          </p:cNvSpPr>
          <p:nvPr/>
        </p:nvSpPr>
        <p:spPr bwMode="auto">
          <a:xfrm flipH="1">
            <a:off x="5097985" y="4828052"/>
            <a:ext cx="428625" cy="431800"/>
          </a:xfrm>
          <a:prstGeom prst="actionButtonForwardNext">
            <a:avLst/>
          </a:prstGeom>
          <a:solidFill>
            <a:srgbClr val="0000FF"/>
          </a:solidFill>
          <a:ln w="9525">
            <a:solidFill>
              <a:schemeClr val="bg1"/>
            </a:solidFill>
            <a:miter lim="800000"/>
          </a:ln>
          <a:scene3d>
            <a:camera prst="orthographicFront"/>
            <a:lightRig rig="threePt" dir="t"/>
          </a:scene3d>
          <a:sp3d>
            <a:bevelT/>
          </a:sp3d>
        </p:spPr>
        <p:txBody>
          <a:bodyPr wrap="none" anchor="ctr"/>
          <a:lstStyle/>
          <a:p>
            <a:pPr>
              <a:defRPr/>
            </a:pPr>
            <a:endParaRPr lang="en-CA">
              <a:solidFill>
                <a:srgbClr val="000000"/>
              </a:solidFill>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625" name="Picture 1" descr="C:\Users\Suneet Eng\Desktop\E 55 (1)\Picture10.jpg"/>
          <p:cNvPicPr>
            <a:picLocks noChangeAspect="1" noChangeArrowheads="1"/>
          </p:cNvPicPr>
          <p:nvPr/>
        </p:nvPicPr>
        <p:blipFill>
          <a:blip r:embed="rId3" cstate="print"/>
          <a:srcRect/>
          <a:stretch>
            <a:fillRect/>
          </a:stretch>
        </p:blipFill>
        <p:spPr bwMode="auto">
          <a:xfrm>
            <a:off x="2071670" y="1071546"/>
            <a:ext cx="4932362" cy="4943475"/>
          </a:xfrm>
          <a:prstGeom prst="rect">
            <a:avLst/>
          </a:prstGeom>
          <a:noFill/>
        </p:spPr>
      </p:pic>
      <p:sp>
        <p:nvSpPr>
          <p:cNvPr id="97282" name="Rectangle 2"/>
          <p:cNvSpPr txBox="1">
            <a:spLocks noChangeArrowheads="1"/>
          </p:cNvSpPr>
          <p:nvPr/>
        </p:nvSpPr>
        <p:spPr bwMode="auto">
          <a:xfrm>
            <a:off x="150813" y="111125"/>
            <a:ext cx="8229600" cy="720725"/>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穿透角膜移植术</a:t>
            </a:r>
            <a:r>
              <a:rPr lang="en-US" altLang="en-US" sz="2800" dirty="0">
                <a:solidFill>
                  <a:schemeClr val="bg1"/>
                </a:solidFill>
                <a:latin typeface="Arial" panose="020B0604020202020204" pitchFamily="34" charset="0"/>
              </a:rPr>
              <a:t>:  </a:t>
            </a:r>
            <a:r>
              <a:rPr lang="en-US" altLang="en-US" sz="2800" dirty="0">
                <a:solidFill>
                  <a:srgbClr val="FFFF00"/>
                </a:solidFill>
                <a:latin typeface="Arial" panose="020B0604020202020204" pitchFamily="34" charset="0"/>
              </a:rPr>
              <a:t>30</a:t>
            </a:r>
            <a:r>
              <a:rPr lang="zh-CN" altLang="en-US" sz="2800" dirty="0">
                <a:solidFill>
                  <a:srgbClr val="FFFF00"/>
                </a:solidFill>
                <a:latin typeface="Arial" panose="020B0604020202020204" pitchFamily="34" charset="0"/>
              </a:rPr>
              <a:t>年的角膜移植</a:t>
            </a:r>
            <a:endParaRPr lang="en-US" altLang="en-US" sz="2800" dirty="0">
              <a:solidFill>
                <a:srgbClr val="FFFF00"/>
              </a:solidFill>
              <a:latin typeface="Arial" panose="020B0604020202020204" pitchFamily="34"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3" name="Rectangle 3"/>
          <p:cNvSpPr>
            <a:spLocks noGrp="1"/>
          </p:cNvSpPr>
          <p:nvPr>
            <p:ph type="body" idx="1"/>
          </p:nvPr>
        </p:nvSpPr>
        <p:spPr>
          <a:xfrm>
            <a:off x="836613" y="1808163"/>
            <a:ext cx="8839200" cy="5135562"/>
          </a:xfrm>
        </p:spPr>
        <p:txBody>
          <a:bodyPr/>
          <a:lstStyle/>
          <a:p>
            <a:pPr marL="361950" indent="-361950" eaLnBrk="1" hangingPunct="1">
              <a:lnSpc>
                <a:spcPct val="150000"/>
              </a:lnSpc>
              <a:defRPr/>
            </a:pPr>
            <a:r>
              <a:rPr lang="zh-CN" altLang="en-US" dirty="0">
                <a:latin typeface="Arial" panose="020B0604020202020204" pitchFamily="34" charset="0"/>
                <a:cs typeface="Arial" panose="020B0604020202020204" pitchFamily="34" charset="0"/>
              </a:rPr>
              <a:t>度数稳定</a:t>
            </a:r>
            <a:r>
              <a:rPr lang="en-US" altLang="en-US" dirty="0">
                <a:latin typeface="Arial" panose="020B0604020202020204" pitchFamily="34" charset="0"/>
                <a:cs typeface="Arial" panose="020B0604020202020204" pitchFamily="34" charset="0"/>
              </a:rPr>
              <a:t> ≥ 3 </a:t>
            </a:r>
            <a:r>
              <a:rPr lang="zh-CN" altLang="en-US" dirty="0">
                <a:latin typeface="Arial" panose="020B0604020202020204" pitchFamily="34" charset="0"/>
                <a:cs typeface="Arial" panose="020B0604020202020204" pitchFamily="34" charset="0"/>
              </a:rPr>
              <a:t>个月</a:t>
            </a:r>
            <a:endParaRPr lang="en-US" altLang="en-US" dirty="0">
              <a:latin typeface="Arial" panose="020B0604020202020204" pitchFamily="34" charset="0"/>
              <a:cs typeface="Arial" panose="020B0604020202020204" pitchFamily="34" charset="0"/>
            </a:endParaRPr>
          </a:p>
          <a:p>
            <a:pPr marL="361950" indent="-361950" eaLnBrk="1" hangingPunct="1">
              <a:lnSpc>
                <a:spcPct val="150000"/>
              </a:lnSpc>
              <a:defRPr/>
            </a:pPr>
            <a:r>
              <a:rPr lang="zh-CN" altLang="en-US" dirty="0">
                <a:latin typeface="Arial" panose="020B0604020202020204" pitchFamily="34" charset="0"/>
                <a:cs typeface="Arial" panose="020B0604020202020204" pitchFamily="34" charset="0"/>
              </a:rPr>
              <a:t>规则</a:t>
            </a:r>
            <a:r>
              <a:rPr lang="en-US" altLang="en-US"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光滑的角膜地形图</a:t>
            </a:r>
            <a:endParaRPr lang="en-US" altLang="en-US" dirty="0">
              <a:latin typeface="Arial" panose="020B0604020202020204" pitchFamily="34" charset="0"/>
              <a:cs typeface="Arial" panose="020B0604020202020204" pitchFamily="34" charset="0"/>
            </a:endParaRPr>
          </a:p>
          <a:p>
            <a:pPr marL="361950" indent="-361950" eaLnBrk="1" hangingPunct="1">
              <a:lnSpc>
                <a:spcPct val="150000"/>
              </a:lnSpc>
              <a:defRPr/>
            </a:pPr>
            <a:r>
              <a:rPr lang="zh-CN" altLang="en-US" dirty="0"/>
              <a:t>足够的角膜厚度</a:t>
            </a:r>
            <a:endParaRPr lang="en-US" altLang="zh-CN" dirty="0"/>
          </a:p>
          <a:p>
            <a:pPr marL="361950" indent="-361950" eaLnBrk="1" hangingPunct="1">
              <a:lnSpc>
                <a:spcPct val="150000"/>
              </a:lnSpc>
              <a:defRPr/>
            </a:pPr>
            <a:r>
              <a:rPr lang="zh-CN" altLang="en-US" dirty="0"/>
              <a:t>掀起角膜瓣</a:t>
            </a:r>
            <a:endParaRPr lang="en-US" altLang="en-US" dirty="0">
              <a:latin typeface="Arial" panose="020B0604020202020204" pitchFamily="34" charset="0"/>
              <a:cs typeface="Arial" panose="020B0604020202020204" pitchFamily="34" charset="0"/>
            </a:endParaRPr>
          </a:p>
          <a:p>
            <a:pPr marL="762000" lvl="2" indent="-361950" eaLnBrk="1" hangingPunct="1">
              <a:lnSpc>
                <a:spcPct val="150000"/>
              </a:lnSpc>
              <a:defRPr/>
            </a:pPr>
            <a:r>
              <a:rPr lang="zh-CN" altLang="en-US" dirty="0">
                <a:latin typeface="Arial" panose="020B0604020202020204" pitchFamily="34" charset="0"/>
                <a:cs typeface="Arial" panose="020B0604020202020204" pitchFamily="34" charset="0"/>
              </a:rPr>
              <a:t>通常不需要再次切削</a:t>
            </a:r>
            <a:endParaRPr lang="en-US" altLang="en-US" dirty="0">
              <a:latin typeface="Arial" panose="020B0604020202020204" pitchFamily="34" charset="0"/>
              <a:cs typeface="Arial" panose="020B0604020202020204" pitchFamily="34" charset="0"/>
            </a:endParaRPr>
          </a:p>
          <a:p>
            <a:pPr marL="361950" indent="-361950" eaLnBrk="1" hangingPunct="1">
              <a:lnSpc>
                <a:spcPct val="150000"/>
              </a:lnSpc>
              <a:defRPr/>
            </a:pPr>
            <a:r>
              <a:rPr lang="zh-CN" altLang="en-US" dirty="0">
                <a:latin typeface="Arial" panose="020B0604020202020204" pitchFamily="34" charset="0"/>
                <a:cs typeface="Arial" panose="020B0604020202020204" pitchFamily="34" charset="0"/>
              </a:rPr>
              <a:t>标准的术后药物</a:t>
            </a:r>
            <a:endParaRPr lang="en-US" altLang="zh-CN" dirty="0">
              <a:latin typeface="Arial" panose="020B0604020202020204" pitchFamily="34" charset="0"/>
              <a:cs typeface="Arial" panose="020B0604020202020204" pitchFamily="34" charset="0"/>
            </a:endParaRPr>
          </a:p>
          <a:p>
            <a:pPr marL="361950" indent="-361950" eaLnBrk="1" hangingPunct="1">
              <a:lnSpc>
                <a:spcPct val="150000"/>
              </a:lnSpc>
              <a:defRPr/>
            </a:pPr>
            <a:r>
              <a:rPr lang="zh-CN" altLang="en-US" dirty="0"/>
              <a:t>回退可能出现</a:t>
            </a:r>
            <a:endParaRPr lang="en-US" altLang="en-US" b="1" dirty="0">
              <a:latin typeface="Arial" panose="020B0604020202020204" pitchFamily="34" charset="0"/>
              <a:cs typeface="Arial" panose="020B0604020202020204" pitchFamily="34" charset="0"/>
            </a:endParaRPr>
          </a:p>
          <a:p>
            <a:pPr lvl="1" eaLnBrk="1" hangingPunct="1">
              <a:lnSpc>
                <a:spcPct val="150000"/>
              </a:lnSpc>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a:p>
            <a:pPr>
              <a:lnSpc>
                <a:spcPct val="150000"/>
              </a:lnSpc>
              <a:buFont typeface="Arial" panose="020B0604020202020204" pitchFamily="34" charset="0"/>
              <a:buNone/>
              <a:defRPr/>
            </a:pPr>
            <a:endParaRPr lang="en-US" altLang="en-US" b="1" dirty="0">
              <a:latin typeface="Arial" panose="020B0604020202020204" pitchFamily="34" charset="0"/>
              <a:cs typeface="Arial" panose="020B0604020202020204" pitchFamily="34" charset="0"/>
            </a:endParaRPr>
          </a:p>
        </p:txBody>
      </p:sp>
      <p:sp>
        <p:nvSpPr>
          <p:cNvPr id="1046530" name="Rectangle 4"/>
          <p:cNvSpPr>
            <a:spLocks noChangeArrowheads="1"/>
          </p:cNvSpPr>
          <p:nvPr/>
        </p:nvSpPr>
        <p:spPr bwMode="auto">
          <a:xfrm>
            <a:off x="287338" y="1009650"/>
            <a:ext cx="2518638"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LASIK: </a:t>
            </a:r>
            <a:r>
              <a:rPr lang="zh-CN" altLang="en-US" sz="2800" dirty="0">
                <a:solidFill>
                  <a:srgbClr val="0073AE"/>
                </a:solidFill>
                <a:latin typeface="Times New Roman MT Std"/>
              </a:rPr>
              <a:t>再处理</a:t>
            </a:r>
            <a:endParaRPr lang="en-US" altLang="en-US" sz="2000" dirty="0">
              <a:latin typeface="Times New Roman MT Std"/>
            </a:endParaRPr>
          </a:p>
        </p:txBody>
      </p:sp>
      <p:sp>
        <p:nvSpPr>
          <p:cNvPr id="1046531"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2" descr="C:\Users\Suneet Eng\Desktop\E 55 (1)\Picture55.jpg"/>
          <p:cNvPicPr>
            <a:picLocks noChangeAspect="1" noChangeArrowheads="1"/>
          </p:cNvPicPr>
          <p:nvPr/>
        </p:nvPicPr>
        <p:blipFill>
          <a:blip r:embed="rId3" cstate="print"/>
          <a:srcRect/>
          <a:stretch>
            <a:fillRect/>
          </a:stretch>
        </p:blipFill>
        <p:spPr bwMode="auto">
          <a:xfrm>
            <a:off x="1000100" y="1500174"/>
            <a:ext cx="7100888" cy="4786313"/>
          </a:xfrm>
          <a:prstGeom prst="rect">
            <a:avLst/>
          </a:prstGeom>
          <a:noFill/>
        </p:spPr>
      </p:pic>
      <p:sp>
        <p:nvSpPr>
          <p:cNvPr id="1048577" name="Rectangle 4"/>
          <p:cNvSpPr>
            <a:spLocks noChangeArrowheads="1"/>
          </p:cNvSpPr>
          <p:nvPr/>
        </p:nvSpPr>
        <p:spPr bwMode="auto">
          <a:xfrm>
            <a:off x="287338" y="1009650"/>
            <a:ext cx="4852610"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INTRALASE®: </a:t>
            </a:r>
            <a:r>
              <a:rPr lang="zh-CN" altLang="en-US" sz="2800" dirty="0">
                <a:solidFill>
                  <a:srgbClr val="0073AE"/>
                </a:solidFill>
                <a:latin typeface="Times New Roman MT Std"/>
              </a:rPr>
              <a:t>无刀角膜瓣制造</a:t>
            </a:r>
            <a:endParaRPr lang="en-US" altLang="en-US" sz="2000" dirty="0">
              <a:latin typeface="Times New Roman MT Std"/>
            </a:endParaRPr>
          </a:p>
        </p:txBody>
      </p:sp>
      <p:sp>
        <p:nvSpPr>
          <p:cNvPr id="1048578"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屈光手术技术</a:t>
            </a:r>
            <a:endParaRPr lang="en-US" altLang="en-US" sz="2800" dirty="0">
              <a:solidFill>
                <a:schemeClr val="bg1"/>
              </a:solidFill>
              <a:latin typeface="Arial" panose="020B0604020202020204" pitchFamily="34" charset="0"/>
            </a:endParaRPr>
          </a:p>
        </p:txBody>
      </p:sp>
      <p:sp>
        <p:nvSpPr>
          <p:cNvPr id="1048580" name="TextBox 8"/>
          <p:cNvSpPr txBox="1">
            <a:spLocks noChangeArrowheads="1"/>
          </p:cNvSpPr>
          <p:nvPr/>
        </p:nvSpPr>
        <p:spPr bwMode="auto">
          <a:xfrm>
            <a:off x="312738" y="3198813"/>
            <a:ext cx="1200150" cy="1200150"/>
          </a:xfrm>
          <a:prstGeom prst="rect">
            <a:avLst/>
          </a:prstGeom>
          <a:solidFill>
            <a:srgbClr val="FFFF00"/>
          </a:solidFill>
          <a:ln w="9525">
            <a:noFill/>
            <a:miter lim="800000"/>
          </a:ln>
        </p:spPr>
        <p:txBody>
          <a:bodyPr wrap="none">
            <a:spAutoFit/>
          </a:bodyPr>
          <a:lstStyle/>
          <a:p>
            <a:pPr algn="ctr"/>
            <a:r>
              <a:rPr lang="en-AU" b="1" dirty="0">
                <a:solidFill>
                  <a:srgbClr val="FF0000"/>
                </a:solidFill>
              </a:rPr>
              <a:t>Line</a:t>
            </a:r>
          </a:p>
          <a:p>
            <a:pPr algn="ctr"/>
            <a:r>
              <a:rPr lang="en-AU" b="1" dirty="0">
                <a:solidFill>
                  <a:srgbClr val="FF0000"/>
                </a:solidFill>
              </a:rPr>
              <a:t>of</a:t>
            </a:r>
          </a:p>
          <a:p>
            <a:pPr algn="ctr"/>
            <a:r>
              <a:rPr lang="en-AU" b="1" dirty="0">
                <a:solidFill>
                  <a:srgbClr val="FF0000"/>
                </a:solidFill>
              </a:rPr>
              <a:t>flap</a:t>
            </a:r>
          </a:p>
          <a:p>
            <a:pPr algn="ctr"/>
            <a:r>
              <a:rPr lang="en-AU" b="1" dirty="0">
                <a:solidFill>
                  <a:srgbClr val="FF0000"/>
                </a:solidFill>
              </a:rPr>
              <a:t>separation</a:t>
            </a:r>
            <a:endParaRPr lang="en-GB" b="1" dirty="0">
              <a:solidFill>
                <a:srgbClr val="FF0000"/>
              </a:solidFill>
            </a:endParaRPr>
          </a:p>
        </p:txBody>
      </p:sp>
      <p:cxnSp>
        <p:nvCxnSpPr>
          <p:cNvPr id="4" name="Straight Connector 3"/>
          <p:cNvCxnSpPr/>
          <p:nvPr/>
        </p:nvCxnSpPr>
        <p:spPr>
          <a:xfrm>
            <a:off x="539750" y="3789363"/>
            <a:ext cx="38163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435725" y="5495925"/>
            <a:ext cx="484188" cy="0"/>
          </a:xfrm>
          <a:prstGeom prst="straightConnector1">
            <a:avLst/>
          </a:prstGeom>
          <a:ln w="28575">
            <a:solidFill>
              <a:srgbClr val="99CCFF"/>
            </a:solidFill>
            <a:tailEnd type="arrow"/>
          </a:ln>
        </p:spPr>
        <p:style>
          <a:lnRef idx="1">
            <a:schemeClr val="accent1"/>
          </a:lnRef>
          <a:fillRef idx="0">
            <a:schemeClr val="accent1"/>
          </a:fillRef>
          <a:effectRef idx="0">
            <a:schemeClr val="accent1"/>
          </a:effectRef>
          <a:fontRef idx="minor">
            <a:schemeClr val="tx1"/>
          </a:fontRef>
        </p:style>
      </p:cxnSp>
      <p:sp>
        <p:nvSpPr>
          <p:cNvPr id="1048583" name="TextBox 10"/>
          <p:cNvSpPr txBox="1">
            <a:spLocks noChangeArrowheads="1"/>
          </p:cNvSpPr>
          <p:nvPr/>
        </p:nvSpPr>
        <p:spPr bwMode="auto">
          <a:xfrm>
            <a:off x="6805613" y="5010150"/>
            <a:ext cx="1239837" cy="646113"/>
          </a:xfrm>
          <a:prstGeom prst="rect">
            <a:avLst/>
          </a:prstGeom>
          <a:solidFill>
            <a:srgbClr val="99CCFF"/>
          </a:solidFill>
          <a:ln w="9525">
            <a:noFill/>
            <a:miter lim="800000"/>
          </a:ln>
        </p:spPr>
        <p:txBody>
          <a:bodyPr wrap="none">
            <a:spAutoFit/>
          </a:bodyPr>
          <a:lstStyle/>
          <a:p>
            <a:pPr algn="ctr"/>
            <a:r>
              <a:rPr lang="en-AU" b="1"/>
              <a:t>Glass-plate</a:t>
            </a:r>
            <a:br>
              <a:rPr lang="en-AU" b="1"/>
            </a:br>
            <a:r>
              <a:rPr lang="en-AU" b="1"/>
              <a:t>applanator</a:t>
            </a:r>
            <a:endParaRPr lang="en-GB" b="1"/>
          </a:p>
        </p:txBody>
      </p:sp>
      <p:sp>
        <p:nvSpPr>
          <p:cNvPr id="1048584" name="TextBox 14"/>
          <p:cNvSpPr txBox="1">
            <a:spLocks noChangeArrowheads="1"/>
          </p:cNvSpPr>
          <p:nvPr/>
        </p:nvSpPr>
        <p:spPr bwMode="auto">
          <a:xfrm>
            <a:off x="5910263" y="4064000"/>
            <a:ext cx="1901825" cy="368300"/>
          </a:xfrm>
          <a:prstGeom prst="rect">
            <a:avLst/>
          </a:prstGeom>
          <a:noFill/>
          <a:ln w="9525">
            <a:noFill/>
            <a:miter lim="800000"/>
          </a:ln>
        </p:spPr>
        <p:txBody>
          <a:bodyPr wrap="none">
            <a:spAutoFit/>
          </a:bodyPr>
          <a:lstStyle/>
          <a:p>
            <a:r>
              <a:rPr lang="en-AU" b="1"/>
              <a:t>1053 nm IR LASER</a:t>
            </a:r>
            <a:endParaRPr lang="en-GB" b="1"/>
          </a:p>
        </p:txBody>
      </p:sp>
      <p:sp>
        <p:nvSpPr>
          <p:cNvPr id="1048585" name="TextBox 15"/>
          <p:cNvSpPr txBox="1">
            <a:spLocks noChangeArrowheads="1"/>
          </p:cNvSpPr>
          <p:nvPr/>
        </p:nvSpPr>
        <p:spPr bwMode="auto">
          <a:xfrm>
            <a:off x="1749425" y="1927225"/>
            <a:ext cx="1554163" cy="922338"/>
          </a:xfrm>
          <a:prstGeom prst="rect">
            <a:avLst/>
          </a:prstGeom>
          <a:noFill/>
          <a:ln w="9525">
            <a:noFill/>
            <a:miter lim="800000"/>
          </a:ln>
        </p:spPr>
        <p:txBody>
          <a:bodyPr wrap="none">
            <a:spAutoFit/>
          </a:bodyPr>
          <a:lstStyle/>
          <a:p>
            <a:pPr algn="ctr"/>
            <a:r>
              <a:rPr lang="en-AU" b="1" dirty="0">
                <a:solidFill>
                  <a:srgbClr val="FF0000"/>
                </a:solidFill>
              </a:rPr>
              <a:t>Raster pattern</a:t>
            </a:r>
            <a:br>
              <a:rPr lang="en-AU" b="1" dirty="0">
                <a:solidFill>
                  <a:srgbClr val="FF0000"/>
                </a:solidFill>
              </a:rPr>
            </a:br>
            <a:r>
              <a:rPr lang="en-AU" b="1" dirty="0">
                <a:solidFill>
                  <a:srgbClr val="FF0000"/>
                </a:solidFill>
              </a:rPr>
              <a:t>for</a:t>
            </a:r>
            <a:br>
              <a:rPr lang="en-AU" b="1" dirty="0">
                <a:solidFill>
                  <a:srgbClr val="FF0000"/>
                </a:solidFill>
              </a:rPr>
            </a:br>
            <a:r>
              <a:rPr lang="en-AU" b="1" dirty="0">
                <a:solidFill>
                  <a:srgbClr val="FF0000"/>
                </a:solidFill>
              </a:rPr>
              <a:t>flap creation</a:t>
            </a:r>
            <a:endParaRPr lang="en-GB" b="1" dirty="0">
              <a:solidFill>
                <a:srgbClr val="FF0000"/>
              </a:solidFill>
            </a:endParaRPr>
          </a:p>
        </p:txBody>
      </p:sp>
      <p:cxnSp>
        <p:nvCxnSpPr>
          <p:cNvPr id="18" name="Straight Arrow Connector 17"/>
          <p:cNvCxnSpPr/>
          <p:nvPr/>
        </p:nvCxnSpPr>
        <p:spPr>
          <a:xfrm>
            <a:off x="2700338" y="2389188"/>
            <a:ext cx="1008062"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48587" name="TextBox 21"/>
          <p:cNvSpPr txBox="1">
            <a:spLocks noChangeArrowheads="1"/>
          </p:cNvSpPr>
          <p:nvPr/>
        </p:nvSpPr>
        <p:spPr bwMode="auto">
          <a:xfrm>
            <a:off x="4092575" y="1435100"/>
            <a:ext cx="1525588" cy="369888"/>
          </a:xfrm>
          <a:prstGeom prst="rect">
            <a:avLst/>
          </a:prstGeom>
          <a:noFill/>
          <a:ln w="9525">
            <a:noFill/>
            <a:miter lim="800000"/>
          </a:ln>
        </p:spPr>
        <p:txBody>
          <a:bodyPr wrap="none">
            <a:spAutoFit/>
          </a:bodyPr>
          <a:lstStyle/>
          <a:p>
            <a:r>
              <a:rPr lang="en-AU" b="1">
                <a:solidFill>
                  <a:srgbClr val="00CC00"/>
                </a:solidFill>
              </a:rPr>
              <a:t>Edge ‘defined’</a:t>
            </a:r>
            <a:endParaRPr lang="en-GB" b="1">
              <a:solidFill>
                <a:srgbClr val="00CC00"/>
              </a:solidFill>
            </a:endParaRPr>
          </a:p>
        </p:txBody>
      </p:sp>
      <p:cxnSp>
        <p:nvCxnSpPr>
          <p:cNvPr id="24" name="Straight Arrow Connector 23"/>
          <p:cNvCxnSpPr/>
          <p:nvPr/>
        </p:nvCxnSpPr>
        <p:spPr>
          <a:xfrm>
            <a:off x="4829175" y="1709738"/>
            <a:ext cx="0" cy="425450"/>
          </a:xfrm>
          <a:prstGeom prst="straightConnector1">
            <a:avLst/>
          </a:prstGeom>
          <a:ln w="28575">
            <a:solidFill>
              <a:srgbClr val="33CC33"/>
            </a:solidFill>
            <a:tailEnd type="arrow"/>
          </a:ln>
        </p:spPr>
        <p:style>
          <a:lnRef idx="1">
            <a:schemeClr val="accent1"/>
          </a:lnRef>
          <a:fillRef idx="0">
            <a:schemeClr val="accent1"/>
          </a:fillRef>
          <a:effectRef idx="0">
            <a:schemeClr val="accent1"/>
          </a:effectRef>
          <a:fontRef idx="minor">
            <a:schemeClr val="tx1"/>
          </a:fontRef>
        </p:style>
      </p:cxnSp>
      <p:sp>
        <p:nvSpPr>
          <p:cNvPr id="1048589" name="TextBox 890879"/>
          <p:cNvSpPr txBox="1">
            <a:spLocks noChangeArrowheads="1"/>
          </p:cNvSpPr>
          <p:nvPr/>
        </p:nvSpPr>
        <p:spPr bwMode="auto">
          <a:xfrm>
            <a:off x="6291263" y="1611313"/>
            <a:ext cx="1308100" cy="368300"/>
          </a:xfrm>
          <a:prstGeom prst="rect">
            <a:avLst/>
          </a:prstGeom>
          <a:noFill/>
          <a:ln w="9525">
            <a:noFill/>
            <a:miter lim="800000"/>
          </a:ln>
        </p:spPr>
        <p:txBody>
          <a:bodyPr wrap="none">
            <a:spAutoFit/>
          </a:bodyPr>
          <a:lstStyle/>
          <a:p>
            <a:r>
              <a:rPr lang="en-AU" b="1">
                <a:solidFill>
                  <a:srgbClr val="00CC00"/>
                </a:solidFill>
              </a:rPr>
              <a:t>Flipped flap</a:t>
            </a:r>
            <a:endParaRPr lang="en-GB" b="1">
              <a:solidFill>
                <a:srgbClr val="00CC00"/>
              </a:solidFill>
            </a:endParaRPr>
          </a:p>
        </p:txBody>
      </p:sp>
      <p:sp>
        <p:nvSpPr>
          <p:cNvPr id="1048590" name="TextBox 890880"/>
          <p:cNvSpPr txBox="1">
            <a:spLocks noChangeArrowheads="1"/>
          </p:cNvSpPr>
          <p:nvPr/>
        </p:nvSpPr>
        <p:spPr bwMode="auto">
          <a:xfrm>
            <a:off x="3082925" y="1635125"/>
            <a:ext cx="863600" cy="369888"/>
          </a:xfrm>
          <a:prstGeom prst="rect">
            <a:avLst/>
          </a:prstGeom>
          <a:noFill/>
          <a:ln w="9525">
            <a:noFill/>
            <a:miter lim="800000"/>
          </a:ln>
        </p:spPr>
        <p:txBody>
          <a:bodyPr wrap="none">
            <a:spAutoFit/>
          </a:bodyPr>
          <a:lstStyle/>
          <a:p>
            <a:r>
              <a:rPr lang="en-AU" b="1">
                <a:solidFill>
                  <a:srgbClr val="FF0000"/>
                </a:solidFill>
              </a:rPr>
              <a:t>Limbus</a:t>
            </a:r>
            <a:endParaRPr lang="en-GB" b="1">
              <a:solidFill>
                <a:srgbClr val="FF0000"/>
              </a:solidFill>
            </a:endParaRPr>
          </a:p>
        </p:txBody>
      </p:sp>
      <p:sp>
        <p:nvSpPr>
          <p:cNvPr id="1048591" name="TextBox 890881"/>
          <p:cNvSpPr txBox="1">
            <a:spLocks noChangeArrowheads="1"/>
          </p:cNvSpPr>
          <p:nvPr/>
        </p:nvSpPr>
        <p:spPr bwMode="auto">
          <a:xfrm>
            <a:off x="4137025" y="5834063"/>
            <a:ext cx="858838" cy="368300"/>
          </a:xfrm>
          <a:prstGeom prst="rect">
            <a:avLst/>
          </a:prstGeom>
          <a:solidFill>
            <a:srgbClr val="FFFF00"/>
          </a:solidFill>
          <a:ln w="9525">
            <a:noFill/>
            <a:miter lim="800000"/>
          </a:ln>
        </p:spPr>
        <p:txBody>
          <a:bodyPr wrap="none">
            <a:spAutoFit/>
          </a:bodyPr>
          <a:lstStyle/>
          <a:p>
            <a:r>
              <a:rPr lang="en-AU" b="1">
                <a:solidFill>
                  <a:srgbClr val="CC00FF"/>
                </a:solidFill>
              </a:rPr>
              <a:t>Cornea</a:t>
            </a:r>
            <a:endParaRPr lang="en-GB" b="1">
              <a:solidFill>
                <a:srgbClr val="CC00FF"/>
              </a:solidFill>
            </a:endParaRPr>
          </a:p>
        </p:txBody>
      </p:sp>
      <p:sp>
        <p:nvSpPr>
          <p:cNvPr id="1048592" name="TextBox 890883"/>
          <p:cNvSpPr txBox="1">
            <a:spLocks noChangeArrowheads="1"/>
          </p:cNvSpPr>
          <p:nvPr/>
        </p:nvSpPr>
        <p:spPr bwMode="auto">
          <a:xfrm>
            <a:off x="3130550" y="4797425"/>
            <a:ext cx="1296988" cy="461963"/>
          </a:xfrm>
          <a:prstGeom prst="rect">
            <a:avLst/>
          </a:prstGeom>
          <a:noFill/>
          <a:ln w="9525">
            <a:noFill/>
            <a:miter lim="800000"/>
          </a:ln>
        </p:spPr>
        <p:txBody>
          <a:bodyPr wrap="none">
            <a:spAutoFit/>
          </a:bodyPr>
          <a:lstStyle/>
          <a:p>
            <a:r>
              <a:rPr lang="en-AU" sz="2400" b="1"/>
              <a:t>Enlarged</a:t>
            </a:r>
            <a:endParaRPr lang="en-GB" sz="2400" b="1"/>
          </a:p>
        </p:txBody>
      </p:sp>
      <p:cxnSp>
        <p:nvCxnSpPr>
          <p:cNvPr id="890886" name="Straight Connector 890885"/>
          <p:cNvCxnSpPr/>
          <p:nvPr/>
        </p:nvCxnSpPr>
        <p:spPr>
          <a:xfrm>
            <a:off x="3425825" y="3810000"/>
            <a:ext cx="0" cy="588963"/>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sp>
        <p:nvSpPr>
          <p:cNvPr id="1048594" name="TextBox 890888"/>
          <p:cNvSpPr txBox="1">
            <a:spLocks noChangeArrowheads="1"/>
          </p:cNvSpPr>
          <p:nvPr/>
        </p:nvSpPr>
        <p:spPr bwMode="auto">
          <a:xfrm>
            <a:off x="3130550" y="4348163"/>
            <a:ext cx="638175" cy="368300"/>
          </a:xfrm>
          <a:prstGeom prst="rect">
            <a:avLst/>
          </a:prstGeom>
          <a:noFill/>
          <a:ln w="9525">
            <a:noFill/>
            <a:miter lim="800000"/>
          </a:ln>
        </p:spPr>
        <p:txBody>
          <a:bodyPr wrap="none">
            <a:spAutoFit/>
          </a:bodyPr>
          <a:lstStyle/>
          <a:p>
            <a:r>
              <a:rPr lang="en-AU" b="1">
                <a:solidFill>
                  <a:srgbClr val="009900"/>
                </a:solidFill>
              </a:rPr>
              <a:t>Edge</a:t>
            </a:r>
            <a:endParaRPr lang="en-GB" b="1">
              <a:solidFill>
                <a:srgbClr val="009900"/>
              </a:solidFill>
            </a:endParaRPr>
          </a:p>
        </p:txBody>
      </p:sp>
      <p:sp>
        <p:nvSpPr>
          <p:cNvPr id="1048595" name="TextBox 890889"/>
          <p:cNvSpPr txBox="1">
            <a:spLocks noChangeArrowheads="1"/>
          </p:cNvSpPr>
          <p:nvPr/>
        </p:nvSpPr>
        <p:spPr bwMode="auto">
          <a:xfrm>
            <a:off x="1616075" y="3122613"/>
            <a:ext cx="1222375" cy="369887"/>
          </a:xfrm>
          <a:prstGeom prst="rect">
            <a:avLst/>
          </a:prstGeom>
          <a:noFill/>
          <a:ln w="9525">
            <a:noFill/>
            <a:miter lim="800000"/>
          </a:ln>
        </p:spPr>
        <p:txBody>
          <a:bodyPr wrap="none">
            <a:spAutoFit/>
          </a:bodyPr>
          <a:lstStyle/>
          <a:p>
            <a:r>
              <a:rPr lang="en-AU" b="1"/>
              <a:t>Glass plate</a:t>
            </a:r>
            <a:endParaRPr lang="en-GB" b="1"/>
          </a:p>
        </p:txBody>
      </p:sp>
      <p:sp>
        <p:nvSpPr>
          <p:cNvPr id="1048596" name="TextBox 890890"/>
          <p:cNvSpPr txBox="1">
            <a:spLocks noChangeArrowheads="1"/>
          </p:cNvSpPr>
          <p:nvPr/>
        </p:nvSpPr>
        <p:spPr bwMode="auto">
          <a:xfrm>
            <a:off x="1235075" y="5611813"/>
            <a:ext cx="2905125" cy="646112"/>
          </a:xfrm>
          <a:prstGeom prst="rect">
            <a:avLst/>
          </a:prstGeom>
          <a:noFill/>
          <a:ln w="9525">
            <a:noFill/>
            <a:miter lim="800000"/>
          </a:ln>
        </p:spPr>
        <p:txBody>
          <a:bodyPr wrap="none">
            <a:spAutoFit/>
          </a:bodyPr>
          <a:lstStyle/>
          <a:p>
            <a:pPr algn="ctr"/>
            <a:r>
              <a:rPr lang="en-AU" b="1"/>
              <a:t>= CO2 &amp; water vapour</a:t>
            </a:r>
            <a:br>
              <a:rPr lang="en-AU" b="1"/>
            </a:br>
            <a:r>
              <a:rPr lang="en-AU" b="1"/>
              <a:t>‘bubbles’, diameter: 2-3 </a:t>
            </a:r>
            <a:r>
              <a:rPr lang="el-GR" b="1">
                <a:latin typeface="Arial" panose="020B0604020202020204" pitchFamily="34" charset="0"/>
              </a:rPr>
              <a:t>μ</a:t>
            </a:r>
            <a:r>
              <a:rPr lang="en-AU" b="1">
                <a:latin typeface="Arial" panose="020B0604020202020204" pitchFamily="34" charset="0"/>
              </a:rPr>
              <a:t>m </a:t>
            </a:r>
            <a:endParaRPr lang="en-GB" b="1"/>
          </a:p>
        </p:txBody>
      </p:sp>
      <p:grpSp>
        <p:nvGrpSpPr>
          <p:cNvPr id="1048597" name="Group 890893"/>
          <p:cNvGrpSpPr/>
          <p:nvPr/>
        </p:nvGrpSpPr>
        <p:grpSpPr bwMode="auto">
          <a:xfrm>
            <a:off x="1123950" y="5622925"/>
            <a:ext cx="454025" cy="369888"/>
            <a:chOff x="1142511" y="5409291"/>
            <a:chExt cx="454243" cy="369332"/>
          </a:xfrm>
        </p:grpSpPr>
        <p:sp>
          <p:nvSpPr>
            <p:cNvPr id="890892" name="Oval 890891"/>
            <p:cNvSpPr/>
            <p:nvPr/>
          </p:nvSpPr>
          <p:spPr>
            <a:xfrm>
              <a:off x="1142511" y="5517079"/>
              <a:ext cx="144532" cy="1442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6" name="Oval 45"/>
            <p:cNvSpPr/>
            <p:nvPr/>
          </p:nvSpPr>
          <p:spPr>
            <a:xfrm>
              <a:off x="1452223" y="5517079"/>
              <a:ext cx="144531" cy="144246"/>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48600" name="TextBox 890892"/>
            <p:cNvSpPr txBox="1">
              <a:spLocks noChangeArrowheads="1"/>
            </p:cNvSpPr>
            <p:nvPr/>
          </p:nvSpPr>
          <p:spPr bwMode="auto">
            <a:xfrm>
              <a:off x="1198511" y="5409291"/>
              <a:ext cx="346570" cy="369332"/>
            </a:xfrm>
            <a:prstGeom prst="rect">
              <a:avLst/>
            </a:prstGeom>
            <a:noFill/>
            <a:ln w="9525">
              <a:noFill/>
              <a:miter lim="800000"/>
            </a:ln>
          </p:spPr>
          <p:txBody>
            <a:bodyPr wrap="none">
              <a:spAutoFit/>
            </a:bodyPr>
            <a:lstStyle/>
            <a:p>
              <a:r>
                <a:rPr lang="en-AU" b="1"/>
                <a:t>&amp;</a:t>
              </a:r>
              <a:endParaRPr lang="en-GB" b="1"/>
            </a:p>
          </p:txBody>
        </p:sp>
      </p:gr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186745" y="484012"/>
            <a:ext cx="8229600"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9pPr>
          </a:lstStyle>
          <a:p>
            <a:pPr algn="ctr">
              <a:lnSpc>
                <a:spcPct val="110000"/>
              </a:lnSpc>
              <a:spcBef>
                <a:spcPct val="0"/>
              </a:spcBef>
              <a:buFontTx/>
              <a:buNone/>
            </a:pPr>
            <a:endParaRPr lang="en-GB" altLang="en-US" sz="2844" i="1">
              <a:solidFill>
                <a:schemeClr val="bg1"/>
              </a:solidFill>
            </a:endParaRPr>
          </a:p>
        </p:txBody>
      </p:sp>
      <p:sp>
        <p:nvSpPr>
          <p:cNvPr id="246787" name="Rectangle 13"/>
          <p:cNvSpPr>
            <a:spLocks noGrp="1" noChangeArrowheads="1"/>
          </p:cNvSpPr>
          <p:nvPr>
            <p:ph type="title"/>
          </p:nvPr>
        </p:nvSpPr>
        <p:spPr bwMode="auto">
          <a:xfrm>
            <a:off x="183938" y="44624"/>
            <a:ext cx="8229600" cy="1017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280" tIns="40640" rIns="81280" bIns="40640" numCol="1" anchor="t" anchorCtr="0" compatLnSpc="1">
            <a:normAutofit/>
          </a:bodyPr>
          <a:lstStyle/>
          <a:p>
            <a:r>
              <a:rPr lang="zh-CN" altLang="en-US" dirty="0"/>
              <a:t>致谢</a:t>
            </a:r>
            <a:endParaRPr lang="en-US" altLang="en-US" dirty="0"/>
          </a:p>
        </p:txBody>
      </p:sp>
      <p:sp>
        <p:nvSpPr>
          <p:cNvPr id="246790" name="Text Box 22"/>
          <p:cNvSpPr txBox="1">
            <a:spLocks noChangeArrowheads="1"/>
          </p:cNvSpPr>
          <p:nvPr/>
        </p:nvSpPr>
        <p:spPr bwMode="auto">
          <a:xfrm>
            <a:off x="8726187" y="6239933"/>
            <a:ext cx="412293"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9pPr>
          </a:lstStyle>
          <a:p>
            <a:pPr algn="ctr">
              <a:lnSpc>
                <a:spcPct val="110000"/>
              </a:lnSpc>
              <a:spcBef>
                <a:spcPct val="0"/>
              </a:spcBef>
              <a:buFontTx/>
              <a:buNone/>
            </a:pPr>
            <a:r>
              <a:rPr lang="en-US" altLang="en-US" sz="1600">
                <a:solidFill>
                  <a:srgbClr val="FFFF00"/>
                </a:solidFill>
              </a:rPr>
              <a:t>14</a:t>
            </a:r>
          </a:p>
        </p:txBody>
      </p:sp>
      <p:sp>
        <p:nvSpPr>
          <p:cNvPr id="246794" name="TextBox 9"/>
          <p:cNvSpPr txBox="1">
            <a:spLocks noChangeArrowheads="1"/>
          </p:cNvSpPr>
          <p:nvPr/>
        </p:nvSpPr>
        <p:spPr bwMode="auto">
          <a:xfrm>
            <a:off x="714023" y="1670756"/>
            <a:ext cx="7680678" cy="222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9pPr>
          </a:lstStyle>
          <a:p>
            <a:pPr algn="ctr">
              <a:lnSpc>
                <a:spcPct val="110000"/>
              </a:lnSpc>
              <a:spcBef>
                <a:spcPct val="0"/>
              </a:spcBef>
              <a:buFontTx/>
              <a:buNone/>
            </a:pPr>
            <a:r>
              <a:rPr lang="zh-CN" altLang="en-US" dirty="0">
                <a:solidFill>
                  <a:schemeClr val="tx1"/>
                </a:solidFill>
              </a:rPr>
              <a:t>欢迎反馈关于错误、遗漏或改进的建议。请联系我们</a:t>
            </a:r>
            <a:r>
              <a:rPr lang="en-AU" altLang="en-US" dirty="0">
                <a:solidFill>
                  <a:schemeClr val="tx1"/>
                </a:solidFill>
              </a:rPr>
              <a:t>: </a:t>
            </a:r>
            <a:r>
              <a:rPr lang="en-AU" altLang="en-US" dirty="0">
                <a:solidFill>
                  <a:schemeClr val="tx1"/>
                </a:solidFill>
                <a:hlinkClick r:id="rId3"/>
              </a:rPr>
              <a:t>iacle@iacle.org</a:t>
            </a:r>
            <a:endParaRPr lang="en-AU" altLang="en-US" dirty="0">
              <a:solidFill>
                <a:schemeClr val="tx1"/>
              </a:solidFill>
            </a:endParaRPr>
          </a:p>
          <a:p>
            <a:pPr algn="ctr">
              <a:lnSpc>
                <a:spcPct val="110000"/>
              </a:lnSpc>
              <a:spcBef>
                <a:spcPct val="0"/>
              </a:spcBef>
              <a:buFontTx/>
              <a:buNone/>
            </a:pPr>
            <a:endParaRPr lang="en-AU" altLang="en-US" dirty="0">
              <a:solidFill>
                <a:schemeClr val="tx1"/>
              </a:solidFill>
            </a:endParaRPr>
          </a:p>
          <a:p>
            <a:pPr algn="ctr">
              <a:lnSpc>
                <a:spcPct val="110000"/>
              </a:lnSpc>
              <a:spcBef>
                <a:spcPct val="0"/>
              </a:spcBef>
              <a:buFontTx/>
              <a:buNone/>
            </a:pPr>
            <a:endParaRPr lang="en-US" altLang="zh-CN" dirty="0">
              <a:solidFill>
                <a:schemeClr val="tx1"/>
              </a:solidFill>
            </a:endParaRPr>
          </a:p>
          <a:p>
            <a:pPr algn="ctr">
              <a:lnSpc>
                <a:spcPct val="110000"/>
              </a:lnSpc>
              <a:spcBef>
                <a:spcPct val="0"/>
              </a:spcBef>
              <a:buFontTx/>
              <a:buNone/>
            </a:pPr>
            <a:endParaRPr lang="en-US" altLang="zh-CN" dirty="0">
              <a:solidFill>
                <a:schemeClr val="tx1"/>
              </a:solidFill>
            </a:endParaRPr>
          </a:p>
          <a:p>
            <a:pPr algn="ctr">
              <a:lnSpc>
                <a:spcPct val="110000"/>
              </a:lnSpc>
              <a:spcBef>
                <a:spcPct val="0"/>
              </a:spcBef>
              <a:buNone/>
            </a:pPr>
            <a:r>
              <a:rPr lang="zh-CN" altLang="en-US" dirty="0">
                <a:solidFill>
                  <a:schemeClr val="tx1"/>
                </a:solidFill>
              </a:rPr>
              <a:t>请查阅以下幻灯片</a:t>
            </a:r>
            <a:endParaRPr lang="en-AU" altLang="en-US" dirty="0">
              <a:solidFill>
                <a:schemeClr val="tx1"/>
              </a:solidFill>
            </a:endParaRPr>
          </a:p>
          <a:p>
            <a:pPr algn="ctr">
              <a:lnSpc>
                <a:spcPct val="110000"/>
              </a:lnSpc>
              <a:spcBef>
                <a:spcPct val="0"/>
              </a:spcBef>
              <a:buFontTx/>
              <a:buNone/>
            </a:pPr>
            <a:r>
              <a:rPr lang="en-US" altLang="zh-CN" dirty="0">
                <a:solidFill>
                  <a:schemeClr val="tx1"/>
                </a:solidFill>
              </a:rPr>
              <a:t>IACLE</a:t>
            </a:r>
            <a:r>
              <a:rPr lang="zh-CN" altLang="en-US" dirty="0">
                <a:solidFill>
                  <a:schemeClr val="tx1"/>
                </a:solidFill>
              </a:rPr>
              <a:t>接触镜课程中使用的符号、简称</a:t>
            </a:r>
            <a:endParaRPr lang="en-US" altLang="zh-CN" dirty="0">
              <a:solidFill>
                <a:schemeClr val="tx1"/>
              </a:solidFill>
            </a:endParaRPr>
          </a:p>
          <a:p>
            <a:pPr algn="ctr">
              <a:lnSpc>
                <a:spcPct val="110000"/>
              </a:lnSpc>
              <a:spcBef>
                <a:spcPct val="0"/>
              </a:spcBef>
              <a:buFontTx/>
              <a:buNone/>
            </a:pPr>
            <a:r>
              <a:rPr lang="zh-CN" altLang="en-US" dirty="0">
                <a:solidFill>
                  <a:schemeClr val="tx1"/>
                </a:solidFill>
              </a:rPr>
              <a:t>和首字母缩略词</a:t>
            </a:r>
            <a:endParaRPr lang="en-AU" altLang="en-US" dirty="0">
              <a:solidFill>
                <a:schemeClr val="tx1"/>
              </a:solidFill>
            </a:endParaRPr>
          </a:p>
        </p:txBody>
      </p:sp>
    </p:spTree>
    <p:extLst>
      <p:ext uri="{BB962C8B-B14F-4D97-AF65-F5344CB8AC3E}">
        <p14:creationId xmlns:p14="http://schemas.microsoft.com/office/powerpoint/2010/main" val="262174900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itle 1"/>
          <p:cNvSpPr>
            <a:spLocks noGrp="1"/>
          </p:cNvSpPr>
          <p:nvPr>
            <p:ph type="title"/>
          </p:nvPr>
        </p:nvSpPr>
        <p:spPr>
          <a:xfrm>
            <a:off x="323528" y="116632"/>
            <a:ext cx="7857067" cy="609600"/>
          </a:xfrm>
        </p:spPr>
        <p:txBody>
          <a:bodyPr/>
          <a:lstStyle/>
          <a:p>
            <a:r>
              <a:rPr lang="zh-CN" altLang="en-US" dirty="0"/>
              <a:t>符号</a:t>
            </a:r>
            <a:endParaRPr lang="en-AU" dirty="0"/>
          </a:p>
        </p:txBody>
      </p:sp>
      <p:graphicFrame>
        <p:nvGraphicFramePr>
          <p:cNvPr id="8" name="Group 4"/>
          <p:cNvGraphicFramePr>
            <a:graphicFrameLocks noGrp="1"/>
          </p:cNvGraphicFramePr>
          <p:nvPr>
            <p:extLst>
              <p:ext uri="{D42A27DB-BD31-4B8C-83A1-F6EECF244321}">
                <p14:modId xmlns:p14="http://schemas.microsoft.com/office/powerpoint/2010/main" val="3647034449"/>
              </p:ext>
            </p:extLst>
          </p:nvPr>
        </p:nvGraphicFramePr>
        <p:xfrm>
          <a:off x="1179623" y="1196752"/>
          <a:ext cx="7100711" cy="4103514"/>
        </p:xfrm>
        <a:graphic>
          <a:graphicData uri="http://schemas.openxmlformats.org/drawingml/2006/table">
            <a:tbl>
              <a:tblPr/>
              <a:tblGrid>
                <a:gridCol w="898878">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955322">
                  <a:extLst>
                    <a:ext uri="{9D8B030D-6E8A-4147-A177-3AD203B41FA5}">
                      <a16:colId xmlns:a16="http://schemas.microsoft.com/office/drawing/2014/main" val="20002"/>
                    </a:ext>
                  </a:extLst>
                </a:gridCol>
                <a:gridCol w="3036711">
                  <a:extLst>
                    <a:ext uri="{9D8B030D-6E8A-4147-A177-3AD203B41FA5}">
                      <a16:colId xmlns:a16="http://schemas.microsoft.com/office/drawing/2014/main" val="20003"/>
                    </a:ext>
                  </a:extLst>
                </a:gridCol>
              </a:tblGrid>
              <a:tr h="27093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增加，提高</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由</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a:t>
                      </a: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共同产生</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272345">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减少，降低</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共同产生</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97745">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生产，向着</a:t>
                      </a:r>
                      <a:endPar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Σ</a:t>
                      </a:r>
                      <a:endPar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总和</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99156">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从</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a:t>
                      </a: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产生，，由</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a:t>
                      </a: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引起</a:t>
                      </a:r>
                      <a:endPar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加减</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328789">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没有变化，不明显</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正号，加，包括，和</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99156">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 ↑</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明显增加</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负号，减少</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7093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 ↓↓</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明显减少</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约等于</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76578">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百分比</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等于，与什么相同</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290689">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a:t>
                      </a:r>
                      <a:endPar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小于</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&amp;</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和，以及</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289278">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大于</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x0</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角度，例如</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45</a:t>
                      </a:r>
                      <a:r>
                        <a:rPr kumimoji="0" lang="en-US" altLang="zh-CN" sz="1200" b="0" i="0" u="none" strike="noStrike" cap="none" normalizeH="0" baseline="30000" dirty="0">
                          <a:ln>
                            <a:noFill/>
                          </a:ln>
                          <a:solidFill>
                            <a:schemeClr val="tx1"/>
                          </a:solidFill>
                          <a:effectLst/>
                          <a:latin typeface="Arial" panose="020B0604020202020204" pitchFamily="34" charset="0"/>
                          <a:ea typeface="宋体" panose="02010600030101010101" pitchFamily="2" charset="-122"/>
                        </a:rPr>
                        <a:t>0</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357012">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大于等于</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在</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a:t>
                      </a: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子午线上</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290689">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小于等于</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D</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屈光度</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27093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不确定，有疑问的</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X</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例如</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-1.00X175 </a:t>
                      </a: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代表</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-1.00</a:t>
                      </a: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柱镜，轴向</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175</a:t>
                      </a:r>
                      <a:r>
                        <a:rPr kumimoji="0" lang="en-US" altLang="zh-CN" sz="1200" b="0" i="0" u="none" strike="noStrike" cap="none" normalizeH="0" baseline="30000" dirty="0">
                          <a:ln>
                            <a:noFill/>
                          </a:ln>
                          <a:solidFill>
                            <a:schemeClr val="tx1"/>
                          </a:solidFill>
                          <a:effectLst/>
                          <a:latin typeface="Arial" panose="020B0604020202020204" pitchFamily="34" charset="0"/>
                          <a:ea typeface="宋体" panose="02010600030101010101" pitchFamily="2" charset="-122"/>
                        </a:rPr>
                        <a:t>0</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289278">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n</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折射率</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棱镜度数</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86862282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a:xfrm>
            <a:off x="323528" y="116632"/>
            <a:ext cx="7857067" cy="609600"/>
          </a:xfrm>
        </p:spPr>
        <p:txBody>
          <a:bodyPr/>
          <a:lstStyle/>
          <a:p>
            <a:r>
              <a:rPr lang="zh-CN" altLang="en-US" dirty="0"/>
              <a:t>简称</a:t>
            </a:r>
            <a:endParaRPr lang="en-AU" dirty="0"/>
          </a:p>
        </p:txBody>
      </p:sp>
      <p:graphicFrame>
        <p:nvGraphicFramePr>
          <p:cNvPr id="6" name="Group 4"/>
          <p:cNvGraphicFramePr>
            <a:graphicFrameLocks noGrp="1"/>
          </p:cNvGraphicFramePr>
          <p:nvPr>
            <p:extLst>
              <p:ext uri="{D42A27DB-BD31-4B8C-83A1-F6EECF244321}">
                <p14:modId xmlns:p14="http://schemas.microsoft.com/office/powerpoint/2010/main" val="4131871619"/>
              </p:ext>
            </p:extLst>
          </p:nvPr>
        </p:nvGraphicFramePr>
        <p:xfrm>
          <a:off x="1320045" y="1268760"/>
          <a:ext cx="6852355" cy="4050457"/>
        </p:xfrm>
        <a:graphic>
          <a:graphicData uri="http://schemas.openxmlformats.org/drawingml/2006/table">
            <a:tbl>
              <a:tblPr/>
              <a:tblGrid>
                <a:gridCol w="1238956">
                  <a:extLst>
                    <a:ext uri="{9D8B030D-6E8A-4147-A177-3AD203B41FA5}">
                      <a16:colId xmlns:a16="http://schemas.microsoft.com/office/drawing/2014/main" val="20000"/>
                    </a:ext>
                  </a:extLst>
                </a:gridCol>
                <a:gridCol w="2187222">
                  <a:extLst>
                    <a:ext uri="{9D8B030D-6E8A-4147-A177-3AD203B41FA5}">
                      <a16:colId xmlns:a16="http://schemas.microsoft.com/office/drawing/2014/main" val="20001"/>
                    </a:ext>
                  </a:extLst>
                </a:gridCol>
                <a:gridCol w="1254477">
                  <a:extLst>
                    <a:ext uri="{9D8B030D-6E8A-4147-A177-3AD203B41FA5}">
                      <a16:colId xmlns:a16="http://schemas.microsoft.com/office/drawing/2014/main" val="20002"/>
                    </a:ext>
                  </a:extLst>
                </a:gridCol>
                <a:gridCol w="2171700">
                  <a:extLst>
                    <a:ext uri="{9D8B030D-6E8A-4147-A177-3AD203B41FA5}">
                      <a16:colId xmlns:a16="http://schemas.microsoft.com/office/drawing/2014/main" val="20003"/>
                    </a:ext>
                  </a:extLst>
                </a:gridCol>
              </a:tblGrid>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μg</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微克（</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0.001</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毫克）</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min</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分钟</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μL</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微升（</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0.001</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毫升）</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mL</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毫升（</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0.001</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升）</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μm</a:t>
                      </a:r>
                      <a:endPar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微米（</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0.001</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毫米）</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mm</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毫米</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μmol</a:t>
                      </a:r>
                      <a:endPar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微摩尔</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mmol</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毫摩尔</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cm</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厘米（</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0.01m</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mOsm</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毫渗透摩尔</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d</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天，天数</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nm</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纳米（</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10</a:t>
                      </a:r>
                      <a:r>
                        <a:rPr kumimoji="0" lang="en-US" altLang="zh-CN" sz="1600" b="0" i="0" u="none" strike="noStrike" cap="none" normalizeH="0" baseline="30000">
                          <a:ln>
                            <a:noFill/>
                          </a:ln>
                          <a:solidFill>
                            <a:schemeClr val="tx1"/>
                          </a:solidFill>
                          <a:effectLst/>
                          <a:latin typeface="Arial" panose="020B0604020202020204" pitchFamily="34" charset="0"/>
                          <a:ea typeface="宋体" panose="02010600030101010101" pitchFamily="2" charset="-122"/>
                        </a:rPr>
                        <a:t>-9</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m</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Endo</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内皮</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Px</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配戴者</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Epi</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上皮</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Rx</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处方</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h</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小时，小时数</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S</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秒，几秒</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Inf.</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下面</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Sup</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上面</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32512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kg</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公斤</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厚度</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L</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升</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endPar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58592863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p:cNvSpPr>
            <a:spLocks noGrp="1"/>
          </p:cNvSpPr>
          <p:nvPr>
            <p:ph type="title"/>
          </p:nvPr>
        </p:nvSpPr>
        <p:spPr>
          <a:xfrm>
            <a:off x="467544" y="116632"/>
            <a:ext cx="7857067" cy="609600"/>
          </a:xfrm>
        </p:spPr>
        <p:txBody>
          <a:bodyPr/>
          <a:lstStyle/>
          <a:p>
            <a:r>
              <a:rPr lang="zh-CN" altLang="en-AU" dirty="0">
                <a:ea typeface="宋体" panose="02010600030101010101" pitchFamily="2" charset="-122"/>
              </a:rPr>
              <a:t>首字母缩略词</a:t>
            </a:r>
            <a:endParaRPr lang="en-AU" dirty="0"/>
          </a:p>
        </p:txBody>
      </p:sp>
      <p:graphicFrame>
        <p:nvGraphicFramePr>
          <p:cNvPr id="6" name="Group 4"/>
          <p:cNvGraphicFramePr>
            <a:graphicFrameLocks noGrp="1"/>
          </p:cNvGraphicFramePr>
          <p:nvPr>
            <p:ph idx="1"/>
            <p:extLst>
              <p:ext uri="{D42A27DB-BD31-4B8C-83A1-F6EECF244321}">
                <p14:modId xmlns:p14="http://schemas.microsoft.com/office/powerpoint/2010/main" val="374467972"/>
              </p:ext>
            </p:extLst>
          </p:nvPr>
        </p:nvGraphicFramePr>
        <p:xfrm>
          <a:off x="1547664" y="1261534"/>
          <a:ext cx="6096000" cy="3999654"/>
        </p:xfrm>
        <a:graphic>
          <a:graphicData uri="http://schemas.openxmlformats.org/drawingml/2006/table">
            <a:tbl>
              <a:tblPr/>
              <a:tblGrid>
                <a:gridCol w="805745">
                  <a:extLst>
                    <a:ext uri="{9D8B030D-6E8A-4147-A177-3AD203B41FA5}">
                      <a16:colId xmlns:a16="http://schemas.microsoft.com/office/drawing/2014/main" val="20000"/>
                    </a:ext>
                  </a:extLst>
                </a:gridCol>
                <a:gridCol w="2242255">
                  <a:extLst>
                    <a:ext uri="{9D8B030D-6E8A-4147-A177-3AD203B41FA5}">
                      <a16:colId xmlns:a16="http://schemas.microsoft.com/office/drawing/2014/main" val="20001"/>
                    </a:ext>
                  </a:extLst>
                </a:gridCol>
                <a:gridCol w="1008945">
                  <a:extLst>
                    <a:ext uri="{9D8B030D-6E8A-4147-A177-3AD203B41FA5}">
                      <a16:colId xmlns:a16="http://schemas.microsoft.com/office/drawing/2014/main" val="20002"/>
                    </a:ext>
                  </a:extLst>
                </a:gridCol>
                <a:gridCol w="2039055">
                  <a:extLst>
                    <a:ext uri="{9D8B030D-6E8A-4147-A177-3AD203B41FA5}">
                      <a16:colId xmlns:a16="http://schemas.microsoft.com/office/drawing/2014/main" val="20003"/>
                    </a:ext>
                  </a:extLst>
                </a:gridCol>
              </a:tblGrid>
              <a:tr h="32512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ADP</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二磷酸腺苷</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L</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左</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4572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ATP</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三磷酸腺苷</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LE/OS</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左眼（拉丁文左眼）</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4064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ATR</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逆规</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LPS</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提上睑肌</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4064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BS</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最佳球镜</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NADPH</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还原型辅酶</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II</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4064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BUT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破裂时间</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NIBUT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非侵犯性破裂时间</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640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CCC</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中央角膜云翳</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OO</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眼轮匝肌</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4064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CCD</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电荷耦合装置</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OU</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双眼</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拉丁文）</a:t>
                      </a:r>
                      <a:endPar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4064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Cf.</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与什么相比</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PD</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瞳距</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4064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CL</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接触镜</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PMMA</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聚甲基丙烯酸甲酯</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4148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Dk</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氧通透性</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R</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右眼</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08585141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itle 1"/>
          <p:cNvSpPr>
            <a:spLocks noGrp="1"/>
          </p:cNvSpPr>
          <p:nvPr>
            <p:ph type="title"/>
          </p:nvPr>
        </p:nvSpPr>
        <p:spPr>
          <a:xfrm>
            <a:off x="539552" y="116632"/>
            <a:ext cx="7857067" cy="609600"/>
          </a:xfrm>
        </p:spPr>
        <p:txBody>
          <a:bodyPr/>
          <a:lstStyle/>
          <a:p>
            <a:r>
              <a:rPr lang="zh-CN" altLang="en-AU" dirty="0">
                <a:ea typeface="宋体" panose="02010600030101010101" pitchFamily="2" charset="-122"/>
              </a:rPr>
              <a:t>首字母缩略词</a:t>
            </a:r>
            <a:endParaRPr lang="en-AU" dirty="0"/>
          </a:p>
        </p:txBody>
      </p:sp>
      <p:graphicFrame>
        <p:nvGraphicFramePr>
          <p:cNvPr id="6" name="Group 4"/>
          <p:cNvGraphicFramePr>
            <a:graphicFrameLocks noGrp="1"/>
          </p:cNvGraphicFramePr>
          <p:nvPr>
            <p:extLst>
              <p:ext uri="{D42A27DB-BD31-4B8C-83A1-F6EECF244321}">
                <p14:modId xmlns:p14="http://schemas.microsoft.com/office/powerpoint/2010/main" val="1210266132"/>
              </p:ext>
            </p:extLst>
          </p:nvPr>
        </p:nvGraphicFramePr>
        <p:xfrm>
          <a:off x="1763688" y="1412776"/>
          <a:ext cx="5911145" cy="3697114"/>
        </p:xfrm>
        <a:graphic>
          <a:graphicData uri="http://schemas.openxmlformats.org/drawingml/2006/table">
            <a:tbl>
              <a:tblPr/>
              <a:tblGrid>
                <a:gridCol w="804333">
                  <a:extLst>
                    <a:ext uri="{9D8B030D-6E8A-4147-A177-3AD203B41FA5}">
                      <a16:colId xmlns:a16="http://schemas.microsoft.com/office/drawing/2014/main" val="20000"/>
                    </a:ext>
                  </a:extLst>
                </a:gridCol>
                <a:gridCol w="1996723">
                  <a:extLst>
                    <a:ext uri="{9D8B030D-6E8A-4147-A177-3AD203B41FA5}">
                      <a16:colId xmlns:a16="http://schemas.microsoft.com/office/drawing/2014/main" val="20001"/>
                    </a:ext>
                  </a:extLst>
                </a:gridCol>
                <a:gridCol w="927100">
                  <a:extLst>
                    <a:ext uri="{9D8B030D-6E8A-4147-A177-3AD203B41FA5}">
                      <a16:colId xmlns:a16="http://schemas.microsoft.com/office/drawing/2014/main" val="20002"/>
                    </a:ext>
                  </a:extLst>
                </a:gridCol>
                <a:gridCol w="2182989">
                  <a:extLst>
                    <a:ext uri="{9D8B030D-6E8A-4147-A177-3AD203B41FA5}">
                      <a16:colId xmlns:a16="http://schemas.microsoft.com/office/drawing/2014/main" val="20003"/>
                    </a:ext>
                  </a:extLst>
                </a:gridCol>
              </a:tblGrid>
              <a:tr h="3937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DW</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日戴</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R&amp;L</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右</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&amp;</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左</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52352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e.g.</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例如</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RE/OD</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右眼</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右眼（拉丁文）</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9793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EW</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长戴</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RGP</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硬性透气性隐形眼镜</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4148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GAG</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黏多糖</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SCL</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软性角膜接触镜</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4699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GPC</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巨乳头性结膜炎</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TBUT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泪膜破裂时间</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413456">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HCL</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硬性隐形眼镜</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TCA</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三氯乙酸 </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385234">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HVID</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水平可见虹膜直径</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UV</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紫外线</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327378">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i.e.</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也就是</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VVID</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垂直可见虹膜直径</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37112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K</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角膜曲率读数</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WTR</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顺规散光</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67792393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6"/>
          <p:cNvSpPr>
            <a:spLocks noGrp="1"/>
          </p:cNvSpPr>
          <p:nvPr>
            <p:ph type="ctrTitle" idx="4294967295"/>
          </p:nvPr>
        </p:nvSpPr>
        <p:spPr>
          <a:xfrm>
            <a:off x="1388534" y="1679651"/>
            <a:ext cx="7687733" cy="325275"/>
          </a:xfrm>
        </p:spPr>
        <p:txBody>
          <a:bodyPr>
            <a:spAutoFit/>
          </a:bodyPr>
          <a:lstStyle/>
          <a:p>
            <a:pPr eaLnBrk="1" hangingPunct="1"/>
            <a:r>
              <a:rPr lang="zh-CN" altLang="en-US" sz="1580" b="1" dirty="0">
                <a:solidFill>
                  <a:schemeClr val="tx1"/>
                </a:solidFill>
                <a:sym typeface="+mn-ea"/>
              </a:rPr>
              <a:t>通过教育基金和实物捐赠，</a:t>
            </a:r>
            <a:r>
              <a:rPr lang="en-CA" altLang="en-US" sz="1580" b="1" dirty="0" err="1">
                <a:solidFill>
                  <a:schemeClr val="tx1"/>
                </a:solidFill>
              </a:rPr>
              <a:t>IACLE开发和提供隐形眼镜教育</a:t>
            </a:r>
            <a:endParaRPr lang="en-CA" altLang="en-US" sz="1580" b="1" dirty="0">
              <a:solidFill>
                <a:schemeClr val="tx1"/>
              </a:solidFill>
            </a:endParaRPr>
          </a:p>
        </p:txBody>
      </p:sp>
      <p:sp>
        <p:nvSpPr>
          <p:cNvPr id="16387" name="TextBox 1"/>
          <p:cNvSpPr txBox="1">
            <a:spLocks noChangeArrowheads="1"/>
          </p:cNvSpPr>
          <p:nvPr/>
        </p:nvSpPr>
        <p:spPr bwMode="auto">
          <a:xfrm>
            <a:off x="3601156" y="4481377"/>
            <a:ext cx="1361270" cy="118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22" b="1" dirty="0">
                <a:solidFill>
                  <a:srgbClr val="5C6F7B"/>
                </a:solidFill>
              </a:rPr>
              <a:t>CIBA Vision</a:t>
            </a:r>
            <a:br>
              <a:rPr lang="en-AU" altLang="en-US" sz="1422" b="1" dirty="0">
                <a:solidFill>
                  <a:srgbClr val="5C6F7B"/>
                </a:solidFill>
              </a:rPr>
            </a:br>
            <a:r>
              <a:rPr lang="en-AU" altLang="en-US" sz="1422" b="1" dirty="0">
                <a:solidFill>
                  <a:srgbClr val="5C6F7B"/>
                </a:solidFill>
              </a:rPr>
              <a:t>Bausch &amp; Lomb</a:t>
            </a:r>
          </a:p>
          <a:p>
            <a:pPr>
              <a:spcBef>
                <a:spcPct val="0"/>
              </a:spcBef>
              <a:buFontTx/>
              <a:buNone/>
            </a:pPr>
            <a:r>
              <a:rPr lang="en-AU" altLang="en-US" sz="1422" b="1" dirty="0">
                <a:solidFill>
                  <a:srgbClr val="5C6F7B"/>
                </a:solidFill>
              </a:rPr>
              <a:t>Allergan</a:t>
            </a:r>
          </a:p>
          <a:p>
            <a:pPr>
              <a:spcBef>
                <a:spcPct val="0"/>
              </a:spcBef>
              <a:buFontTx/>
              <a:buNone/>
            </a:pPr>
            <a:r>
              <a:rPr lang="en-AU" altLang="en-US" sz="1422" b="1" dirty="0">
                <a:solidFill>
                  <a:srgbClr val="5C6F7B"/>
                </a:solidFill>
              </a:rPr>
              <a:t>AMO</a:t>
            </a:r>
          </a:p>
          <a:p>
            <a:pPr>
              <a:spcBef>
                <a:spcPct val="0"/>
              </a:spcBef>
              <a:buFontTx/>
              <a:buNone/>
            </a:pPr>
            <a:r>
              <a:rPr lang="en-AU" altLang="en-US" sz="1422" b="1" dirty="0">
                <a:solidFill>
                  <a:srgbClr val="5C6F7B"/>
                </a:solidFill>
              </a:rPr>
              <a:t>Ocular Sciences</a:t>
            </a:r>
          </a:p>
        </p:txBody>
      </p:sp>
      <p:sp>
        <p:nvSpPr>
          <p:cNvPr id="16388" name="TextBox 3"/>
          <p:cNvSpPr txBox="1">
            <a:spLocks noChangeArrowheads="1"/>
          </p:cNvSpPr>
          <p:nvPr/>
        </p:nvSpPr>
        <p:spPr bwMode="auto">
          <a:xfrm>
            <a:off x="5987348" y="4481377"/>
            <a:ext cx="1915974" cy="118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22" b="1" dirty="0">
                <a:solidFill>
                  <a:srgbClr val="5C6F7B"/>
                </a:solidFill>
              </a:rPr>
              <a:t>Wesley Jessen</a:t>
            </a:r>
          </a:p>
          <a:p>
            <a:pPr>
              <a:spcBef>
                <a:spcPct val="0"/>
              </a:spcBef>
              <a:buFontTx/>
              <a:buNone/>
            </a:pPr>
            <a:r>
              <a:rPr lang="en-AU" altLang="en-US" sz="1422" b="1" dirty="0">
                <a:solidFill>
                  <a:srgbClr val="5C6F7B"/>
                </a:solidFill>
              </a:rPr>
              <a:t>Menicon</a:t>
            </a:r>
          </a:p>
          <a:p>
            <a:pPr>
              <a:spcBef>
                <a:spcPct val="0"/>
              </a:spcBef>
              <a:buFontTx/>
              <a:buNone/>
            </a:pPr>
            <a:r>
              <a:rPr lang="en-AU" altLang="en-US" sz="1422" b="1" dirty="0">
                <a:solidFill>
                  <a:srgbClr val="5C6F7B"/>
                </a:solidFill>
              </a:rPr>
              <a:t>Paragon</a:t>
            </a:r>
          </a:p>
          <a:p>
            <a:pPr>
              <a:spcBef>
                <a:spcPct val="0"/>
              </a:spcBef>
              <a:buFontTx/>
              <a:buNone/>
            </a:pPr>
            <a:r>
              <a:rPr lang="en-AU" altLang="en-US" sz="1422" b="1" dirty="0">
                <a:solidFill>
                  <a:srgbClr val="5C6F7B"/>
                </a:solidFill>
              </a:rPr>
              <a:t>Pilkington Barnes-Hind</a:t>
            </a:r>
          </a:p>
          <a:p>
            <a:pPr>
              <a:spcBef>
                <a:spcPct val="0"/>
              </a:spcBef>
              <a:buFontTx/>
              <a:buNone/>
            </a:pPr>
            <a:r>
              <a:rPr lang="en-AU" altLang="en-US" sz="1422" b="1" dirty="0">
                <a:solidFill>
                  <a:srgbClr val="5C6F7B"/>
                </a:solidFill>
              </a:rPr>
              <a:t>Aspect Vision Care</a:t>
            </a:r>
            <a:endParaRPr lang="en-GB" altLang="en-US" sz="1422" b="1" dirty="0">
              <a:solidFill>
                <a:srgbClr val="5C6F7B"/>
              </a:solidFill>
            </a:endParaRPr>
          </a:p>
        </p:txBody>
      </p:sp>
      <p:sp>
        <p:nvSpPr>
          <p:cNvPr id="16389" name="TextBox 1"/>
          <p:cNvSpPr txBox="1">
            <a:spLocks noChangeArrowheads="1"/>
          </p:cNvSpPr>
          <p:nvPr/>
        </p:nvSpPr>
        <p:spPr bwMode="auto">
          <a:xfrm>
            <a:off x="3081868" y="2318927"/>
            <a:ext cx="1098378"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铂金赞助商</a:t>
            </a:r>
            <a:endParaRPr lang="en-GB" altLang="en-US" sz="1422" b="1" i="1" dirty="0">
              <a:solidFill>
                <a:prstClr val="black"/>
              </a:solidFill>
              <a:latin typeface="Arial" panose="020B0604020202020204" pitchFamily="34" charset="0"/>
            </a:endParaRPr>
          </a:p>
        </p:txBody>
      </p:sp>
      <p:sp>
        <p:nvSpPr>
          <p:cNvPr id="16390" name="TextBox 5"/>
          <p:cNvSpPr txBox="1">
            <a:spLocks noChangeArrowheads="1"/>
          </p:cNvSpPr>
          <p:nvPr/>
        </p:nvSpPr>
        <p:spPr bwMode="auto">
          <a:xfrm>
            <a:off x="6097415" y="2318927"/>
            <a:ext cx="1098378"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白银赞助商</a:t>
            </a:r>
            <a:endParaRPr lang="en-GB" altLang="en-US" sz="1422" b="1" i="1" dirty="0">
              <a:solidFill>
                <a:prstClr val="black"/>
              </a:solidFill>
              <a:latin typeface="Arial" panose="020B0604020202020204" pitchFamily="34" charset="0"/>
            </a:endParaRPr>
          </a:p>
        </p:txBody>
      </p:sp>
      <p:sp>
        <p:nvSpPr>
          <p:cNvPr id="16391" name="TextBox 6"/>
          <p:cNvSpPr txBox="1">
            <a:spLocks noChangeArrowheads="1"/>
          </p:cNvSpPr>
          <p:nvPr/>
        </p:nvSpPr>
        <p:spPr bwMode="auto">
          <a:xfrm>
            <a:off x="5465236" y="3876794"/>
            <a:ext cx="915635"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捐赠资助</a:t>
            </a:r>
            <a:endParaRPr lang="en-GB" altLang="en-US" sz="1422" b="1" i="1" dirty="0">
              <a:solidFill>
                <a:prstClr val="black"/>
              </a:solidFill>
              <a:latin typeface="Arial" panose="020B0604020202020204" pitchFamily="34" charset="0"/>
            </a:endParaRPr>
          </a:p>
        </p:txBody>
      </p:sp>
    </p:spTree>
    <p:extLst>
      <p:ext uri="{BB962C8B-B14F-4D97-AF65-F5344CB8AC3E}">
        <p14:creationId xmlns:p14="http://schemas.microsoft.com/office/powerpoint/2010/main" val="10280514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5" name="Title 6"/>
          <p:cNvSpPr>
            <a:spLocks noGrp="1"/>
          </p:cNvSpPr>
          <p:nvPr>
            <p:ph type="ctrTitle"/>
          </p:nvPr>
        </p:nvSpPr>
        <p:spPr>
          <a:xfrm>
            <a:off x="685800" y="3494088"/>
            <a:ext cx="7772400" cy="830262"/>
          </a:xfrm>
        </p:spPr>
        <p:txBody>
          <a:bodyPr/>
          <a:lstStyle/>
          <a:p>
            <a:pPr eaLnBrk="1" hangingPunct="1"/>
            <a:r>
              <a:rPr lang="en-CA" altLang="en-US" sz="4800"/>
              <a:t>THANK YOU</a:t>
            </a:r>
          </a:p>
        </p:txBody>
      </p:sp>
      <p:sp>
        <p:nvSpPr>
          <p:cNvPr id="1055746" name="Subtitle 7"/>
          <p:cNvSpPr>
            <a:spLocks noGrp="1"/>
          </p:cNvSpPr>
          <p:nvPr>
            <p:ph type="subTitle" idx="1"/>
          </p:nvPr>
        </p:nvSpPr>
        <p:spPr>
          <a:xfrm>
            <a:off x="1371600" y="4445000"/>
            <a:ext cx="6400800" cy="508000"/>
          </a:xfrm>
        </p:spPr>
        <p:txBody>
          <a:bodyPr/>
          <a:lstStyle/>
          <a:p>
            <a:pPr eaLnBrk="1" hangingPunct="1"/>
            <a:r>
              <a:rPr lang="en-US" altLang="en-US">
                <a:latin typeface="Arial" panose="020B0604020202020204" pitchFamily="34" charset="0"/>
                <a:cs typeface="Arial" panose="020B0604020202020204" pitchFamily="34" charset="0"/>
              </a:rPr>
              <a:t>www.iacle.org</a:t>
            </a:r>
            <a:endParaRPr lang="en-CA" altLang="en-US">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3"/>
          <p:cNvSpPr>
            <a:spLocks noGrp="1"/>
          </p:cNvSpPr>
          <p:nvPr>
            <p:ph type="body" idx="1"/>
          </p:nvPr>
        </p:nvSpPr>
        <p:spPr>
          <a:xfrm>
            <a:off x="280988" y="1655763"/>
            <a:ext cx="8839200" cy="4713287"/>
          </a:xfrm>
        </p:spPr>
        <p:txBody>
          <a:bodyPr/>
          <a:lstStyle/>
          <a:p>
            <a:pPr marL="894080" indent="-351155" eaLnBrk="1" hangingPunct="1">
              <a:lnSpc>
                <a:spcPct val="220000"/>
              </a:lnSpc>
            </a:pPr>
            <a:r>
              <a:rPr lang="zh-CN" altLang="en-US" sz="2000" dirty="0"/>
              <a:t>典型地</a:t>
            </a:r>
            <a:r>
              <a:rPr lang="zh-CN" altLang="en-US" sz="2000" dirty="0">
                <a:latin typeface="Arial" panose="020B0604020202020204" pitchFamily="34" charset="0"/>
                <a:cs typeface="Arial" panose="020B0604020202020204" pitchFamily="34" charset="0"/>
              </a:rPr>
              <a:t>，中到高度</a:t>
            </a:r>
          </a:p>
          <a:p>
            <a:pPr marL="894080" indent="-351155" eaLnBrk="1" hangingPunct="1">
              <a:lnSpc>
                <a:spcPct val="220000"/>
              </a:lnSpc>
            </a:pPr>
            <a:r>
              <a:rPr lang="zh-CN" altLang="en-US" sz="2000" dirty="0">
                <a:latin typeface="Arial" panose="020B0604020202020204" pitchFamily="34" charset="0"/>
                <a:cs typeface="Arial" panose="020B0604020202020204" pitchFamily="34" charset="0"/>
              </a:rPr>
              <a:t>可能是规则的或不规则的</a:t>
            </a:r>
            <a:endParaRPr lang="en-US" altLang="en-US" sz="2000" dirty="0">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50813" y="111125"/>
            <a:ext cx="8229600" cy="720725"/>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穿透角膜移植术</a:t>
            </a:r>
            <a:r>
              <a:rPr lang="en-US" altLang="en-US" sz="2800" dirty="0">
                <a:solidFill>
                  <a:schemeClr val="bg1"/>
                </a:solidFill>
                <a:latin typeface="Arial" panose="020B0604020202020204" pitchFamily="34" charset="0"/>
              </a:rPr>
              <a:t>:  </a:t>
            </a:r>
            <a:r>
              <a:rPr lang="en-US" altLang="zh-CN" sz="2800" dirty="0">
                <a:solidFill>
                  <a:srgbClr val="FFFF00"/>
                </a:solidFill>
                <a:latin typeface="Arial" panose="020B0604020202020204" pitchFamily="34" charset="0"/>
              </a:rPr>
              <a:t>PK</a:t>
            </a:r>
            <a:r>
              <a:rPr lang="zh-CN" altLang="en-US" sz="2800" dirty="0">
                <a:solidFill>
                  <a:srgbClr val="FFFF00"/>
                </a:solidFill>
                <a:latin typeface="Arial" panose="020B0604020202020204" pitchFamily="34" charset="0"/>
              </a:rPr>
              <a:t>术后散光</a:t>
            </a:r>
            <a:endParaRPr lang="en-US" altLang="en-US" sz="2800" dirty="0">
              <a:solidFill>
                <a:srgbClr val="FFFF00"/>
              </a:solidFill>
              <a:latin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3"/>
          <p:cNvSpPr>
            <a:spLocks noGrp="1"/>
          </p:cNvSpPr>
          <p:nvPr>
            <p:ph type="body" idx="1"/>
          </p:nvPr>
        </p:nvSpPr>
        <p:spPr>
          <a:xfrm>
            <a:off x="280988" y="1800225"/>
            <a:ext cx="8839200" cy="4784725"/>
          </a:xfrm>
        </p:spPr>
        <p:txBody>
          <a:bodyPr/>
          <a:lstStyle/>
          <a:p>
            <a:pPr marL="893763" indent="-350838" eaLnBrk="1" hangingPunct="1">
              <a:lnSpc>
                <a:spcPct val="150000"/>
              </a:lnSpc>
              <a:buFont typeface="Arial" charset="0"/>
              <a:buChar char="•"/>
            </a:pPr>
            <a:r>
              <a:rPr lang="zh-CN" altLang="en-US" sz="2400" dirty="0">
                <a:latin typeface="Arial" charset="0"/>
                <a:cs typeface="Arial" charset="0"/>
              </a:rPr>
              <a:t>主要缝线的位置不正确</a:t>
            </a:r>
          </a:p>
          <a:p>
            <a:pPr marL="893763" indent="-350838" eaLnBrk="1" hangingPunct="1">
              <a:lnSpc>
                <a:spcPct val="150000"/>
              </a:lnSpc>
              <a:buFont typeface="Arial" charset="0"/>
              <a:buChar char="•"/>
            </a:pPr>
            <a:r>
              <a:rPr lang="zh-CN" altLang="en-US" sz="2400" dirty="0">
                <a:latin typeface="Arial" charset="0"/>
                <a:cs typeface="Arial" charset="0"/>
              </a:rPr>
              <a:t>非放射状缝线</a:t>
            </a:r>
          </a:p>
          <a:p>
            <a:pPr marL="893763" indent="-350838" eaLnBrk="1" hangingPunct="1">
              <a:lnSpc>
                <a:spcPct val="150000"/>
              </a:lnSpc>
              <a:buFont typeface="Arial" charset="0"/>
              <a:buChar char="•"/>
            </a:pPr>
            <a:r>
              <a:rPr lang="zh-CN" altLang="en-US" sz="2400" dirty="0">
                <a:latin typeface="Arial" charset="0"/>
                <a:cs typeface="Arial" charset="0"/>
              </a:rPr>
              <a:t>缝线张力不均等</a:t>
            </a:r>
          </a:p>
          <a:p>
            <a:pPr marL="893763" indent="-350838" eaLnBrk="1" hangingPunct="1">
              <a:lnSpc>
                <a:spcPct val="150000"/>
              </a:lnSpc>
              <a:buFont typeface="Arial" charset="0"/>
              <a:buChar char="•"/>
            </a:pPr>
            <a:r>
              <a:rPr lang="zh-CN" altLang="en-US" sz="2400" dirty="0">
                <a:latin typeface="Arial" charset="0"/>
                <a:cs typeface="Arial" charset="0"/>
              </a:rPr>
              <a:t>宿主或供体角膜术前存在散光</a:t>
            </a:r>
          </a:p>
          <a:p>
            <a:pPr marL="893763" indent="-350838" eaLnBrk="1" hangingPunct="1">
              <a:lnSpc>
                <a:spcPct val="150000"/>
              </a:lnSpc>
              <a:buFont typeface="Arial" charset="0"/>
              <a:buChar char="•"/>
            </a:pPr>
            <a:r>
              <a:rPr lang="zh-CN" altLang="en-US" sz="2400" dirty="0">
                <a:latin typeface="Arial" charset="0"/>
                <a:cs typeface="Arial" charset="0"/>
              </a:rPr>
              <a:t>宿主角膜瘢痕组织</a:t>
            </a:r>
            <a:endParaRPr lang="en-US" altLang="en-US" sz="2400" dirty="0">
              <a:latin typeface="Arial" charset="0"/>
              <a:cs typeface="Arial" charset="0"/>
            </a:endParaRPr>
          </a:p>
        </p:txBody>
      </p:sp>
      <p:sp>
        <p:nvSpPr>
          <p:cNvPr id="101378" name="Rectangle 2"/>
          <p:cNvSpPr txBox="1">
            <a:spLocks noChangeArrowheads="1"/>
          </p:cNvSpPr>
          <p:nvPr/>
        </p:nvSpPr>
        <p:spPr bwMode="auto">
          <a:xfrm>
            <a:off x="150813" y="111125"/>
            <a:ext cx="8229600" cy="720725"/>
          </a:xfrm>
          <a:prstGeom prst="rect">
            <a:avLst/>
          </a:prstGeom>
          <a:noFill/>
          <a:ln w="9525">
            <a:noFill/>
            <a:miter lim="800000"/>
          </a:ln>
        </p:spPr>
        <p:txBody>
          <a:bodyPr/>
          <a:lstStyle/>
          <a:p>
            <a:pPr eaLnBrk="0" hangingPunct="0"/>
            <a:r>
              <a:rPr lang="en-US" altLang="zh-CN" sz="2800" dirty="0">
                <a:solidFill>
                  <a:schemeClr val="bg1"/>
                </a:solidFill>
                <a:latin typeface="Arial" panose="020B0604020202020204" pitchFamily="34" charset="0"/>
              </a:rPr>
              <a:t>PK</a:t>
            </a:r>
            <a:r>
              <a:rPr lang="zh-CN" altLang="en-US" sz="2800" dirty="0">
                <a:solidFill>
                  <a:schemeClr val="bg1"/>
                </a:solidFill>
                <a:latin typeface="Arial" panose="020B0604020202020204" pitchFamily="34" charset="0"/>
              </a:rPr>
              <a:t>术后散光</a:t>
            </a:r>
            <a:r>
              <a:rPr lang="en-US"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手术原因</a:t>
            </a:r>
            <a:endParaRPr lang="en-US" altLang="en-US" sz="2800" dirty="0">
              <a:solidFill>
                <a:srgbClr val="FFFF00"/>
              </a:solidFill>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481" name="Picture 1" descr="C:\Users\Suneet Eng\Desktop\E 55 (1)\Picture11.jpg"/>
          <p:cNvPicPr>
            <a:picLocks noChangeAspect="1" noChangeArrowheads="1"/>
          </p:cNvPicPr>
          <p:nvPr/>
        </p:nvPicPr>
        <p:blipFill>
          <a:blip r:embed="rId3" cstate="print"/>
          <a:srcRect/>
          <a:stretch>
            <a:fillRect/>
          </a:stretch>
        </p:blipFill>
        <p:spPr bwMode="auto">
          <a:xfrm>
            <a:off x="285720" y="1714488"/>
            <a:ext cx="8474076" cy="3676650"/>
          </a:xfrm>
          <a:prstGeom prst="rect">
            <a:avLst/>
          </a:prstGeom>
          <a:noFill/>
        </p:spPr>
      </p:pic>
      <p:sp>
        <p:nvSpPr>
          <p:cNvPr id="103425" name="Rectangle 3"/>
          <p:cNvSpPr>
            <a:spLocks noGrp="1"/>
          </p:cNvSpPr>
          <p:nvPr>
            <p:ph type="body" idx="1"/>
          </p:nvPr>
        </p:nvSpPr>
        <p:spPr>
          <a:xfrm>
            <a:off x="152400" y="981075"/>
            <a:ext cx="8839200" cy="719138"/>
          </a:xfrm>
        </p:spPr>
        <p:txBody>
          <a:bodyPr/>
          <a:lstStyle/>
          <a:p>
            <a:pPr algn="ctr">
              <a:buNone/>
            </a:pPr>
            <a:r>
              <a:rPr lang="zh-CN" altLang="en-US" dirty="0"/>
              <a:t>圆锥角膜</a:t>
            </a:r>
            <a:r>
              <a:rPr lang="en-US" altLang="zh-CN" dirty="0"/>
              <a:t>PK</a:t>
            </a:r>
            <a:r>
              <a:rPr lang="zh-CN" altLang="en-US" dirty="0"/>
              <a:t>术后角膜地形图</a:t>
            </a:r>
            <a:r>
              <a:rPr lang="zh-CN" altLang="en-US" dirty="0">
                <a:latin typeface="Arial" panose="020B0604020202020204" pitchFamily="34" charset="0"/>
                <a:cs typeface="Arial" panose="020B0604020202020204" pitchFamily="34" charset="0"/>
              </a:rPr>
              <a:t>的屏幕显示的</a:t>
            </a:r>
            <a:r>
              <a:rPr lang="en-US" altLang="zh-CN" dirty="0" err="1">
                <a:latin typeface="Arial" panose="020B0604020202020204" pitchFamily="34" charset="0"/>
                <a:cs typeface="Arial" panose="020B0604020202020204" pitchFamily="34" charset="0"/>
              </a:rPr>
              <a:t>Placido</a:t>
            </a:r>
            <a:r>
              <a:rPr lang="zh-CN" altLang="en-US" dirty="0"/>
              <a:t>环反射的图像（</a:t>
            </a:r>
            <a:r>
              <a:rPr lang="zh-CN" altLang="en-US" dirty="0">
                <a:latin typeface="Arial" panose="020B0604020202020204" pitchFamily="34" charset="0"/>
                <a:cs typeface="Arial" panose="020B0604020202020204" pitchFamily="34" charset="0"/>
              </a:rPr>
              <a:t>左）</a:t>
            </a:r>
            <a:endParaRPr lang="en-US" altLang="zh-CN" dirty="0">
              <a:latin typeface="Arial" panose="020B0604020202020204" pitchFamily="34" charset="0"/>
              <a:cs typeface="Arial" panose="020B0604020202020204" pitchFamily="34" charset="0"/>
            </a:endParaRPr>
          </a:p>
          <a:p>
            <a:pPr algn="ctr">
              <a:buNone/>
            </a:pPr>
            <a:r>
              <a:rPr lang="zh-CN" altLang="en-US" dirty="0">
                <a:latin typeface="Arial" panose="020B0604020202020204" pitchFamily="34" charset="0"/>
                <a:cs typeface="Arial" panose="020B0604020202020204" pitchFamily="34" charset="0"/>
              </a:rPr>
              <a:t>和计算机地形图（右）</a:t>
            </a:r>
            <a:endParaRPr lang="en-US" altLang="en-US" dirty="0">
              <a:latin typeface="Arial" panose="020B0604020202020204" pitchFamily="34" charset="0"/>
              <a:cs typeface="Arial" panose="020B0604020202020204" pitchFamily="34" charset="0"/>
            </a:endParaRPr>
          </a:p>
        </p:txBody>
      </p:sp>
      <p:sp>
        <p:nvSpPr>
          <p:cNvPr id="103427" name="Rectangle 8"/>
          <p:cNvSpPr>
            <a:spLocks noChangeArrowheads="1"/>
          </p:cNvSpPr>
          <p:nvPr/>
        </p:nvSpPr>
        <p:spPr bwMode="auto">
          <a:xfrm>
            <a:off x="3878263" y="5818188"/>
            <a:ext cx="184150" cy="366712"/>
          </a:xfrm>
          <a:prstGeom prst="rect">
            <a:avLst/>
          </a:prstGeom>
          <a:solidFill>
            <a:schemeClr val="bg1"/>
          </a:solidFill>
          <a:ln w="9525">
            <a:noFill/>
            <a:miter lim="800000"/>
          </a:ln>
        </p:spPr>
        <p:txBody>
          <a:bodyPr wrap="none">
            <a:spAutoFit/>
          </a:bodyPr>
          <a:lstStyle/>
          <a:p>
            <a:endParaRPr lang="en-US" altLang="en-US">
              <a:solidFill>
                <a:srgbClr val="5C6F7B"/>
              </a:solidFill>
              <a:latin typeface="Arial" panose="020B0604020202020204" pitchFamily="34" charset="0"/>
            </a:endParaRPr>
          </a:p>
        </p:txBody>
      </p:sp>
      <p:sp>
        <p:nvSpPr>
          <p:cNvPr id="8" name="Rectangle 2"/>
          <p:cNvSpPr txBox="1">
            <a:spLocks noChangeArrowheads="1"/>
          </p:cNvSpPr>
          <p:nvPr/>
        </p:nvSpPr>
        <p:spPr bwMode="auto">
          <a:xfrm>
            <a:off x="150813" y="111125"/>
            <a:ext cx="8885237" cy="720725"/>
          </a:xfrm>
          <a:prstGeom prst="rect">
            <a:avLst/>
          </a:prstGeom>
          <a:noFill/>
        </p:spPr>
        <p:txBody>
          <a:bodyPr>
            <a:normAutofit/>
          </a:bodyPr>
          <a:lst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a:defRPr/>
            </a:pPr>
            <a:r>
              <a:rPr lang="en-US" altLang="en-US" sz="3000" dirty="0">
                <a:latin typeface="Arial" panose="020B0604020202020204" pitchFamily="34" charset="0"/>
                <a:cs typeface="Arial" panose="020B0604020202020204" pitchFamily="34" charset="0"/>
              </a:rPr>
              <a:t>PK</a:t>
            </a:r>
            <a:r>
              <a:rPr lang="zh-CN" altLang="en-US" sz="3000" dirty="0">
                <a:latin typeface="Arial" panose="020B0604020202020204" pitchFamily="34" charset="0"/>
                <a:cs typeface="Arial" panose="020B0604020202020204" pitchFamily="34" charset="0"/>
              </a:rPr>
              <a:t>术后散光</a:t>
            </a:r>
            <a:r>
              <a:rPr lang="en-US" altLang="en-US" sz="3000" dirty="0">
                <a:latin typeface="Arial" panose="020B0604020202020204" pitchFamily="34" charset="0"/>
                <a:cs typeface="Arial" panose="020B0604020202020204" pitchFamily="34" charset="0"/>
              </a:rPr>
              <a:t>:  </a:t>
            </a:r>
            <a:r>
              <a:rPr lang="zh-CN" altLang="en-US" sz="3000" dirty="0">
                <a:solidFill>
                  <a:srgbClr val="FFFF00"/>
                </a:solidFill>
                <a:latin typeface="Arial" panose="020B0604020202020204" pitchFamily="34" charset="0"/>
                <a:cs typeface="Arial" panose="020B0604020202020204" pitchFamily="34" charset="0"/>
              </a:rPr>
              <a:t>有</a:t>
            </a:r>
            <a:r>
              <a:rPr lang="en-US" altLang="en-US" sz="3000" dirty="0">
                <a:solidFill>
                  <a:srgbClr val="FFFF00"/>
                </a:solidFill>
                <a:latin typeface="Arial" panose="020B0604020202020204" pitchFamily="34" charset="0"/>
                <a:cs typeface="Arial" panose="020B0604020202020204" pitchFamily="34" charset="0"/>
              </a:rPr>
              <a:t> 5 D </a:t>
            </a:r>
            <a:r>
              <a:rPr lang="zh-CN" altLang="en-US" sz="3000" dirty="0">
                <a:solidFill>
                  <a:srgbClr val="FFFF00"/>
                </a:solidFill>
              </a:rPr>
              <a:t>柱镜度的移植片</a:t>
            </a:r>
            <a:r>
              <a:rPr lang="en-US" altLang="en-US" sz="3000" dirty="0">
                <a:solidFill>
                  <a:srgbClr val="FFFF00"/>
                </a:solidFill>
                <a:latin typeface="Arial" panose="020B0604020202020204" pitchFamily="34" charset="0"/>
                <a:cs typeface="Arial" panose="020B0604020202020204" pitchFamily="34" charset="0"/>
              </a:rPr>
              <a:t> </a:t>
            </a:r>
            <a:r>
              <a:rPr lang="en-US" altLang="en-US" sz="1900" dirty="0">
                <a:solidFill>
                  <a:srgbClr val="FFFF00"/>
                </a:solidFill>
                <a:latin typeface="Arial" panose="020B0604020202020204" pitchFamily="34" charset="0"/>
                <a:cs typeface="Arial" panose="020B0604020202020204" pitchFamily="34" charset="0"/>
              </a:rPr>
              <a:t>(</a:t>
            </a:r>
            <a:r>
              <a:rPr lang="zh-CN" altLang="en-US" sz="1900" dirty="0">
                <a:solidFill>
                  <a:srgbClr val="FFFF00"/>
                </a:solidFill>
                <a:latin typeface="Arial" panose="020B0604020202020204" pitchFamily="34" charset="0"/>
                <a:cs typeface="Arial" panose="020B0604020202020204" pitchFamily="34" charset="0"/>
              </a:rPr>
              <a:t>不规则散光</a:t>
            </a:r>
            <a:r>
              <a:rPr lang="en-US" altLang="en-US" sz="1900" dirty="0">
                <a:solidFill>
                  <a:srgbClr val="FFFF00"/>
                </a:solidFill>
                <a:latin typeface="Arial" panose="020B0604020202020204" pitchFamily="34" charset="0"/>
                <a:cs typeface="Arial" panose="020B0604020202020204" pitchFamily="34" charset="0"/>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Grp="1"/>
          </p:cNvSpPr>
          <p:nvPr>
            <p:ph type="body" idx="1"/>
          </p:nvPr>
        </p:nvSpPr>
        <p:spPr>
          <a:xfrm>
            <a:off x="280988" y="1790700"/>
            <a:ext cx="8839200" cy="4568825"/>
          </a:xfrm>
        </p:spPr>
        <p:txBody>
          <a:bodyPr/>
          <a:lstStyle/>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正常非球面</a:t>
            </a:r>
          </a:p>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乳头状的</a:t>
            </a:r>
          </a:p>
          <a:p>
            <a:pPr marL="894080" indent="-351155" eaLnBrk="1" hangingPunct="1">
              <a:lnSpc>
                <a:spcPct val="150000"/>
              </a:lnSpc>
            </a:pPr>
            <a:r>
              <a:rPr lang="zh-CN" altLang="en-US" sz="2000" dirty="0"/>
              <a:t>边缘陡峭而</a:t>
            </a:r>
            <a:r>
              <a:rPr lang="zh-CN" altLang="en-US" sz="2000" dirty="0">
                <a:latin typeface="Arial" panose="020B0604020202020204" pitchFamily="34" charset="0"/>
                <a:cs typeface="Arial" panose="020B0604020202020204" pitchFamily="34" charset="0"/>
              </a:rPr>
              <a:t>中心扁平</a:t>
            </a:r>
          </a:p>
          <a:p>
            <a:pPr marL="894080" indent="-351155" eaLnBrk="1" hangingPunct="1">
              <a:lnSpc>
                <a:spcPct val="150000"/>
              </a:lnSpc>
            </a:pPr>
            <a:r>
              <a:rPr lang="zh-CN" altLang="en-US" sz="2000" dirty="0"/>
              <a:t>隆起</a:t>
            </a:r>
            <a:r>
              <a:rPr lang="zh-CN" altLang="en-US" sz="2000" dirty="0">
                <a:latin typeface="Arial" panose="020B0604020202020204" pitchFamily="34" charset="0"/>
                <a:cs typeface="Arial" panose="020B0604020202020204" pitchFamily="34" charset="0"/>
              </a:rPr>
              <a:t>的</a:t>
            </a:r>
          </a:p>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倾斜的</a:t>
            </a:r>
          </a:p>
          <a:p>
            <a:pPr marL="894080" indent="-351155" eaLnBrk="1" hangingPunct="1">
              <a:lnSpc>
                <a:spcPct val="150000"/>
              </a:lnSpc>
            </a:pPr>
            <a:r>
              <a:rPr lang="zh-CN" altLang="en-US" sz="2000" dirty="0"/>
              <a:t>非中心的</a:t>
            </a:r>
            <a:endParaRPr lang="en-US" altLang="en-US" sz="2000" dirty="0">
              <a:latin typeface="Arial" panose="020B0604020202020204" pitchFamily="34" charset="0"/>
              <a:cs typeface="Arial" panose="020B0604020202020204" pitchFamily="34" charset="0"/>
            </a:endParaRPr>
          </a:p>
        </p:txBody>
      </p:sp>
      <p:sp>
        <p:nvSpPr>
          <p:cNvPr id="105474" name="Rectangle 2"/>
          <p:cNvSpPr txBox="1">
            <a:spLocks noChangeArrowheads="1"/>
          </p:cNvSpPr>
          <p:nvPr/>
        </p:nvSpPr>
        <p:spPr bwMode="auto">
          <a:xfrm>
            <a:off x="150813" y="111125"/>
            <a:ext cx="8885237" cy="720725"/>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角膜地形图</a:t>
            </a:r>
            <a:r>
              <a:rPr lang="en-US"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移植物的表现</a:t>
            </a:r>
            <a:endParaRPr lang="en-US" altLang="en-US" sz="2800" dirty="0">
              <a:solidFill>
                <a:srgbClr val="FFFF00"/>
              </a:solidFill>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txBox="1">
            <a:spLocks noChangeArrowheads="1"/>
          </p:cNvSpPr>
          <p:nvPr/>
        </p:nvSpPr>
        <p:spPr bwMode="auto">
          <a:xfrm>
            <a:off x="150813" y="111125"/>
            <a:ext cx="8885237" cy="720725"/>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角膜地形图</a:t>
            </a:r>
            <a:r>
              <a:rPr lang="en-US" altLang="en-US" sz="2800" dirty="0">
                <a:solidFill>
                  <a:schemeClr val="bg1"/>
                </a:solidFill>
                <a:latin typeface="Arial" panose="020B0604020202020204" pitchFamily="34" charset="0"/>
              </a:rPr>
              <a:t> </a:t>
            </a:r>
            <a:r>
              <a:rPr lang="en-US" altLang="en-US" sz="2800" i="1" dirty="0">
                <a:solidFill>
                  <a:schemeClr val="bg1"/>
                </a:solidFill>
                <a:latin typeface="Arial" panose="020B0604020202020204" pitchFamily="34" charset="0"/>
              </a:rPr>
              <a:t>vs </a:t>
            </a:r>
            <a:r>
              <a:rPr lang="zh-CN" altLang="en-US" sz="2800" i="1" dirty="0">
                <a:solidFill>
                  <a:schemeClr val="bg1"/>
                </a:solidFill>
                <a:latin typeface="Arial" panose="020B0604020202020204" pitchFamily="34" charset="0"/>
              </a:rPr>
              <a:t>角膜</a:t>
            </a:r>
            <a:r>
              <a:rPr lang="en-US" altLang="en-US" sz="2800" dirty="0">
                <a:solidFill>
                  <a:schemeClr val="bg1"/>
                </a:solidFill>
                <a:latin typeface="Arial" panose="020B0604020202020204" pitchFamily="34" charset="0"/>
              </a:rPr>
              <a:t> OCT</a:t>
            </a:r>
            <a:endParaRPr lang="en-US" altLang="en-US" sz="2800" dirty="0">
              <a:solidFill>
                <a:srgbClr val="FFFF00"/>
              </a:solidFill>
              <a:latin typeface="Arial" panose="020B0604020202020204" pitchFamily="34" charset="0"/>
            </a:endParaRPr>
          </a:p>
        </p:txBody>
      </p:sp>
      <p:pic>
        <p:nvPicPr>
          <p:cNvPr id="1026" name="Picture 2" descr="H:\left\ASD.jpg"/>
          <p:cNvPicPr>
            <a:picLocks noChangeAspect="1" noChangeArrowheads="1"/>
          </p:cNvPicPr>
          <p:nvPr/>
        </p:nvPicPr>
        <p:blipFill>
          <a:blip r:embed="rId3" cstate="print"/>
          <a:srcRect/>
          <a:stretch>
            <a:fillRect/>
          </a:stretch>
        </p:blipFill>
        <p:spPr bwMode="auto">
          <a:xfrm>
            <a:off x="500034" y="857232"/>
            <a:ext cx="8104086" cy="5235845"/>
          </a:xfrm>
          <a:prstGeom prst="rect">
            <a:avLst/>
          </a:prstGeom>
          <a:noFill/>
        </p:spPr>
      </p:pic>
      <p:sp>
        <p:nvSpPr>
          <p:cNvPr id="2" name="文本框 1"/>
          <p:cNvSpPr txBox="1"/>
          <p:nvPr/>
        </p:nvSpPr>
        <p:spPr>
          <a:xfrm>
            <a:off x="901333" y="1187460"/>
            <a:ext cx="646331" cy="369332"/>
          </a:xfrm>
          <a:prstGeom prst="rect">
            <a:avLst/>
          </a:prstGeom>
          <a:noFill/>
        </p:spPr>
        <p:txBody>
          <a:bodyPr wrap="none" rtlCol="0">
            <a:spAutoFit/>
          </a:bodyPr>
          <a:lstStyle/>
          <a:p>
            <a:r>
              <a:rPr lang="zh-CN" altLang="en-US" dirty="0"/>
              <a:t>正常</a:t>
            </a:r>
          </a:p>
        </p:txBody>
      </p:sp>
      <p:sp>
        <p:nvSpPr>
          <p:cNvPr id="3" name="文本框 2"/>
          <p:cNvSpPr txBox="1"/>
          <p:nvPr/>
        </p:nvSpPr>
        <p:spPr>
          <a:xfrm>
            <a:off x="2555776" y="1187460"/>
            <a:ext cx="1107996" cy="369332"/>
          </a:xfrm>
          <a:prstGeom prst="rect">
            <a:avLst/>
          </a:prstGeom>
          <a:noFill/>
        </p:spPr>
        <p:txBody>
          <a:bodyPr wrap="none" rtlCol="0">
            <a:spAutoFit/>
          </a:bodyPr>
          <a:lstStyle/>
          <a:p>
            <a:r>
              <a:rPr lang="zh-CN" altLang="en-US" dirty="0"/>
              <a:t>圆锥角膜</a:t>
            </a:r>
          </a:p>
        </p:txBody>
      </p:sp>
      <p:sp>
        <p:nvSpPr>
          <p:cNvPr id="4" name="文本框 3"/>
          <p:cNvSpPr txBox="1"/>
          <p:nvPr/>
        </p:nvSpPr>
        <p:spPr>
          <a:xfrm>
            <a:off x="6228184" y="1187460"/>
            <a:ext cx="1107996" cy="369332"/>
          </a:xfrm>
          <a:prstGeom prst="rect">
            <a:avLst/>
          </a:prstGeom>
          <a:noFill/>
        </p:spPr>
        <p:txBody>
          <a:bodyPr wrap="none" rtlCol="0">
            <a:spAutoFit/>
          </a:bodyPr>
          <a:lstStyle/>
          <a:p>
            <a:r>
              <a:rPr lang="zh-CN" altLang="en-US" dirty="0"/>
              <a:t>球形角膜</a:t>
            </a:r>
          </a:p>
        </p:txBody>
      </p:sp>
      <p:sp>
        <p:nvSpPr>
          <p:cNvPr id="5" name="文本框 4"/>
          <p:cNvSpPr txBox="1"/>
          <p:nvPr/>
        </p:nvSpPr>
        <p:spPr>
          <a:xfrm>
            <a:off x="3635896" y="1187460"/>
            <a:ext cx="2492990" cy="369332"/>
          </a:xfrm>
          <a:prstGeom prst="rect">
            <a:avLst/>
          </a:prstGeom>
          <a:noFill/>
        </p:spPr>
        <p:txBody>
          <a:bodyPr wrap="none" rtlCol="0">
            <a:spAutoFit/>
          </a:bodyPr>
          <a:lstStyle/>
          <a:p>
            <a:r>
              <a:rPr lang="zh-CN" altLang="en-US" dirty="0"/>
              <a:t>透明性边缘性角膜变性</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6"/>
          <p:cNvSpPr>
            <a:spLocks noGrp="1"/>
          </p:cNvSpPr>
          <p:nvPr>
            <p:ph type="ctrTitle" idx="4294967295"/>
          </p:nvPr>
        </p:nvSpPr>
        <p:spPr>
          <a:xfrm>
            <a:off x="1388534" y="1674551"/>
            <a:ext cx="7687733" cy="335476"/>
          </a:xfrm>
        </p:spPr>
        <p:txBody>
          <a:bodyPr>
            <a:spAutoFit/>
          </a:bodyPr>
          <a:lstStyle/>
          <a:p>
            <a:pPr eaLnBrk="1" hangingPunct="1"/>
            <a:r>
              <a:rPr lang="zh-CN" altLang="en-US" sz="1580" b="1" dirty="0">
                <a:solidFill>
                  <a:schemeClr val="tx1"/>
                </a:solidFill>
                <a:sym typeface="+mn-ea"/>
              </a:rPr>
              <a:t>通过教育基金和实物捐赠，</a:t>
            </a:r>
            <a:r>
              <a:rPr lang="en-CA" altLang="en-US" sz="1580" b="1" dirty="0" err="1">
                <a:solidFill>
                  <a:schemeClr val="tx1"/>
                </a:solidFill>
              </a:rPr>
              <a:t>IACLE开发和提供隐形眼镜教育</a:t>
            </a:r>
            <a:endParaRPr lang="en-CA" altLang="en-US" sz="1580" b="1" dirty="0">
              <a:solidFill>
                <a:schemeClr val="tx1"/>
              </a:solidFill>
            </a:endParaRPr>
          </a:p>
        </p:txBody>
      </p:sp>
      <p:sp>
        <p:nvSpPr>
          <p:cNvPr id="16387" name="TextBox 1"/>
          <p:cNvSpPr txBox="1">
            <a:spLocks noChangeArrowheads="1"/>
          </p:cNvSpPr>
          <p:nvPr/>
        </p:nvSpPr>
        <p:spPr bwMode="auto">
          <a:xfrm>
            <a:off x="3601156" y="4481377"/>
            <a:ext cx="1361270" cy="118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22" b="1" dirty="0">
                <a:solidFill>
                  <a:srgbClr val="5C6F7B"/>
                </a:solidFill>
              </a:rPr>
              <a:t>CIBA Vision</a:t>
            </a:r>
            <a:br>
              <a:rPr lang="en-AU" altLang="en-US" sz="1422" b="1" dirty="0">
                <a:solidFill>
                  <a:srgbClr val="5C6F7B"/>
                </a:solidFill>
              </a:rPr>
            </a:br>
            <a:r>
              <a:rPr lang="en-AU" altLang="en-US" sz="1422" b="1" dirty="0">
                <a:solidFill>
                  <a:srgbClr val="5C6F7B"/>
                </a:solidFill>
              </a:rPr>
              <a:t>Bausch &amp; Lomb</a:t>
            </a:r>
          </a:p>
          <a:p>
            <a:pPr>
              <a:spcBef>
                <a:spcPct val="0"/>
              </a:spcBef>
              <a:buFontTx/>
              <a:buNone/>
            </a:pPr>
            <a:r>
              <a:rPr lang="en-AU" altLang="en-US" sz="1422" b="1" dirty="0">
                <a:solidFill>
                  <a:srgbClr val="5C6F7B"/>
                </a:solidFill>
              </a:rPr>
              <a:t>Allergan</a:t>
            </a:r>
          </a:p>
          <a:p>
            <a:pPr>
              <a:spcBef>
                <a:spcPct val="0"/>
              </a:spcBef>
              <a:buFontTx/>
              <a:buNone/>
            </a:pPr>
            <a:r>
              <a:rPr lang="en-AU" altLang="en-US" sz="1422" b="1" dirty="0">
                <a:solidFill>
                  <a:srgbClr val="5C6F7B"/>
                </a:solidFill>
              </a:rPr>
              <a:t>AMO</a:t>
            </a:r>
          </a:p>
          <a:p>
            <a:pPr>
              <a:spcBef>
                <a:spcPct val="0"/>
              </a:spcBef>
              <a:buFontTx/>
              <a:buNone/>
            </a:pPr>
            <a:r>
              <a:rPr lang="en-AU" altLang="en-US" sz="1422" b="1" dirty="0">
                <a:solidFill>
                  <a:srgbClr val="5C6F7B"/>
                </a:solidFill>
              </a:rPr>
              <a:t>Ocular Sciences</a:t>
            </a:r>
          </a:p>
        </p:txBody>
      </p:sp>
      <p:sp>
        <p:nvSpPr>
          <p:cNvPr id="16388" name="TextBox 3"/>
          <p:cNvSpPr txBox="1">
            <a:spLocks noChangeArrowheads="1"/>
          </p:cNvSpPr>
          <p:nvPr/>
        </p:nvSpPr>
        <p:spPr bwMode="auto">
          <a:xfrm>
            <a:off x="5987348" y="4481377"/>
            <a:ext cx="1915974" cy="118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22" b="1" dirty="0">
                <a:solidFill>
                  <a:srgbClr val="5C6F7B"/>
                </a:solidFill>
              </a:rPr>
              <a:t>Wesley Jessen</a:t>
            </a:r>
          </a:p>
          <a:p>
            <a:pPr>
              <a:spcBef>
                <a:spcPct val="0"/>
              </a:spcBef>
              <a:buFontTx/>
              <a:buNone/>
            </a:pPr>
            <a:r>
              <a:rPr lang="en-AU" altLang="en-US" sz="1422" b="1" dirty="0">
                <a:solidFill>
                  <a:srgbClr val="5C6F7B"/>
                </a:solidFill>
              </a:rPr>
              <a:t>Menicon</a:t>
            </a:r>
          </a:p>
          <a:p>
            <a:pPr>
              <a:spcBef>
                <a:spcPct val="0"/>
              </a:spcBef>
              <a:buFontTx/>
              <a:buNone/>
            </a:pPr>
            <a:r>
              <a:rPr lang="en-AU" altLang="en-US" sz="1422" b="1" dirty="0">
                <a:solidFill>
                  <a:srgbClr val="5C6F7B"/>
                </a:solidFill>
              </a:rPr>
              <a:t>Paragon</a:t>
            </a:r>
          </a:p>
          <a:p>
            <a:pPr>
              <a:spcBef>
                <a:spcPct val="0"/>
              </a:spcBef>
              <a:buFontTx/>
              <a:buNone/>
            </a:pPr>
            <a:r>
              <a:rPr lang="en-AU" altLang="en-US" sz="1422" b="1" dirty="0">
                <a:solidFill>
                  <a:srgbClr val="5C6F7B"/>
                </a:solidFill>
              </a:rPr>
              <a:t>Pilkington Barnes-Hind</a:t>
            </a:r>
          </a:p>
          <a:p>
            <a:pPr>
              <a:spcBef>
                <a:spcPct val="0"/>
              </a:spcBef>
              <a:buFontTx/>
              <a:buNone/>
            </a:pPr>
            <a:r>
              <a:rPr lang="en-AU" altLang="en-US" sz="1422" b="1" dirty="0">
                <a:solidFill>
                  <a:srgbClr val="5C6F7B"/>
                </a:solidFill>
              </a:rPr>
              <a:t>Aspect Vision Care</a:t>
            </a:r>
            <a:endParaRPr lang="en-GB" altLang="en-US" sz="1422" b="1" dirty="0">
              <a:solidFill>
                <a:srgbClr val="5C6F7B"/>
              </a:solidFill>
            </a:endParaRPr>
          </a:p>
        </p:txBody>
      </p:sp>
      <p:sp>
        <p:nvSpPr>
          <p:cNvPr id="16389" name="TextBox 1"/>
          <p:cNvSpPr txBox="1">
            <a:spLocks noChangeArrowheads="1"/>
          </p:cNvSpPr>
          <p:nvPr/>
        </p:nvSpPr>
        <p:spPr bwMode="auto">
          <a:xfrm>
            <a:off x="3081868" y="2318927"/>
            <a:ext cx="1098378"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铂金赞助商</a:t>
            </a:r>
            <a:endParaRPr lang="en-GB" altLang="en-US" sz="1422" b="1" i="1" dirty="0">
              <a:solidFill>
                <a:prstClr val="black"/>
              </a:solidFill>
              <a:latin typeface="Arial" panose="020B0604020202020204" pitchFamily="34" charset="0"/>
            </a:endParaRPr>
          </a:p>
        </p:txBody>
      </p:sp>
      <p:sp>
        <p:nvSpPr>
          <p:cNvPr id="16390" name="TextBox 5"/>
          <p:cNvSpPr txBox="1">
            <a:spLocks noChangeArrowheads="1"/>
          </p:cNvSpPr>
          <p:nvPr/>
        </p:nvSpPr>
        <p:spPr bwMode="auto">
          <a:xfrm>
            <a:off x="6097415" y="2318927"/>
            <a:ext cx="1098378"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白银赞助商</a:t>
            </a:r>
            <a:endParaRPr lang="en-GB" altLang="en-US" sz="1422" b="1" i="1" dirty="0">
              <a:solidFill>
                <a:prstClr val="black"/>
              </a:solidFill>
              <a:latin typeface="Arial" panose="020B0604020202020204" pitchFamily="34" charset="0"/>
            </a:endParaRPr>
          </a:p>
        </p:txBody>
      </p:sp>
      <p:sp>
        <p:nvSpPr>
          <p:cNvPr id="16391" name="TextBox 6"/>
          <p:cNvSpPr txBox="1">
            <a:spLocks noChangeArrowheads="1"/>
          </p:cNvSpPr>
          <p:nvPr/>
        </p:nvSpPr>
        <p:spPr bwMode="auto">
          <a:xfrm>
            <a:off x="5465236" y="3876794"/>
            <a:ext cx="915635"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捐赠资助</a:t>
            </a:r>
            <a:endParaRPr lang="en-GB" altLang="en-US" sz="1422" b="1" i="1" dirty="0">
              <a:solidFill>
                <a:prstClr val="black"/>
              </a:solidFill>
              <a:latin typeface="Arial" panose="020B0604020202020204" pitchFamily="34" charset="0"/>
            </a:endParaRPr>
          </a:p>
        </p:txBody>
      </p:sp>
    </p:spTree>
    <p:extLst>
      <p:ext uri="{BB962C8B-B14F-4D97-AF65-F5344CB8AC3E}">
        <p14:creationId xmlns:p14="http://schemas.microsoft.com/office/powerpoint/2010/main" val="292725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3" name="Rectangle 3"/>
          <p:cNvSpPr>
            <a:spLocks noGrp="1"/>
          </p:cNvSpPr>
          <p:nvPr>
            <p:ph type="body" idx="1"/>
          </p:nvPr>
        </p:nvSpPr>
        <p:spPr>
          <a:xfrm>
            <a:off x="280988" y="1801813"/>
            <a:ext cx="8839200" cy="4641850"/>
          </a:xfrm>
        </p:spPr>
        <p:txBody>
          <a:bodyPr/>
          <a:lstStyle/>
          <a:p>
            <a:pPr>
              <a:lnSpc>
                <a:spcPct val="150000"/>
              </a:lnSpc>
              <a:defRPr/>
            </a:pPr>
            <a:r>
              <a:rPr lang="zh-CN" altLang="en-US" sz="2000" dirty="0"/>
              <a:t>放松</a:t>
            </a:r>
            <a:r>
              <a:rPr lang="zh-CN" altLang="en-US" sz="2000" dirty="0">
                <a:latin typeface="Arial" panose="020B0604020202020204" pitchFamily="34" charset="0"/>
                <a:cs typeface="Arial" panose="020B0604020202020204" pitchFamily="34" charset="0"/>
              </a:rPr>
              <a:t>角膜切口</a:t>
            </a:r>
          </a:p>
          <a:p>
            <a:pPr>
              <a:lnSpc>
                <a:spcPct val="150000"/>
              </a:lnSpc>
              <a:defRPr/>
            </a:pPr>
            <a:r>
              <a:rPr lang="zh-CN" altLang="en-US" sz="2000" dirty="0">
                <a:latin typeface="Arial" panose="020B0604020202020204" pitchFamily="34" charset="0"/>
                <a:cs typeface="Arial" panose="020B0604020202020204" pitchFamily="34" charset="0"/>
              </a:rPr>
              <a:t>弧形角膜切开术</a:t>
            </a:r>
          </a:p>
          <a:p>
            <a:pPr>
              <a:lnSpc>
                <a:spcPct val="150000"/>
              </a:lnSpc>
              <a:defRPr/>
            </a:pPr>
            <a:r>
              <a:rPr lang="zh-CN" altLang="en-US" sz="2000" dirty="0">
                <a:latin typeface="Arial" panose="020B0604020202020204" pitchFamily="34" charset="0"/>
                <a:cs typeface="Arial" panose="020B0604020202020204" pitchFamily="34" charset="0"/>
              </a:rPr>
              <a:t>梯形角膜切开术</a:t>
            </a:r>
          </a:p>
          <a:p>
            <a:pPr>
              <a:lnSpc>
                <a:spcPct val="150000"/>
              </a:lnSpc>
              <a:defRPr/>
            </a:pPr>
            <a:r>
              <a:rPr lang="zh-CN" altLang="en-US" sz="2000" dirty="0"/>
              <a:t>收紧</a:t>
            </a:r>
            <a:r>
              <a:rPr lang="zh-CN" altLang="en-US" sz="2000" dirty="0">
                <a:latin typeface="Arial" panose="020B0604020202020204" pitchFamily="34" charset="0"/>
                <a:cs typeface="Arial" panose="020B0604020202020204" pitchFamily="34" charset="0"/>
              </a:rPr>
              <a:t>缝线</a:t>
            </a:r>
          </a:p>
          <a:p>
            <a:pPr>
              <a:lnSpc>
                <a:spcPct val="150000"/>
              </a:lnSpc>
              <a:defRPr/>
            </a:pPr>
            <a:r>
              <a:rPr lang="zh-CN" altLang="en-US" sz="2000" dirty="0">
                <a:latin typeface="Arial" panose="020B0604020202020204" pitchFamily="34" charset="0"/>
                <a:cs typeface="Arial" panose="020B0604020202020204" pitchFamily="34" charset="0"/>
              </a:rPr>
              <a:t>楔形切除术</a:t>
            </a:r>
            <a:endParaRPr lang="en-US" altLang="en-US" sz="2000" dirty="0">
              <a:latin typeface="Arial" panose="020B0604020202020204" pitchFamily="34" charset="0"/>
              <a:cs typeface="Arial" panose="020B0604020202020204" pitchFamily="34" charset="0"/>
            </a:endParaRPr>
          </a:p>
        </p:txBody>
      </p:sp>
      <p:sp>
        <p:nvSpPr>
          <p:cNvPr id="109570" name="Rectangle 2"/>
          <p:cNvSpPr txBox="1">
            <a:spLocks noChangeArrowheads="1"/>
          </p:cNvSpPr>
          <p:nvPr/>
        </p:nvSpPr>
        <p:spPr bwMode="auto">
          <a:xfrm>
            <a:off x="150813" y="111125"/>
            <a:ext cx="8885237" cy="720725"/>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角膜地形图</a:t>
            </a:r>
            <a:r>
              <a:rPr lang="en-US"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减少散光</a:t>
            </a:r>
            <a:endParaRPr lang="en-US" altLang="en-US" sz="2800" dirty="0">
              <a:solidFill>
                <a:srgbClr val="FFFF00"/>
              </a:solidFill>
              <a:latin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8" descr="C:\Users\Suneet Eng\Desktop\E 55 (1)\Picture13.jpg"/>
          <p:cNvPicPr>
            <a:picLocks noChangeAspect="1" noChangeArrowheads="1"/>
          </p:cNvPicPr>
          <p:nvPr/>
        </p:nvPicPr>
        <p:blipFill>
          <a:blip r:embed="rId3" cstate="print"/>
          <a:srcRect/>
          <a:stretch>
            <a:fillRect/>
          </a:stretch>
        </p:blipFill>
        <p:spPr bwMode="auto">
          <a:xfrm>
            <a:off x="857224" y="1571612"/>
            <a:ext cx="7308850" cy="4102100"/>
          </a:xfrm>
          <a:prstGeom prst="rect">
            <a:avLst/>
          </a:prstGeom>
          <a:noFill/>
        </p:spPr>
      </p:pic>
      <p:sp>
        <p:nvSpPr>
          <p:cNvPr id="652436" name="Rectangle 2"/>
          <p:cNvSpPr txBox="1">
            <a:spLocks noChangeArrowheads="1"/>
          </p:cNvSpPr>
          <p:nvPr/>
        </p:nvSpPr>
        <p:spPr bwMode="auto">
          <a:xfrm>
            <a:off x="150813" y="111125"/>
            <a:ext cx="8885237" cy="720725"/>
          </a:xfrm>
          <a:prstGeom prst="rect">
            <a:avLst/>
          </a:prstGeom>
          <a:noFill/>
          <a:ln w="9525">
            <a:noFill/>
            <a:miter lim="800000"/>
          </a:ln>
        </p:spPr>
        <p:txBody>
          <a:bodyPr/>
          <a:lstStyle/>
          <a:p>
            <a:pPr eaLnBrk="0" hangingPunct="0"/>
            <a:r>
              <a:rPr lang="en-US" altLang="en-US" sz="2800" dirty="0">
                <a:solidFill>
                  <a:schemeClr val="bg1"/>
                </a:solidFill>
                <a:latin typeface="Arial" panose="020B0604020202020204" pitchFamily="34" charset="0"/>
              </a:rPr>
              <a:t>PK: </a:t>
            </a:r>
            <a:r>
              <a:rPr lang="zh-CN" altLang="en-US" sz="2800" dirty="0">
                <a:solidFill>
                  <a:srgbClr val="FFFF00"/>
                </a:solidFill>
                <a:latin typeface="Arial" panose="020B0604020202020204" pitchFamily="34" charset="0"/>
              </a:rPr>
              <a:t>调整散光</a:t>
            </a:r>
            <a:endParaRPr lang="en-US" altLang="en-US" sz="2800" dirty="0">
              <a:solidFill>
                <a:srgbClr val="FFFF00"/>
              </a:solidFill>
              <a:latin typeface="Arial" panose="020B0604020202020204" pitchFamily="34" charset="0"/>
            </a:endParaRPr>
          </a:p>
        </p:txBody>
      </p:sp>
      <p:sp>
        <p:nvSpPr>
          <p:cNvPr id="652437" name="Rectangle 7"/>
          <p:cNvSpPr>
            <a:spLocks noChangeArrowheads="1"/>
          </p:cNvSpPr>
          <p:nvPr/>
        </p:nvSpPr>
        <p:spPr bwMode="auto">
          <a:xfrm>
            <a:off x="298450" y="1009650"/>
            <a:ext cx="4852610" cy="523220"/>
          </a:xfrm>
          <a:prstGeom prst="rect">
            <a:avLst/>
          </a:prstGeom>
          <a:noFill/>
          <a:ln w="9525">
            <a:noFill/>
            <a:miter lim="800000"/>
          </a:ln>
        </p:spPr>
        <p:txBody>
          <a:bodyPr wrap="none">
            <a:spAutoFit/>
          </a:bodyPr>
          <a:lstStyle/>
          <a:p>
            <a:r>
              <a:rPr lang="zh-CN" altLang="en-US" sz="2800" dirty="0">
                <a:latin typeface="Times New Roman MT Std"/>
              </a:rPr>
              <a:t>放松切口（弧形角膜切开术</a:t>
            </a:r>
            <a:r>
              <a:rPr lang="en-US" altLang="en-US" sz="2800" dirty="0">
                <a:latin typeface="Times New Roman MT Std"/>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1" descr="C:\Users\Suneet Eng\Desktop\E 55 (1)\Picture14.jpg"/>
          <p:cNvPicPr>
            <a:picLocks noChangeAspect="1" noChangeArrowheads="1"/>
          </p:cNvPicPr>
          <p:nvPr/>
        </p:nvPicPr>
        <p:blipFill>
          <a:blip r:embed="rId3" cstate="print"/>
          <a:srcRect/>
          <a:stretch>
            <a:fillRect/>
          </a:stretch>
        </p:blipFill>
        <p:spPr bwMode="auto">
          <a:xfrm>
            <a:off x="714348" y="2357430"/>
            <a:ext cx="7716838" cy="3402013"/>
          </a:xfrm>
          <a:prstGeom prst="rect">
            <a:avLst/>
          </a:prstGeom>
          <a:noFill/>
        </p:spPr>
      </p:pic>
      <p:sp>
        <p:nvSpPr>
          <p:cNvPr id="6" name="Rectangle 2"/>
          <p:cNvSpPr txBox="1">
            <a:spLocks noChangeArrowheads="1"/>
          </p:cNvSpPr>
          <p:nvPr/>
        </p:nvSpPr>
        <p:spPr bwMode="auto">
          <a:xfrm>
            <a:off x="150813" y="111125"/>
            <a:ext cx="8885237" cy="720725"/>
          </a:xfrm>
          <a:prstGeom prst="rect">
            <a:avLst/>
          </a:prstGeom>
          <a:noFill/>
          <a:ln w="9525">
            <a:noFill/>
            <a:miter lim="800000"/>
          </a:ln>
        </p:spPr>
        <p:txBody>
          <a:bodyPr/>
          <a:lstStyle/>
          <a:p>
            <a:pPr eaLnBrk="0" hangingPunct="0"/>
            <a:r>
              <a:rPr lang="en-US" altLang="en-US" sz="2800" dirty="0">
                <a:solidFill>
                  <a:schemeClr val="bg1"/>
                </a:solidFill>
                <a:latin typeface="Arial" panose="020B0604020202020204" pitchFamily="34" charset="0"/>
              </a:rPr>
              <a:t>PK: </a:t>
            </a:r>
            <a:r>
              <a:rPr lang="zh-CN" altLang="en-US" sz="2800" dirty="0">
                <a:solidFill>
                  <a:srgbClr val="FFFF00"/>
                </a:solidFill>
                <a:latin typeface="Arial" panose="020B0604020202020204" pitchFamily="34" charset="0"/>
              </a:rPr>
              <a:t>调整散光</a:t>
            </a:r>
            <a:endParaRPr lang="en-US" altLang="en-US" sz="2800" dirty="0">
              <a:solidFill>
                <a:srgbClr val="FFFF00"/>
              </a:solidFill>
              <a:latin typeface="Arial" panose="020B0604020202020204" pitchFamily="34" charset="0"/>
            </a:endParaRPr>
          </a:p>
        </p:txBody>
      </p:sp>
      <p:sp>
        <p:nvSpPr>
          <p:cNvPr id="7" name="Rectangle 7"/>
          <p:cNvSpPr>
            <a:spLocks noChangeArrowheads="1"/>
          </p:cNvSpPr>
          <p:nvPr/>
        </p:nvSpPr>
        <p:spPr bwMode="auto">
          <a:xfrm>
            <a:off x="298450" y="1009650"/>
            <a:ext cx="4852610" cy="523220"/>
          </a:xfrm>
          <a:prstGeom prst="rect">
            <a:avLst/>
          </a:prstGeom>
          <a:noFill/>
          <a:ln w="9525">
            <a:noFill/>
            <a:miter lim="800000"/>
          </a:ln>
        </p:spPr>
        <p:txBody>
          <a:bodyPr wrap="none">
            <a:spAutoFit/>
          </a:bodyPr>
          <a:lstStyle/>
          <a:p>
            <a:r>
              <a:rPr lang="zh-CN" altLang="en-US" sz="2800" dirty="0">
                <a:latin typeface="Times New Roman MT Std"/>
              </a:rPr>
              <a:t>放松切口（弧形角膜切开术</a:t>
            </a:r>
            <a:r>
              <a:rPr lang="en-US" altLang="en-US" sz="2800" dirty="0">
                <a:latin typeface="Times New Roman MT Std"/>
              </a:rPr>
              <a:t>）</a:t>
            </a:r>
          </a:p>
        </p:txBody>
      </p:sp>
      <p:sp>
        <p:nvSpPr>
          <p:cNvPr id="8" name="Text Box 7"/>
          <p:cNvSpPr txBox="1">
            <a:spLocks noChangeArrowheads="1"/>
          </p:cNvSpPr>
          <p:nvPr/>
        </p:nvSpPr>
        <p:spPr bwMode="auto">
          <a:xfrm>
            <a:off x="5756275" y="2492375"/>
            <a:ext cx="2592388" cy="646331"/>
          </a:xfrm>
          <a:prstGeom prst="rect">
            <a:avLst/>
          </a:prstGeom>
          <a:noFill/>
          <a:ln w="9525">
            <a:noFill/>
            <a:miter lim="800000"/>
          </a:ln>
        </p:spPr>
        <p:txBody>
          <a:bodyPr>
            <a:spAutoFit/>
          </a:bodyPr>
          <a:lstStyle/>
          <a:p>
            <a:pPr algn="ctr" eaLnBrk="0" hangingPunct="0"/>
            <a:r>
              <a:rPr lang="zh-CN" altLang="en-US" dirty="0">
                <a:solidFill>
                  <a:schemeClr val="hlink"/>
                </a:solidFill>
              </a:rPr>
              <a:t>切口深度：角膜厚度的</a:t>
            </a:r>
            <a:r>
              <a:rPr lang="en-US" altLang="zh-CN" dirty="0">
                <a:solidFill>
                  <a:schemeClr val="hlink"/>
                </a:solidFill>
              </a:rPr>
              <a:t>80-90%</a:t>
            </a:r>
            <a:endParaRPr lang="en-US"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065" name="Picture 1" descr="C:\Users\Suneet Eng\Desktop\E 55 (1)\Picture15.jpg"/>
          <p:cNvPicPr>
            <a:picLocks noChangeAspect="1" noChangeArrowheads="1"/>
          </p:cNvPicPr>
          <p:nvPr/>
        </p:nvPicPr>
        <p:blipFill>
          <a:blip r:embed="rId3" cstate="print"/>
          <a:srcRect/>
          <a:stretch>
            <a:fillRect/>
          </a:stretch>
        </p:blipFill>
        <p:spPr bwMode="auto">
          <a:xfrm>
            <a:off x="642910" y="1500174"/>
            <a:ext cx="7947026" cy="4329112"/>
          </a:xfrm>
          <a:prstGeom prst="rect">
            <a:avLst/>
          </a:prstGeom>
          <a:noFill/>
        </p:spPr>
      </p:pic>
      <p:sp>
        <p:nvSpPr>
          <p:cNvPr id="658435" name="Rectangle 2"/>
          <p:cNvSpPr txBox="1">
            <a:spLocks noChangeArrowheads="1"/>
          </p:cNvSpPr>
          <p:nvPr/>
        </p:nvSpPr>
        <p:spPr bwMode="auto">
          <a:xfrm>
            <a:off x="150813" y="111125"/>
            <a:ext cx="8885237" cy="720725"/>
          </a:xfrm>
          <a:prstGeom prst="rect">
            <a:avLst/>
          </a:prstGeom>
          <a:noFill/>
          <a:ln w="9525">
            <a:noFill/>
            <a:miter lim="800000"/>
          </a:ln>
        </p:spPr>
        <p:txBody>
          <a:bodyPr/>
          <a:lstStyle/>
          <a:p>
            <a:pPr eaLnBrk="0" hangingPunct="0"/>
            <a:r>
              <a:rPr lang="en-US" altLang="en-US" sz="2800" dirty="0">
                <a:solidFill>
                  <a:schemeClr val="bg1"/>
                </a:solidFill>
                <a:latin typeface="Arial" panose="020B0604020202020204" pitchFamily="34" charset="0"/>
              </a:rPr>
              <a:t>PK:  </a:t>
            </a:r>
            <a:r>
              <a:rPr lang="zh-CN" altLang="en-US" sz="2800" dirty="0">
                <a:solidFill>
                  <a:srgbClr val="FFFF00"/>
                </a:solidFill>
                <a:latin typeface="Arial" panose="020B0604020202020204" pitchFamily="34" charset="0"/>
              </a:rPr>
              <a:t>散光调整</a:t>
            </a:r>
            <a:endParaRPr lang="en-US" altLang="en-US" sz="2800" dirty="0">
              <a:solidFill>
                <a:srgbClr val="FFFF00"/>
              </a:solidFill>
              <a:latin typeface="Arial" panose="020B0604020202020204" pitchFamily="34" charset="0"/>
            </a:endParaRPr>
          </a:p>
        </p:txBody>
      </p:sp>
      <p:sp>
        <p:nvSpPr>
          <p:cNvPr id="658436" name="Rectangle 6"/>
          <p:cNvSpPr>
            <a:spLocks noChangeArrowheads="1"/>
          </p:cNvSpPr>
          <p:nvPr/>
        </p:nvSpPr>
        <p:spPr bwMode="auto">
          <a:xfrm>
            <a:off x="298450" y="1009650"/>
            <a:ext cx="3057247"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术后移植物切口：</a:t>
            </a:r>
            <a:endParaRPr lang="en-US" altLang="en-US" sz="2800" dirty="0">
              <a:latin typeface="Times New Roman MT Std"/>
            </a:endParaRPr>
          </a:p>
        </p:txBody>
      </p:sp>
      <p:sp>
        <p:nvSpPr>
          <p:cNvPr id="2" name="文本框 1"/>
          <p:cNvSpPr txBox="1"/>
          <p:nvPr/>
        </p:nvSpPr>
        <p:spPr>
          <a:xfrm>
            <a:off x="3563888" y="1844824"/>
            <a:ext cx="646331" cy="369332"/>
          </a:xfrm>
          <a:prstGeom prst="rect">
            <a:avLst/>
          </a:prstGeom>
          <a:noFill/>
        </p:spPr>
        <p:txBody>
          <a:bodyPr wrap="none" rtlCol="0">
            <a:spAutoFit/>
          </a:bodyPr>
          <a:lstStyle/>
          <a:p>
            <a:r>
              <a:rPr lang="zh-CN" altLang="en-US" dirty="0"/>
              <a:t>宿主</a:t>
            </a:r>
          </a:p>
        </p:txBody>
      </p:sp>
      <p:sp>
        <p:nvSpPr>
          <p:cNvPr id="5" name="文本框 4"/>
          <p:cNvSpPr txBox="1"/>
          <p:nvPr/>
        </p:nvSpPr>
        <p:spPr>
          <a:xfrm>
            <a:off x="5005789" y="1844824"/>
            <a:ext cx="646331" cy="369332"/>
          </a:xfrm>
          <a:prstGeom prst="rect">
            <a:avLst/>
          </a:prstGeom>
          <a:noFill/>
        </p:spPr>
        <p:txBody>
          <a:bodyPr wrap="none" rtlCol="0">
            <a:spAutoFit/>
          </a:bodyPr>
          <a:lstStyle/>
          <a:p>
            <a:r>
              <a:rPr lang="zh-CN" altLang="en-US" dirty="0"/>
              <a:t>供体</a:t>
            </a:r>
          </a:p>
        </p:txBody>
      </p:sp>
      <p:sp>
        <p:nvSpPr>
          <p:cNvPr id="6" name="文本框 5"/>
          <p:cNvSpPr txBox="1"/>
          <p:nvPr/>
        </p:nvSpPr>
        <p:spPr>
          <a:xfrm>
            <a:off x="4210219" y="2214156"/>
            <a:ext cx="646331" cy="369332"/>
          </a:xfrm>
          <a:prstGeom prst="rect">
            <a:avLst/>
          </a:prstGeom>
          <a:noFill/>
        </p:spPr>
        <p:txBody>
          <a:bodyPr wrap="none" rtlCol="0">
            <a:spAutoFit/>
          </a:bodyPr>
          <a:lstStyle/>
          <a:p>
            <a:r>
              <a:rPr lang="zh-CN" altLang="en-US" dirty="0"/>
              <a:t>切口</a:t>
            </a:r>
          </a:p>
        </p:txBody>
      </p:sp>
      <p:sp>
        <p:nvSpPr>
          <p:cNvPr id="7" name="文本框 6"/>
          <p:cNvSpPr txBox="1"/>
          <p:nvPr/>
        </p:nvSpPr>
        <p:spPr>
          <a:xfrm>
            <a:off x="6228184" y="2793702"/>
            <a:ext cx="2376264" cy="923330"/>
          </a:xfrm>
          <a:prstGeom prst="rect">
            <a:avLst/>
          </a:prstGeom>
          <a:noFill/>
        </p:spPr>
        <p:txBody>
          <a:bodyPr wrap="square" rtlCol="0">
            <a:spAutoFit/>
          </a:bodyPr>
          <a:lstStyle/>
          <a:p>
            <a:r>
              <a:rPr lang="zh-CN" altLang="en-US" dirty="0"/>
              <a:t>比移植物的“伤口”更平，等效球镜度向近视偏移</a:t>
            </a:r>
          </a:p>
        </p:txBody>
      </p:sp>
      <p:sp>
        <p:nvSpPr>
          <p:cNvPr id="12" name="文本框 11"/>
          <p:cNvSpPr txBox="1"/>
          <p:nvPr/>
        </p:nvSpPr>
        <p:spPr>
          <a:xfrm>
            <a:off x="755576" y="2721694"/>
            <a:ext cx="2376264" cy="923330"/>
          </a:xfrm>
          <a:prstGeom prst="rect">
            <a:avLst/>
          </a:prstGeom>
          <a:noFill/>
        </p:spPr>
        <p:txBody>
          <a:bodyPr wrap="square" rtlCol="0">
            <a:spAutoFit/>
          </a:bodyPr>
          <a:lstStyle/>
          <a:p>
            <a:r>
              <a:rPr lang="zh-CN" altLang="en-US" dirty="0"/>
              <a:t>比移植物的“伤口”更加弯曲，等效球镜度向远视偏移</a:t>
            </a:r>
          </a:p>
        </p:txBody>
      </p:sp>
      <p:sp>
        <p:nvSpPr>
          <p:cNvPr id="8" name="文本框 7"/>
          <p:cNvSpPr txBox="1"/>
          <p:nvPr/>
        </p:nvSpPr>
        <p:spPr>
          <a:xfrm>
            <a:off x="2195736" y="5158933"/>
            <a:ext cx="2376264" cy="646331"/>
          </a:xfrm>
          <a:prstGeom prst="rect">
            <a:avLst/>
          </a:prstGeom>
          <a:noFill/>
        </p:spPr>
        <p:txBody>
          <a:bodyPr wrap="square" rtlCol="0">
            <a:spAutoFit/>
          </a:bodyPr>
          <a:lstStyle/>
          <a:p>
            <a:r>
              <a:rPr lang="zh-CN" altLang="en-US" dirty="0"/>
              <a:t>和移植物“伤口”平行，不改变等效球镜</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4"/>
          <p:cNvSpPr>
            <a:spLocks noGrp="1"/>
          </p:cNvSpPr>
          <p:nvPr>
            <p:ph idx="1"/>
          </p:nvPr>
        </p:nvSpPr>
        <p:spPr>
          <a:xfrm>
            <a:off x="284163" y="1804988"/>
            <a:ext cx="8839200" cy="5135562"/>
          </a:xfrm>
        </p:spPr>
        <p:txBody>
          <a:bodyPr/>
          <a:lstStyle/>
          <a:p>
            <a:pPr marL="894080" lvl="1" indent="-351155">
              <a:lnSpc>
                <a:spcPct val="150000"/>
              </a:lnSpc>
              <a:defRPr/>
            </a:pPr>
            <a:r>
              <a:rPr lang="zh-CN" altLang="en-US" sz="2000" dirty="0">
                <a:latin typeface="Arial" panose="020B0604020202020204" pitchFamily="34" charset="0"/>
                <a:cs typeface="Arial" panose="020B0604020202020204" pitchFamily="34" charset="0"/>
              </a:rPr>
              <a:t>不累及角膜内皮层的角膜疾病的治疗</a:t>
            </a:r>
          </a:p>
          <a:p>
            <a:pPr marL="894080" lvl="1" indent="-351155">
              <a:lnSpc>
                <a:spcPct val="150000"/>
              </a:lnSpc>
              <a:defRPr/>
            </a:pPr>
            <a:r>
              <a:rPr lang="zh-CN" altLang="en-US" sz="2000" dirty="0">
                <a:latin typeface="Arial" panose="020B0604020202020204" pitchFamily="34" charset="0"/>
                <a:cs typeface="Arial" panose="020B0604020202020204" pitchFamily="34" charset="0"/>
              </a:rPr>
              <a:t>圆锥角膜</a:t>
            </a:r>
          </a:p>
          <a:p>
            <a:pPr marL="894080" lvl="1" indent="-351155">
              <a:lnSpc>
                <a:spcPct val="150000"/>
              </a:lnSpc>
              <a:defRPr/>
            </a:pPr>
            <a:r>
              <a:rPr lang="zh-CN" altLang="en-US" sz="2000" dirty="0">
                <a:latin typeface="Arial" panose="020B0604020202020204" pitchFamily="34" charset="0"/>
                <a:cs typeface="Arial" panose="020B0604020202020204" pitchFamily="34" charset="0"/>
              </a:rPr>
              <a:t>基质瘢痕</a:t>
            </a:r>
          </a:p>
          <a:p>
            <a:pPr marL="894080" lvl="1" indent="-351155">
              <a:lnSpc>
                <a:spcPct val="150000"/>
              </a:lnSpc>
              <a:defRPr/>
            </a:pPr>
            <a:r>
              <a:rPr lang="zh-CN" altLang="en-US" sz="2000" dirty="0">
                <a:latin typeface="Arial" panose="020B0604020202020204" pitchFamily="34" charset="0"/>
                <a:cs typeface="Arial" panose="020B0604020202020204" pitchFamily="34" charset="0"/>
              </a:rPr>
              <a:t>部分角膜营养不良</a:t>
            </a:r>
            <a:endParaRPr lang="en-US" altLang="en-US" sz="1050" dirty="0">
              <a:latin typeface="Arial" panose="020B0604020202020204" pitchFamily="34" charset="0"/>
              <a:cs typeface="Arial" panose="020B0604020202020204" pitchFamily="34" charset="0"/>
            </a:endParaRPr>
          </a:p>
          <a:p>
            <a:pPr lvl="1">
              <a:buFont typeface="Arial" panose="020B0604020202020204" pitchFamily="34" charset="0"/>
              <a:buNone/>
              <a:defRPr/>
            </a:pPr>
            <a:endParaRPr lang="en-US" altLang="en-US" sz="1000" dirty="0">
              <a:latin typeface="Arial" panose="020B0604020202020204" pitchFamily="34" charset="0"/>
              <a:cs typeface="Arial" panose="020B0604020202020204" pitchFamily="34" charset="0"/>
            </a:endParaRPr>
          </a:p>
          <a:p>
            <a:pPr lvl="1">
              <a:buFont typeface="Arial" panose="020B0604020202020204" pitchFamily="34" charset="0"/>
              <a:buNone/>
              <a:defRPr/>
            </a:pPr>
            <a:endParaRPr lang="en-US" altLang="en-US" sz="1000" dirty="0">
              <a:latin typeface="Arial" panose="020B0604020202020204" pitchFamily="34" charset="0"/>
              <a:cs typeface="Arial" panose="020B0604020202020204" pitchFamily="34" charset="0"/>
            </a:endParaRPr>
          </a:p>
          <a:p>
            <a:pPr lvl="1">
              <a:buFont typeface="Arial" panose="020B0604020202020204" pitchFamily="34" charset="0"/>
              <a:buNone/>
              <a:defRPr/>
            </a:pPr>
            <a:endParaRPr lang="en-US" altLang="en-US" sz="1000" dirty="0">
              <a:latin typeface="Arial" panose="020B0604020202020204" pitchFamily="34" charset="0"/>
              <a:cs typeface="Arial" panose="020B0604020202020204" pitchFamily="34" charset="0"/>
            </a:endParaRPr>
          </a:p>
          <a:p>
            <a:pPr lvl="1">
              <a:buFont typeface="Arial" panose="020B0604020202020204" pitchFamily="34" charset="0"/>
              <a:buNone/>
              <a:defRPr/>
            </a:pPr>
            <a:endParaRPr lang="en-US" altLang="en-US" sz="1000" dirty="0">
              <a:latin typeface="Arial" panose="020B0604020202020204" pitchFamily="34" charset="0"/>
              <a:cs typeface="Arial" panose="020B0604020202020204" pitchFamily="34" charset="0"/>
            </a:endParaRPr>
          </a:p>
          <a:p>
            <a:pPr lvl="1">
              <a:buFont typeface="Arial" panose="020B0604020202020204" pitchFamily="34" charset="0"/>
              <a:buNone/>
              <a:defRPr/>
            </a:pPr>
            <a:endParaRPr lang="en-US" altLang="en-US" sz="1000" dirty="0">
              <a:latin typeface="Arial" panose="020B0604020202020204" pitchFamily="34" charset="0"/>
              <a:cs typeface="Arial" panose="020B0604020202020204" pitchFamily="34" charset="0"/>
            </a:endParaRPr>
          </a:p>
          <a:p>
            <a:pPr lvl="1">
              <a:buFont typeface="Arial" panose="020B0604020202020204" pitchFamily="34" charset="0"/>
              <a:buNone/>
              <a:defRPr/>
            </a:pPr>
            <a:endParaRPr lang="en-US" altLang="en-US" sz="1000" dirty="0">
              <a:latin typeface="Arial" panose="020B0604020202020204" pitchFamily="34" charset="0"/>
              <a:cs typeface="Arial" panose="020B0604020202020204" pitchFamily="34" charset="0"/>
            </a:endParaRPr>
          </a:p>
          <a:p>
            <a:pPr>
              <a:buFont typeface="Arial" panose="020B0604020202020204" pitchFamily="34" charset="0"/>
              <a:buNone/>
              <a:defRPr/>
            </a:pPr>
            <a:r>
              <a:rPr lang="en-US" altLang="en-US" sz="1000" dirty="0">
                <a:latin typeface="Arial" panose="020B0604020202020204" pitchFamily="34" charset="0"/>
                <a:cs typeface="Arial" panose="020B0604020202020204" pitchFamily="34" charset="0"/>
              </a:rPr>
              <a:t>          Information &amp; images on this &amp; some of the following slides are adapted by permission from </a:t>
            </a:r>
            <a:r>
              <a:rPr lang="en-US" altLang="en-US" sz="1000" b="1" dirty="0">
                <a:latin typeface="Arial" panose="020B0604020202020204" pitchFamily="34" charset="0"/>
                <a:cs typeface="Arial" panose="020B0604020202020204" pitchFamily="34" charset="0"/>
              </a:rPr>
              <a:t>Contact Lens Spectrum</a:t>
            </a:r>
            <a:r>
              <a:rPr lang="en-US" altLang="en-US" sz="1000" dirty="0">
                <a:latin typeface="Arial" panose="020B0604020202020204" pitchFamily="34" charset="0"/>
                <a:cs typeface="Arial" panose="020B0604020202020204" pitchFamily="34" charset="0"/>
              </a:rPr>
              <a:t>, August 2014.  </a:t>
            </a:r>
            <a:r>
              <a:rPr lang="en-US" altLang="en-US" sz="1000" b="1" dirty="0">
                <a:latin typeface="Arial" panose="020B0604020202020204" pitchFamily="34" charset="0"/>
                <a:cs typeface="Arial" panose="020B0604020202020204" pitchFamily="34" charset="0"/>
              </a:rPr>
              <a:t>Contact Lens Spectrum </a:t>
            </a:r>
            <a:r>
              <a:rPr lang="en-US" altLang="en-US" sz="1000" dirty="0">
                <a:latin typeface="Arial" panose="020B0604020202020204" pitchFamily="34" charset="0"/>
                <a:cs typeface="Arial" panose="020B0604020202020204" pitchFamily="34" charset="0"/>
              </a:rPr>
              <a:t>is published monthly by </a:t>
            </a:r>
            <a:r>
              <a:rPr lang="en-US" altLang="en-US" sz="1000" dirty="0" err="1">
                <a:latin typeface="Arial" panose="020B0604020202020204" pitchFamily="34" charset="0"/>
                <a:cs typeface="Arial" panose="020B0604020202020204" pitchFamily="34" charset="0"/>
              </a:rPr>
              <a:t>PentaVision</a:t>
            </a:r>
            <a:r>
              <a:rPr lang="en-US" altLang="en-US" sz="1000" dirty="0">
                <a:latin typeface="Arial" panose="020B0604020202020204" pitchFamily="34" charset="0"/>
                <a:cs typeface="Arial" panose="020B0604020202020204" pitchFamily="34" charset="0"/>
              </a:rPr>
              <a:t> LLC © 2015 All rights Reserved. </a:t>
            </a:r>
            <a:r>
              <a:rPr lang="en-US" altLang="en-US" sz="1000" dirty="0" err="1">
                <a:latin typeface="Arial" panose="020B0604020202020204" pitchFamily="34" charset="0"/>
                <a:cs typeface="Arial" panose="020B0604020202020204" pitchFamily="34" charset="0"/>
              </a:rPr>
              <a:t>PentaVision</a:t>
            </a:r>
            <a:r>
              <a:rPr lang="en-US" altLang="en-US" sz="1000" dirty="0">
                <a:latin typeface="Arial" panose="020B0604020202020204" pitchFamily="34" charset="0"/>
                <a:cs typeface="Arial" panose="020B0604020202020204" pitchFamily="34" charset="0"/>
              </a:rPr>
              <a:t> is located at 321 Norristown Road, Suite 150, Ambler, PA 19002 (USA). Please visit </a:t>
            </a:r>
            <a:r>
              <a:rPr lang="en-US" altLang="en-US" sz="1000" dirty="0">
                <a:latin typeface="Arial" panose="020B0604020202020204" pitchFamily="34" charset="0"/>
                <a:cs typeface="Arial" panose="020B0604020202020204" pitchFamily="34" charset="0"/>
                <a:hlinkClick r:id="rId3"/>
              </a:rPr>
              <a:t>www.contactlensspectrum.com</a:t>
            </a:r>
            <a:r>
              <a:rPr lang="en-US" altLang="en-US" sz="1000" dirty="0">
                <a:latin typeface="Arial" panose="020B0604020202020204" pitchFamily="34" charset="0"/>
                <a:cs typeface="Arial" panose="020B0604020202020204" pitchFamily="34" charset="0"/>
              </a:rPr>
              <a:t> for more information. </a:t>
            </a:r>
          </a:p>
          <a:p>
            <a:pPr marL="0" indent="0" eaLnBrk="1" hangingPunct="1">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660482" name="Rectangle 3"/>
          <p:cNvSpPr>
            <a:spLocks noChangeArrowheads="1"/>
          </p:cNvSpPr>
          <p:nvPr/>
        </p:nvSpPr>
        <p:spPr bwMode="auto">
          <a:xfrm>
            <a:off x="298450" y="1009650"/>
            <a:ext cx="3954929"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前部深板层角膜移植术</a:t>
            </a:r>
            <a:r>
              <a:rPr lang="en-US" altLang="en-US" sz="2800" dirty="0">
                <a:solidFill>
                  <a:srgbClr val="0073AE"/>
                </a:solidFill>
                <a:latin typeface="Times New Roman MT Std"/>
              </a:rPr>
              <a:t>:</a:t>
            </a:r>
            <a:endParaRPr lang="en-US" altLang="en-US" sz="2800" dirty="0">
              <a:latin typeface="Times New Roman MT Std"/>
            </a:endParaRPr>
          </a:p>
        </p:txBody>
      </p:sp>
      <p:sp>
        <p:nvSpPr>
          <p:cNvPr id="660483" name="Rectangle 2"/>
          <p:cNvSpPr txBox="1">
            <a:spLocks noChangeArrowheads="1"/>
          </p:cNvSpPr>
          <p:nvPr/>
        </p:nvSpPr>
        <p:spPr bwMode="auto">
          <a:xfrm>
            <a:off x="150813" y="111125"/>
            <a:ext cx="8885237" cy="720725"/>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前部深板层角膜移植术（</a:t>
            </a:r>
            <a:r>
              <a:rPr lang="en-US" altLang="zh-CN" sz="2800" dirty="0">
                <a:solidFill>
                  <a:schemeClr val="bg1"/>
                </a:solidFill>
                <a:latin typeface="Arial" panose="020B0604020202020204" pitchFamily="34" charset="0"/>
              </a:rPr>
              <a:t>DALK</a:t>
            </a:r>
            <a:r>
              <a:rPr lang="zh-CN" altLang="en-US" sz="2800" dirty="0">
                <a:solidFill>
                  <a:schemeClr val="bg1"/>
                </a:solidFill>
                <a:latin typeface="Arial" panose="020B0604020202020204" pitchFamily="34" charset="0"/>
              </a:rPr>
              <a:t>）</a:t>
            </a:r>
            <a:endParaRPr lang="en-US" altLang="en-US" sz="2800" dirty="0">
              <a:solidFill>
                <a:srgbClr val="FFFF00"/>
              </a:solidFill>
              <a:latin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969" name="Picture 1" descr="C:\Users\Suneet Eng\Desktop\E 55 (1)\Picture16.jpg"/>
          <p:cNvPicPr>
            <a:picLocks noChangeAspect="1" noChangeArrowheads="1"/>
          </p:cNvPicPr>
          <p:nvPr/>
        </p:nvPicPr>
        <p:blipFill>
          <a:blip r:embed="rId3" cstate="print"/>
          <a:srcRect/>
          <a:stretch>
            <a:fillRect/>
          </a:stretch>
        </p:blipFill>
        <p:spPr bwMode="auto">
          <a:xfrm>
            <a:off x="285720" y="2071678"/>
            <a:ext cx="8620126" cy="3076575"/>
          </a:xfrm>
          <a:prstGeom prst="rect">
            <a:avLst/>
          </a:prstGeom>
          <a:noFill/>
        </p:spPr>
      </p:pic>
      <p:sp>
        <p:nvSpPr>
          <p:cNvPr id="662529" name="Rectangle 2"/>
          <p:cNvSpPr txBox="1">
            <a:spLocks noChangeArrowheads="1"/>
          </p:cNvSpPr>
          <p:nvPr/>
        </p:nvSpPr>
        <p:spPr bwMode="auto">
          <a:xfrm>
            <a:off x="150813" y="111125"/>
            <a:ext cx="8885237" cy="720725"/>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前部深板层角膜移植术</a:t>
            </a:r>
            <a:r>
              <a:rPr lang="en-US"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示意图</a:t>
            </a:r>
            <a:endParaRPr lang="en-US" altLang="en-US" sz="2800" dirty="0">
              <a:solidFill>
                <a:srgbClr val="FFFF00"/>
              </a:solidFill>
              <a:latin typeface="Arial" panose="020B0604020202020204" pitchFamily="34" charset="0"/>
            </a:endParaRPr>
          </a:p>
        </p:txBody>
      </p:sp>
      <p:sp>
        <p:nvSpPr>
          <p:cNvPr id="2" name="文本框 1"/>
          <p:cNvSpPr txBox="1"/>
          <p:nvPr/>
        </p:nvSpPr>
        <p:spPr>
          <a:xfrm>
            <a:off x="4139952" y="1763524"/>
            <a:ext cx="1367490" cy="369332"/>
          </a:xfrm>
          <a:prstGeom prst="rect">
            <a:avLst/>
          </a:prstGeom>
          <a:noFill/>
        </p:spPr>
        <p:txBody>
          <a:bodyPr wrap="none" rtlCol="0">
            <a:spAutoFit/>
          </a:bodyPr>
          <a:lstStyle/>
          <a:p>
            <a:r>
              <a:rPr lang="en-US" altLang="zh-CN" dirty="0"/>
              <a:t>DALK</a:t>
            </a:r>
            <a:r>
              <a:rPr lang="zh-CN" altLang="en-US" dirty="0"/>
              <a:t>移植物</a:t>
            </a:r>
          </a:p>
        </p:txBody>
      </p:sp>
      <p:sp>
        <p:nvSpPr>
          <p:cNvPr id="5" name="文本框 4"/>
          <p:cNvSpPr txBox="1"/>
          <p:nvPr/>
        </p:nvSpPr>
        <p:spPr>
          <a:xfrm>
            <a:off x="1144940" y="4355812"/>
            <a:ext cx="1338828" cy="369332"/>
          </a:xfrm>
          <a:prstGeom prst="rect">
            <a:avLst/>
          </a:prstGeom>
          <a:noFill/>
        </p:spPr>
        <p:txBody>
          <a:bodyPr wrap="none" rtlCol="0">
            <a:spAutoFit/>
          </a:bodyPr>
          <a:lstStyle/>
          <a:p>
            <a:r>
              <a:rPr lang="zh-CN" altLang="en-US" dirty="0"/>
              <a:t>内皮细胞层</a:t>
            </a:r>
          </a:p>
        </p:txBody>
      </p:sp>
      <p:sp>
        <p:nvSpPr>
          <p:cNvPr id="6" name="文本框 5"/>
          <p:cNvSpPr txBox="1"/>
          <p:nvPr/>
        </p:nvSpPr>
        <p:spPr>
          <a:xfrm>
            <a:off x="899592" y="3635732"/>
            <a:ext cx="1107996" cy="369332"/>
          </a:xfrm>
          <a:prstGeom prst="rect">
            <a:avLst/>
          </a:prstGeom>
          <a:noFill/>
        </p:spPr>
        <p:txBody>
          <a:bodyPr wrap="none" rtlCol="0">
            <a:spAutoFit/>
          </a:bodyPr>
          <a:lstStyle/>
          <a:p>
            <a:r>
              <a:rPr lang="zh-CN" altLang="en-US" dirty="0"/>
              <a:t>后弹力层</a:t>
            </a:r>
          </a:p>
        </p:txBody>
      </p:sp>
      <p:sp>
        <p:nvSpPr>
          <p:cNvPr id="7" name="文本框 6"/>
          <p:cNvSpPr txBox="1"/>
          <p:nvPr/>
        </p:nvSpPr>
        <p:spPr>
          <a:xfrm>
            <a:off x="7524328" y="3419708"/>
            <a:ext cx="1107996" cy="369332"/>
          </a:xfrm>
          <a:prstGeom prst="rect">
            <a:avLst/>
          </a:prstGeom>
          <a:noFill/>
        </p:spPr>
        <p:txBody>
          <a:bodyPr wrap="none" rtlCol="0">
            <a:spAutoFit/>
          </a:bodyPr>
          <a:lstStyle/>
          <a:p>
            <a:r>
              <a:rPr lang="zh-CN" altLang="en-US" dirty="0"/>
              <a:t>前弹力层</a:t>
            </a:r>
          </a:p>
        </p:txBody>
      </p:sp>
      <p:sp>
        <p:nvSpPr>
          <p:cNvPr id="8" name="文本框 7"/>
          <p:cNvSpPr txBox="1"/>
          <p:nvPr/>
        </p:nvSpPr>
        <p:spPr>
          <a:xfrm>
            <a:off x="7193612" y="4067780"/>
            <a:ext cx="1338828" cy="369332"/>
          </a:xfrm>
          <a:prstGeom prst="rect">
            <a:avLst/>
          </a:prstGeom>
          <a:noFill/>
        </p:spPr>
        <p:txBody>
          <a:bodyPr wrap="none" rtlCol="0">
            <a:spAutoFit/>
          </a:bodyPr>
          <a:lstStyle/>
          <a:p>
            <a:r>
              <a:rPr lang="zh-CN" altLang="en-US" dirty="0"/>
              <a:t>上皮细胞层</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p:cNvSpPr>
          <p:nvPr>
            <p:ph type="body" idx="1"/>
          </p:nvPr>
        </p:nvSpPr>
        <p:spPr>
          <a:xfrm>
            <a:off x="280988" y="1803400"/>
            <a:ext cx="8839200" cy="4713288"/>
          </a:xfrm>
        </p:spPr>
        <p:txBody>
          <a:bodyPr/>
          <a:lstStyle/>
          <a:p>
            <a:pPr marL="894080" indent="-351155">
              <a:lnSpc>
                <a:spcPct val="150000"/>
              </a:lnSpc>
              <a:defRPr/>
            </a:pPr>
            <a:r>
              <a:rPr lang="zh-CN" altLang="en-US" sz="2000" dirty="0">
                <a:latin typeface="Arial" panose="020B0604020202020204" pitchFamily="34" charset="0"/>
                <a:cs typeface="Arial" panose="020B0604020202020204" pitchFamily="34" charset="0"/>
              </a:rPr>
              <a:t>更好地保护眼球的完整性</a:t>
            </a:r>
          </a:p>
          <a:p>
            <a:pPr marL="894080" indent="-351155">
              <a:lnSpc>
                <a:spcPct val="150000"/>
              </a:lnSpc>
              <a:defRPr/>
            </a:pPr>
            <a:r>
              <a:rPr lang="zh-CN" altLang="en-US" sz="2000" dirty="0">
                <a:latin typeface="Arial" panose="020B0604020202020204" pitchFamily="34" charset="0"/>
                <a:cs typeface="Arial" panose="020B0604020202020204" pitchFamily="34" charset="0"/>
              </a:rPr>
              <a:t>允许</a:t>
            </a:r>
            <a:r>
              <a:rPr lang="zh-CN" altLang="en-US" sz="2000" dirty="0"/>
              <a:t>更早的拆除</a:t>
            </a:r>
            <a:r>
              <a:rPr lang="zh-CN" altLang="en-US" sz="2000" dirty="0">
                <a:latin typeface="Arial" panose="020B0604020202020204" pitchFamily="34" charset="0"/>
                <a:cs typeface="Arial" panose="020B0604020202020204" pitchFamily="34" charset="0"/>
              </a:rPr>
              <a:t>缝线</a:t>
            </a:r>
          </a:p>
          <a:p>
            <a:pPr marL="894080" indent="-351155">
              <a:lnSpc>
                <a:spcPct val="150000"/>
              </a:lnSpc>
              <a:defRPr/>
            </a:pPr>
            <a:r>
              <a:rPr lang="zh-CN" altLang="en-US" sz="2000" dirty="0">
                <a:latin typeface="Arial" panose="020B0604020202020204" pitchFamily="34" charset="0"/>
                <a:cs typeface="Arial" panose="020B0604020202020204" pitchFamily="34" charset="0"/>
              </a:rPr>
              <a:t>更快的视觉康复</a:t>
            </a:r>
          </a:p>
          <a:p>
            <a:pPr marL="894080" indent="-351155">
              <a:lnSpc>
                <a:spcPct val="150000"/>
              </a:lnSpc>
              <a:defRPr/>
            </a:pPr>
            <a:r>
              <a:rPr lang="zh-CN" altLang="en-US" sz="2000" dirty="0">
                <a:latin typeface="Arial" panose="020B0604020202020204" pitchFamily="34" charset="0"/>
                <a:cs typeface="Arial" panose="020B0604020202020204" pitchFamily="34" charset="0"/>
              </a:rPr>
              <a:t>更快的伤口愈合</a:t>
            </a:r>
          </a:p>
          <a:p>
            <a:pPr marL="894080" indent="-351155">
              <a:lnSpc>
                <a:spcPct val="150000"/>
              </a:lnSpc>
              <a:defRPr/>
            </a:pPr>
            <a:r>
              <a:rPr lang="zh-CN" altLang="en-US" sz="2000" dirty="0">
                <a:latin typeface="Arial" panose="020B0604020202020204" pitchFamily="34" charset="0"/>
                <a:cs typeface="Arial" panose="020B0604020202020204" pitchFamily="34" charset="0"/>
              </a:rPr>
              <a:t>伤口愈合相关问题较少</a:t>
            </a:r>
            <a:endParaRPr lang="en-US" altLang="en-US" sz="2000" dirty="0">
              <a:latin typeface="Arial" panose="020B0604020202020204" pitchFamily="34" charset="0"/>
              <a:cs typeface="Arial" panose="020B0604020202020204" pitchFamily="34" charset="0"/>
            </a:endParaRPr>
          </a:p>
        </p:txBody>
      </p:sp>
      <p:sp>
        <p:nvSpPr>
          <p:cNvPr id="664578" name="Rectangle 2"/>
          <p:cNvSpPr txBox="1">
            <a:spLocks noChangeArrowheads="1"/>
          </p:cNvSpPr>
          <p:nvPr/>
        </p:nvSpPr>
        <p:spPr bwMode="auto">
          <a:xfrm>
            <a:off x="150813" y="111125"/>
            <a:ext cx="8885237" cy="720725"/>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前部深板层角膜移植术：</a:t>
            </a:r>
            <a:r>
              <a:rPr lang="zh-CN" altLang="en-US" sz="2800" dirty="0">
                <a:solidFill>
                  <a:srgbClr val="FFFF00"/>
                </a:solidFill>
                <a:latin typeface="Arial" charset="0"/>
                <a:cs typeface="Arial" charset="0"/>
              </a:rPr>
              <a:t>优点</a:t>
            </a:r>
            <a:endParaRPr lang="en-US" altLang="en-US" sz="2800" dirty="0">
              <a:solidFill>
                <a:srgbClr val="FFFF00"/>
              </a:solidFill>
              <a:latin typeface="Arial" charset="0"/>
              <a:cs typeface="Arial"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p:cNvSpPr>
          <p:nvPr>
            <p:ph type="body" idx="1"/>
          </p:nvPr>
        </p:nvSpPr>
        <p:spPr>
          <a:xfrm>
            <a:off x="288925" y="1801813"/>
            <a:ext cx="8839200" cy="2941637"/>
          </a:xfrm>
        </p:spPr>
        <p:txBody>
          <a:bodyPr/>
          <a:lstStyle/>
          <a:p>
            <a:pPr marL="894080" indent="-351155">
              <a:lnSpc>
                <a:spcPct val="150000"/>
              </a:lnSpc>
              <a:defRPr/>
            </a:pPr>
            <a:r>
              <a:rPr lang="zh-CN" altLang="en-US" sz="2000" dirty="0">
                <a:latin typeface="Arial" panose="020B0604020202020204" pitchFamily="34" charset="0"/>
                <a:cs typeface="Arial" panose="020B0604020202020204" pitchFamily="34" charset="0"/>
              </a:rPr>
              <a:t>缝合需要固定</a:t>
            </a:r>
          </a:p>
          <a:p>
            <a:pPr marL="894080" indent="-351155">
              <a:lnSpc>
                <a:spcPct val="150000"/>
              </a:lnSpc>
              <a:defRPr/>
            </a:pPr>
            <a:r>
              <a:rPr lang="zh-CN" altLang="en-US" sz="2000" dirty="0">
                <a:latin typeface="Arial" panose="020B0604020202020204" pitchFamily="34" charset="0"/>
                <a:cs typeface="Arial" panose="020B0604020202020204" pitchFamily="34" charset="0"/>
              </a:rPr>
              <a:t>屈光结果不可预测</a:t>
            </a:r>
          </a:p>
          <a:p>
            <a:pPr marL="1294130" lvl="1" indent="-351155">
              <a:lnSpc>
                <a:spcPct val="150000"/>
              </a:lnSpc>
              <a:defRPr/>
            </a:pPr>
            <a:r>
              <a:rPr lang="zh-CN" altLang="en-US" sz="2000" dirty="0">
                <a:latin typeface="Arial" panose="020B0604020202020204" pitchFamily="34" charset="0"/>
                <a:cs typeface="Arial" panose="020B0604020202020204" pitchFamily="34" charset="0"/>
              </a:rPr>
              <a:t>不规则散光</a:t>
            </a:r>
          </a:p>
          <a:p>
            <a:pPr marL="1294130" lvl="1" indent="-351155">
              <a:lnSpc>
                <a:spcPct val="150000"/>
              </a:lnSpc>
              <a:defRPr/>
            </a:pPr>
            <a:r>
              <a:rPr lang="zh-CN" altLang="en-US" sz="2000" dirty="0">
                <a:latin typeface="Arial" panose="020B0604020202020204" pitchFamily="34" charset="0"/>
                <a:cs typeface="Arial" panose="020B0604020202020204" pitchFamily="34" charset="0"/>
              </a:rPr>
              <a:t>屈光参差</a:t>
            </a:r>
          </a:p>
          <a:p>
            <a:pPr marL="894080" indent="-351155">
              <a:lnSpc>
                <a:spcPct val="150000"/>
              </a:lnSpc>
              <a:defRPr/>
            </a:pPr>
            <a:r>
              <a:rPr lang="zh-CN" altLang="en-US" sz="2000" dirty="0">
                <a:latin typeface="Arial" panose="020B0604020202020204" pitchFamily="34" charset="0"/>
                <a:cs typeface="Arial" panose="020B0604020202020204" pitchFamily="34" charset="0"/>
              </a:rPr>
              <a:t>可能需要手术后</a:t>
            </a:r>
            <a:r>
              <a:rPr lang="zh-CN" altLang="en-US" sz="2000" dirty="0"/>
              <a:t>配戴</a:t>
            </a:r>
            <a:r>
              <a:rPr lang="zh-CN" altLang="en-US" sz="2000" dirty="0">
                <a:latin typeface="Arial" panose="020B0604020202020204" pitchFamily="34" charset="0"/>
                <a:cs typeface="Arial" panose="020B0604020202020204" pitchFamily="34" charset="0"/>
              </a:rPr>
              <a:t>接触镜</a:t>
            </a:r>
            <a:endParaRPr lang="en-US" altLang="en-US" dirty="0">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50813" y="111125"/>
            <a:ext cx="8885237" cy="720725"/>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前部深板层角膜移植术：</a:t>
            </a:r>
            <a:r>
              <a:rPr lang="zh-CN" altLang="en-US" sz="2800" dirty="0">
                <a:solidFill>
                  <a:srgbClr val="FFFF00"/>
                </a:solidFill>
                <a:latin typeface="Arial" panose="020B0604020202020204" pitchFamily="34" charset="0"/>
              </a:rPr>
              <a:t>挑战</a:t>
            </a:r>
            <a:endParaRPr lang="en-US" altLang="en-US" sz="2800" dirty="0">
              <a:solidFill>
                <a:srgbClr val="FFFF00"/>
              </a:solidFill>
              <a:latin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Content Placeholder 4"/>
          <p:cNvSpPr>
            <a:spLocks noGrp="1"/>
          </p:cNvSpPr>
          <p:nvPr>
            <p:ph idx="1"/>
          </p:nvPr>
        </p:nvSpPr>
        <p:spPr>
          <a:xfrm>
            <a:off x="288925" y="1803400"/>
            <a:ext cx="8839200" cy="1717675"/>
          </a:xfrm>
        </p:spPr>
        <p:txBody>
          <a:bodyPr/>
          <a:lstStyle/>
          <a:p>
            <a:pPr marL="894080" indent="-351155" eaLnBrk="1" hangingPunct="1">
              <a:lnSpc>
                <a:spcPct val="150000"/>
              </a:lnSpc>
            </a:pPr>
            <a:r>
              <a:rPr lang="zh-CN" altLang="en-US" sz="2400" dirty="0">
                <a:latin typeface="Arial" panose="020B0604020202020204" pitchFamily="34" charset="0"/>
                <a:cs typeface="Arial" panose="020B0604020202020204" pitchFamily="34" charset="0"/>
              </a:rPr>
              <a:t>内皮紊乱</a:t>
            </a:r>
            <a:endParaRPr lang="en-US" altLang="zh-CN" sz="2400" dirty="0">
              <a:latin typeface="Arial" panose="020B0604020202020204" pitchFamily="34" charset="0"/>
              <a:cs typeface="Arial" panose="020B0604020202020204" pitchFamily="34" charset="0"/>
            </a:endParaRPr>
          </a:p>
          <a:p>
            <a:pPr marL="1294130" lvl="1" indent="-351155" eaLnBrk="1" hangingPunct="1">
              <a:lnSpc>
                <a:spcPct val="150000"/>
              </a:lnSpc>
            </a:pPr>
            <a:r>
              <a:rPr lang="en-US" altLang="en-US" sz="2000" dirty="0" err="1">
                <a:latin typeface="Arial" panose="020B0604020202020204" pitchFamily="34" charset="0"/>
                <a:cs typeface="Arial" panose="020B0604020202020204" pitchFamily="34" charset="0"/>
              </a:rPr>
              <a:t>Fuch’s</a:t>
            </a:r>
            <a:r>
              <a:rPr lang="en-US" altLang="en-US"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内皮营养不良 </a:t>
            </a:r>
            <a:endParaRPr lang="en-US" altLang="en-US" sz="2000" dirty="0">
              <a:latin typeface="Arial" panose="020B0604020202020204" pitchFamily="34" charset="0"/>
              <a:cs typeface="Arial" panose="020B0604020202020204" pitchFamily="34" charset="0"/>
            </a:endParaRPr>
          </a:p>
          <a:p>
            <a:pPr marL="1294130" lvl="2" indent="-351155" eaLnBrk="1" hangingPunct="1">
              <a:lnSpc>
                <a:spcPct val="150000"/>
              </a:lnSpc>
            </a:pPr>
            <a:r>
              <a:rPr lang="zh-CN" altLang="en-US" sz="2000" dirty="0">
                <a:latin typeface="Arial" panose="020B0604020202020204" pitchFamily="34" charset="0"/>
                <a:cs typeface="Arial" panose="020B0604020202020204" pitchFamily="34" charset="0"/>
              </a:rPr>
              <a:t>大泡性角膜病变</a:t>
            </a:r>
            <a:endParaRPr lang="en-US" altLang="en-US" sz="2000" dirty="0">
              <a:latin typeface="Arial" panose="020B0604020202020204" pitchFamily="34" charset="0"/>
              <a:cs typeface="Arial" panose="020B0604020202020204" pitchFamily="34" charset="0"/>
            </a:endParaRPr>
          </a:p>
        </p:txBody>
      </p:sp>
      <p:sp>
        <p:nvSpPr>
          <p:cNvPr id="668674" name="Rectangle 6"/>
          <p:cNvSpPr>
            <a:spLocks noChangeArrowheads="1"/>
          </p:cNvSpPr>
          <p:nvPr/>
        </p:nvSpPr>
        <p:spPr bwMode="auto">
          <a:xfrm>
            <a:off x="2286000" y="2971800"/>
            <a:ext cx="4572000" cy="641350"/>
          </a:xfrm>
          <a:prstGeom prst="rect">
            <a:avLst/>
          </a:prstGeom>
          <a:noFill/>
          <a:ln w="9525">
            <a:noFill/>
            <a:miter lim="800000"/>
          </a:ln>
        </p:spPr>
        <p:txBody>
          <a:bodyPr>
            <a:spAutoFit/>
          </a:bodyPr>
          <a:lstStyle/>
          <a:p>
            <a:endParaRPr lang="en-US" altLang="en-US"/>
          </a:p>
          <a:p>
            <a:pPr lvl="1"/>
            <a:endParaRPr lang="en-US" altLang="en-US"/>
          </a:p>
        </p:txBody>
      </p:sp>
      <p:sp>
        <p:nvSpPr>
          <p:cNvPr id="668675" name="Rectangle 2"/>
          <p:cNvSpPr txBox="1">
            <a:spLocks noChangeArrowheads="1"/>
          </p:cNvSpPr>
          <p:nvPr/>
        </p:nvSpPr>
        <p:spPr bwMode="auto">
          <a:xfrm>
            <a:off x="150813" y="111125"/>
            <a:ext cx="8885237" cy="720725"/>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角膜内皮移植术</a:t>
            </a:r>
            <a:r>
              <a:rPr lang="en-US" altLang="en-US" sz="2800" dirty="0">
                <a:solidFill>
                  <a:schemeClr val="bg1"/>
                </a:solidFill>
                <a:latin typeface="Arial" panose="020B0604020202020204" pitchFamily="34" charset="0"/>
              </a:rPr>
              <a:t>(EK)</a:t>
            </a:r>
            <a:endParaRPr lang="en-US" altLang="en-US" sz="2800" dirty="0">
              <a:solidFill>
                <a:srgbClr val="FFFF00"/>
              </a:solidFill>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3"/>
          <p:cNvSpPr>
            <a:spLocks noGrp="1"/>
          </p:cNvSpPr>
          <p:nvPr>
            <p:ph type="body" idx="1"/>
          </p:nvPr>
        </p:nvSpPr>
        <p:spPr>
          <a:xfrm>
            <a:off x="280988" y="1801813"/>
            <a:ext cx="8839200" cy="4497387"/>
          </a:xfrm>
        </p:spPr>
        <p:txBody>
          <a:bodyPr/>
          <a:lstStyle/>
          <a:p>
            <a:pPr marL="894080" indent="-351155">
              <a:lnSpc>
                <a:spcPct val="150000"/>
              </a:lnSpc>
            </a:pPr>
            <a:r>
              <a:rPr lang="zh-CN" altLang="en-US" sz="2000" dirty="0">
                <a:latin typeface="Arial" panose="020B0604020202020204" pitchFamily="34" charset="0"/>
                <a:cs typeface="Arial" panose="020B0604020202020204" pitchFamily="34" charset="0"/>
              </a:rPr>
              <a:t>病变的后弹力层和内皮从受体的后基质层上剥离</a:t>
            </a:r>
          </a:p>
          <a:p>
            <a:pPr marL="894080" indent="-351155">
              <a:lnSpc>
                <a:spcPct val="150000"/>
              </a:lnSpc>
            </a:pPr>
            <a:r>
              <a:rPr lang="zh-CN" altLang="en-US" sz="2000" dirty="0">
                <a:latin typeface="Arial" panose="020B0604020202020204" pitchFamily="34" charset="0"/>
                <a:cs typeface="Arial" panose="020B0604020202020204" pitchFamily="34" charset="0"/>
              </a:rPr>
              <a:t>供体组织置入前房</a:t>
            </a:r>
          </a:p>
          <a:p>
            <a:pPr marL="894080" indent="-351155">
              <a:lnSpc>
                <a:spcPct val="150000"/>
              </a:lnSpc>
            </a:pPr>
            <a:r>
              <a:rPr lang="zh-CN" altLang="en-US" sz="2000" dirty="0"/>
              <a:t>并用一个空气气泡使供体</a:t>
            </a:r>
            <a:r>
              <a:rPr lang="zh-CN" altLang="en-US" sz="2000" dirty="0">
                <a:latin typeface="Arial" panose="020B0604020202020204" pitchFamily="34" charset="0"/>
                <a:cs typeface="Arial" panose="020B0604020202020204" pitchFamily="34" charset="0"/>
              </a:rPr>
              <a:t>组织展开并附着于后基质层上</a:t>
            </a:r>
          </a:p>
          <a:p>
            <a:pPr marL="894080" indent="-351155">
              <a:lnSpc>
                <a:spcPct val="150000"/>
              </a:lnSpc>
            </a:pPr>
            <a:r>
              <a:rPr lang="zh-CN" altLang="en-US" sz="2000" dirty="0"/>
              <a:t>无需缝合</a:t>
            </a:r>
            <a:endParaRPr lang="en-US" altLang="en-US" sz="2000" dirty="0">
              <a:latin typeface="Arial" panose="020B0604020202020204" pitchFamily="34" charset="0"/>
              <a:cs typeface="Arial" panose="020B0604020202020204" pitchFamily="34" charset="0"/>
            </a:endParaRPr>
          </a:p>
        </p:txBody>
      </p:sp>
      <p:sp>
        <p:nvSpPr>
          <p:cNvPr id="670722" name="Rectangle 2"/>
          <p:cNvSpPr txBox="1">
            <a:spLocks noChangeArrowheads="1"/>
          </p:cNvSpPr>
          <p:nvPr/>
        </p:nvSpPr>
        <p:spPr bwMode="auto">
          <a:xfrm>
            <a:off x="150813" y="111125"/>
            <a:ext cx="8885237" cy="720725"/>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内皮角膜移植术</a:t>
            </a:r>
            <a:r>
              <a:rPr lang="en-US" altLang="en-US" sz="2800" dirty="0">
                <a:solidFill>
                  <a:schemeClr val="bg1"/>
                </a:solidFill>
                <a:latin typeface="Arial" panose="020B0604020202020204" pitchFamily="34" charset="0"/>
              </a:rPr>
              <a:t>(EK):  </a:t>
            </a:r>
            <a:r>
              <a:rPr lang="zh-CN" altLang="en-US" sz="2800" dirty="0">
                <a:solidFill>
                  <a:srgbClr val="FFFF00"/>
                </a:solidFill>
                <a:latin typeface="Arial" panose="020B0604020202020204" pitchFamily="34" charset="0"/>
              </a:rPr>
              <a:t>技术</a:t>
            </a:r>
            <a:endParaRPr lang="en-US" altLang="en-US" sz="2800" dirty="0">
              <a:solidFill>
                <a:srgbClr val="FFFF00"/>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2361" y="1152302"/>
            <a:ext cx="7697767" cy="4456289"/>
          </a:xfrm>
          <a:solidFill>
            <a:schemeClr val="bg1">
              <a:lumMod val="85000"/>
            </a:schemeClr>
          </a:solidFill>
        </p:spPr>
        <p:txBody>
          <a:bodyPr/>
          <a:lstStyle/>
          <a:p>
            <a:pPr>
              <a:buFontTx/>
              <a:buNone/>
              <a:defRPr/>
            </a:pPr>
            <a:r>
              <a:rPr lang="en-CA" b="1" dirty="0"/>
              <a:t>					</a:t>
            </a:r>
            <a:br>
              <a:rPr lang="en-CA" b="1" dirty="0"/>
            </a:br>
            <a:r>
              <a:rPr lang="en-US" b="1" dirty="0"/>
              <a:t> </a:t>
            </a:r>
            <a:endParaRPr lang="en-AU" b="1" dirty="0"/>
          </a:p>
          <a:p>
            <a:pPr>
              <a:defRPr/>
            </a:pPr>
            <a:r>
              <a:rPr lang="zh-CN" altLang="en-US" sz="1778" b="1" dirty="0"/>
              <a:t>国际接触镜教育者学会是</a:t>
            </a:r>
            <a:r>
              <a:rPr lang="en-US" altLang="zh-CN" sz="1778" b="1" dirty="0"/>
              <a:t>IACLE</a:t>
            </a:r>
            <a:r>
              <a:rPr lang="zh-CN" altLang="en-US" sz="1778" b="1" dirty="0"/>
              <a:t>接触镜镜课程（简称</a:t>
            </a:r>
            <a:r>
              <a:rPr lang="en-US" altLang="zh-CN" sz="1778" b="1" dirty="0"/>
              <a:t>ICLC</a:t>
            </a:r>
            <a:r>
              <a:rPr lang="zh-CN" altLang="en-US" sz="1778" b="1" dirty="0"/>
              <a:t>）所有格式和版本的唯一所有者，受版权保护。若要获得该接触镜材料，您需要同意以下条款：</a:t>
            </a:r>
            <a:endParaRPr lang="en-US" altLang="zh-CN" sz="1778" b="1" dirty="0"/>
          </a:p>
          <a:p>
            <a:pPr>
              <a:defRPr/>
            </a:pPr>
            <a:r>
              <a:rPr lang="en-US" altLang="zh-CN" sz="1778" b="1" dirty="0"/>
              <a:t> IACLE</a:t>
            </a:r>
            <a:r>
              <a:rPr lang="zh-CN" altLang="en-US" sz="1778" b="1" dirty="0"/>
              <a:t>接触镜课程只能用于个人或学习用途。未经</a:t>
            </a:r>
            <a:r>
              <a:rPr lang="en-US" altLang="zh-CN" sz="1778" b="1" dirty="0"/>
              <a:t>IACLE</a:t>
            </a:r>
            <a:r>
              <a:rPr lang="zh-CN" altLang="en-US" sz="1778" b="1" dirty="0"/>
              <a:t>书面同意，严禁传播或销售</a:t>
            </a:r>
            <a:r>
              <a:rPr lang="en-US" altLang="zh-CN" sz="1778" b="1" dirty="0"/>
              <a:t>ICLC</a:t>
            </a:r>
            <a:r>
              <a:rPr lang="zh-CN" altLang="en-US" sz="1778" b="1" dirty="0"/>
              <a:t>的全部或部分内容，或将本教材用于教育及个人以外的用途。除以下声明外，不得复制、重新发布、出版或分发</a:t>
            </a:r>
            <a:r>
              <a:rPr lang="en-US" altLang="zh-CN" sz="1778" b="1" dirty="0"/>
              <a:t>ICLC</a:t>
            </a:r>
            <a:r>
              <a:rPr lang="zh-CN" altLang="en-US" sz="1778" b="1" dirty="0"/>
              <a:t>中包含的任何材料。</a:t>
            </a:r>
            <a:endParaRPr lang="en-US" altLang="zh-CN" sz="1778" b="1" dirty="0"/>
          </a:p>
          <a:p>
            <a:pPr>
              <a:defRPr/>
            </a:pPr>
            <a:r>
              <a:rPr lang="zh-CN" altLang="en-US" sz="1778" b="1" dirty="0"/>
              <a:t>你可以在个人或教育使用时打印课程材料。所有版权信息，包括</a:t>
            </a:r>
            <a:r>
              <a:rPr lang="en-US" altLang="zh-CN" sz="1778" b="1" dirty="0"/>
              <a:t>IACLE</a:t>
            </a:r>
            <a:r>
              <a:rPr lang="zh-CN" altLang="en-US" sz="1778" b="1" dirty="0"/>
              <a:t>徽标必须保留在材料上。使用</a:t>
            </a:r>
            <a:r>
              <a:rPr lang="en-US" altLang="zh-CN" sz="1778" b="1" dirty="0"/>
              <a:t>ICLC</a:t>
            </a:r>
            <a:r>
              <a:rPr lang="zh-CN" altLang="en-US" sz="1778" b="1" dirty="0"/>
              <a:t>的任何内容，包括文本，图片或注释等必须提供合适的引用标记。</a:t>
            </a:r>
            <a:endParaRPr lang="en-AU" altLang="zh-CN" sz="1778" b="1" dirty="0"/>
          </a:p>
          <a:p>
            <a:pPr>
              <a:defRPr/>
            </a:pPr>
            <a:endParaRPr lang="en-AU" sz="1778" dirty="0"/>
          </a:p>
        </p:txBody>
      </p:sp>
      <p:sp>
        <p:nvSpPr>
          <p:cNvPr id="4" name="TextBox 3"/>
          <p:cNvSpPr txBox="1">
            <a:spLocks noChangeArrowheads="1"/>
          </p:cNvSpPr>
          <p:nvPr/>
        </p:nvSpPr>
        <p:spPr bwMode="auto">
          <a:xfrm>
            <a:off x="1779416" y="116632"/>
            <a:ext cx="5568244" cy="584775"/>
          </a:xfrm>
          <a:prstGeom prst="rect">
            <a:avLst/>
          </a:prstGeom>
          <a:noFill/>
          <a:ln w="9525">
            <a:noFill/>
            <a:miter lim="800000"/>
          </a:ln>
        </p:spPr>
        <p:txBody>
          <a:bodyPr>
            <a:spAutoFit/>
          </a:bodyPr>
          <a:lstStyle/>
          <a:p>
            <a:pPr algn="ctr"/>
            <a:r>
              <a:rPr lang="zh-CN" altLang="en-US" sz="3200" b="1" dirty="0">
                <a:solidFill>
                  <a:srgbClr val="FFFFFF"/>
                </a:solidFill>
                <a:latin typeface="Arial" panose="020B0604020202020204" pitchFamily="34" charset="0"/>
              </a:rPr>
              <a:t>版权声明</a:t>
            </a:r>
            <a:endParaRPr lang="en-AU" altLang="en-US" sz="32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1427482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3"/>
          <p:cNvSpPr>
            <a:spLocks noGrp="1"/>
          </p:cNvSpPr>
          <p:nvPr>
            <p:ph type="body" idx="1"/>
          </p:nvPr>
        </p:nvSpPr>
        <p:spPr>
          <a:xfrm>
            <a:off x="280988" y="1803400"/>
            <a:ext cx="8839200" cy="2200275"/>
          </a:xfrm>
        </p:spPr>
        <p:txBody>
          <a:bodyPr/>
          <a:lstStyle/>
          <a:p>
            <a:pPr marL="894080" indent="-351155">
              <a:lnSpc>
                <a:spcPct val="150000"/>
              </a:lnSpc>
            </a:pPr>
            <a:r>
              <a:rPr lang="zh-CN" altLang="en-US" sz="2000" dirty="0">
                <a:latin typeface="Arial" panose="020B0604020202020204" pitchFamily="34" charset="0"/>
                <a:cs typeface="Arial" panose="020B0604020202020204" pitchFamily="34" charset="0"/>
              </a:rPr>
              <a:t>供体材料由内皮、后弹力层</a:t>
            </a:r>
            <a:r>
              <a:rPr lang="zh-CN" altLang="en-US" sz="2000" dirty="0"/>
              <a:t>和薄的后基质层</a:t>
            </a:r>
            <a:r>
              <a:rPr lang="zh-CN" altLang="en-US" sz="2000" dirty="0">
                <a:latin typeface="Arial" panose="020B0604020202020204" pitchFamily="34" charset="0"/>
                <a:cs typeface="Arial" panose="020B0604020202020204" pitchFamily="34" charset="0"/>
              </a:rPr>
              <a:t>组成</a:t>
            </a:r>
          </a:p>
          <a:p>
            <a:pPr marL="894080" indent="-351155">
              <a:lnSpc>
                <a:spcPct val="150000"/>
              </a:lnSpc>
            </a:pPr>
            <a:r>
              <a:rPr lang="zh-CN" altLang="en-US" sz="2000" dirty="0">
                <a:latin typeface="Arial" panose="020B0604020202020204" pitchFamily="34" charset="0"/>
                <a:cs typeface="Arial" panose="020B0604020202020204" pitchFamily="34" charset="0"/>
              </a:rPr>
              <a:t>视觉恢复优于</a:t>
            </a:r>
            <a:r>
              <a:rPr lang="en-US" altLang="zh-CN" sz="2000" dirty="0">
                <a:latin typeface="Arial" panose="020B0604020202020204" pitchFamily="34" charset="0"/>
                <a:cs typeface="Arial" panose="020B0604020202020204" pitchFamily="34" charset="0"/>
              </a:rPr>
              <a:t>PK</a:t>
            </a:r>
          </a:p>
          <a:p>
            <a:pPr marL="894080" indent="-351155">
              <a:lnSpc>
                <a:spcPct val="150000"/>
              </a:lnSpc>
            </a:pPr>
            <a:r>
              <a:rPr lang="zh-CN" altLang="en-US" sz="2000" dirty="0">
                <a:latin typeface="Arial" panose="020B0604020202020204" pitchFamily="34" charset="0"/>
                <a:cs typeface="Arial" panose="020B0604020202020204" pitchFamily="34" charset="0"/>
              </a:rPr>
              <a:t>供体基质可降低光学性能（视力下降）</a:t>
            </a:r>
            <a:endParaRPr lang="en-US" altLang="en-US" sz="2000" dirty="0">
              <a:latin typeface="Arial" panose="020B0604020202020204" pitchFamily="34" charset="0"/>
              <a:cs typeface="Arial" panose="020B0604020202020204" pitchFamily="34" charset="0"/>
            </a:endParaRPr>
          </a:p>
        </p:txBody>
      </p:sp>
      <p:sp>
        <p:nvSpPr>
          <p:cNvPr id="749570" name="Rectangle 2"/>
          <p:cNvSpPr txBox="1">
            <a:spLocks noChangeArrowheads="1"/>
          </p:cNvSpPr>
          <p:nvPr/>
        </p:nvSpPr>
        <p:spPr bwMode="auto">
          <a:xfrm>
            <a:off x="150813" y="115888"/>
            <a:ext cx="8885237" cy="722312"/>
          </a:xfrm>
          <a:prstGeom prst="rect">
            <a:avLst/>
          </a:prstGeom>
          <a:noFill/>
          <a:ln w="9525">
            <a:noFill/>
            <a:miter lim="800000"/>
          </a:ln>
        </p:spPr>
        <p:txBody>
          <a:bodyPr/>
          <a:lstStyle/>
          <a:p>
            <a:pPr eaLnBrk="0" hangingPunct="0"/>
            <a:r>
              <a:rPr lang="en-US" altLang="en-US" sz="2800">
                <a:solidFill>
                  <a:schemeClr val="bg1"/>
                </a:solidFill>
                <a:latin typeface="Arial" panose="020B0604020202020204" pitchFamily="34" charset="0"/>
              </a:rPr>
              <a:t>DSAEK (DSEK)</a:t>
            </a:r>
            <a:endParaRPr lang="en-US" altLang="en-US" sz="2800">
              <a:solidFill>
                <a:srgbClr val="FFFF00"/>
              </a:solidFill>
              <a:latin typeface="Arial" panose="020B0604020202020204" pitchFamily="34" charset="0"/>
            </a:endParaRPr>
          </a:p>
        </p:txBody>
      </p:sp>
      <p:sp>
        <p:nvSpPr>
          <p:cNvPr id="749571" name="Rectangle 6"/>
          <p:cNvSpPr>
            <a:spLocks noChangeArrowheads="1"/>
          </p:cNvSpPr>
          <p:nvPr/>
        </p:nvSpPr>
        <p:spPr bwMode="auto">
          <a:xfrm>
            <a:off x="298450" y="1009650"/>
            <a:ext cx="5186035" cy="492443"/>
          </a:xfrm>
          <a:prstGeom prst="rect">
            <a:avLst/>
          </a:prstGeom>
          <a:noFill/>
          <a:ln w="9525">
            <a:noFill/>
            <a:miter lim="800000"/>
          </a:ln>
        </p:spPr>
        <p:txBody>
          <a:bodyPr wrap="none">
            <a:spAutoFit/>
          </a:bodyPr>
          <a:lstStyle/>
          <a:p>
            <a:r>
              <a:rPr lang="zh-CN" altLang="en-US" sz="2600" dirty="0">
                <a:solidFill>
                  <a:srgbClr val="0073AE"/>
                </a:solidFill>
                <a:latin typeface="Times New Roman MT Std"/>
              </a:rPr>
              <a:t>后弹力层剥除自动角膜内皮移植术</a:t>
            </a:r>
            <a:endParaRPr lang="en-US" altLang="en-US" sz="2600" dirty="0">
              <a:latin typeface="Times New Roman MT Std"/>
            </a:endParaRPr>
          </a:p>
        </p:txBody>
      </p:sp>
      <p:sp>
        <p:nvSpPr>
          <p:cNvPr id="749572" name="Rectangle 7"/>
          <p:cNvSpPr>
            <a:spLocks noChangeArrowheads="1"/>
          </p:cNvSpPr>
          <p:nvPr/>
        </p:nvSpPr>
        <p:spPr bwMode="auto">
          <a:xfrm>
            <a:off x="1766591" y="4868863"/>
            <a:ext cx="5610830" cy="492443"/>
          </a:xfrm>
          <a:prstGeom prst="rect">
            <a:avLst/>
          </a:prstGeom>
          <a:noFill/>
          <a:ln w="9525">
            <a:noFill/>
            <a:miter lim="800000"/>
          </a:ln>
        </p:spPr>
        <p:txBody>
          <a:bodyPr wrap="none">
            <a:spAutoFit/>
          </a:bodyPr>
          <a:lstStyle/>
          <a:p>
            <a:pPr algn="ctr"/>
            <a:r>
              <a:rPr lang="zh-CN" altLang="en-US" sz="2600" dirty="0">
                <a:solidFill>
                  <a:srgbClr val="0073AE"/>
                </a:solidFill>
                <a:latin typeface="Times New Roman MT Std"/>
              </a:rPr>
              <a:t>后弹力层剥除角膜内皮移植术</a:t>
            </a:r>
            <a:r>
              <a:rPr lang="en-US" altLang="en-US" sz="2600" dirty="0">
                <a:solidFill>
                  <a:srgbClr val="0073AE"/>
                </a:solidFill>
                <a:latin typeface="Times New Roman MT Std"/>
              </a:rPr>
              <a:t>(DSEK)</a:t>
            </a:r>
            <a:endParaRPr lang="en-US" altLang="en-US" sz="2600" dirty="0">
              <a:latin typeface="Times New Roman MT Std"/>
            </a:endParaRPr>
          </a:p>
        </p:txBody>
      </p:sp>
      <p:sp>
        <p:nvSpPr>
          <p:cNvPr id="749573" name="TextBox 4"/>
          <p:cNvSpPr txBox="1">
            <a:spLocks noChangeArrowheads="1"/>
          </p:cNvSpPr>
          <p:nvPr/>
        </p:nvSpPr>
        <p:spPr bwMode="auto">
          <a:xfrm>
            <a:off x="611188" y="4572000"/>
            <a:ext cx="1487908" cy="369332"/>
          </a:xfrm>
          <a:prstGeom prst="rect">
            <a:avLst/>
          </a:prstGeom>
          <a:noFill/>
          <a:ln w="9525">
            <a:noFill/>
            <a:miter lim="800000"/>
          </a:ln>
        </p:spPr>
        <p:txBody>
          <a:bodyPr wrap="none">
            <a:spAutoFit/>
          </a:bodyPr>
          <a:lstStyle/>
          <a:p>
            <a:r>
              <a:rPr lang="zh-CN" altLang="en-US" b="1" dirty="0">
                <a:latin typeface="Arial" panose="020B0604020202020204" pitchFamily="34" charset="0"/>
              </a:rPr>
              <a:t>有时也称为</a:t>
            </a:r>
            <a:r>
              <a:rPr lang="en-AU" b="1" dirty="0">
                <a:latin typeface="Arial" panose="020B0604020202020204" pitchFamily="34" charset="0"/>
              </a:rPr>
              <a:t>: </a:t>
            </a:r>
            <a:endParaRPr lang="en-GB" b="1" dirty="0">
              <a:latin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81" name="Picture 1" descr="C:\Users\Suneet Eng\Desktop\E 55 (1)\Picture17.jpg"/>
          <p:cNvPicPr>
            <a:picLocks noChangeAspect="1" noChangeArrowheads="1"/>
          </p:cNvPicPr>
          <p:nvPr/>
        </p:nvPicPr>
        <p:blipFill>
          <a:blip r:embed="rId3" cstate="print"/>
          <a:srcRect/>
          <a:stretch>
            <a:fillRect/>
          </a:stretch>
        </p:blipFill>
        <p:spPr bwMode="auto">
          <a:xfrm>
            <a:off x="285720" y="1928802"/>
            <a:ext cx="8543925" cy="3000375"/>
          </a:xfrm>
          <a:prstGeom prst="rect">
            <a:avLst/>
          </a:prstGeom>
          <a:noFill/>
        </p:spPr>
      </p:pic>
      <p:sp>
        <p:nvSpPr>
          <p:cNvPr id="674817" name="Rectangle 2"/>
          <p:cNvSpPr txBox="1">
            <a:spLocks noChangeArrowheads="1"/>
          </p:cNvSpPr>
          <p:nvPr/>
        </p:nvSpPr>
        <p:spPr bwMode="auto">
          <a:xfrm>
            <a:off x="150813" y="115888"/>
            <a:ext cx="8885237" cy="722312"/>
          </a:xfrm>
          <a:prstGeom prst="rect">
            <a:avLst/>
          </a:prstGeom>
          <a:noFill/>
          <a:ln w="9525">
            <a:noFill/>
            <a:miter lim="800000"/>
          </a:ln>
        </p:spPr>
        <p:txBody>
          <a:bodyPr/>
          <a:lstStyle/>
          <a:p>
            <a:pPr eaLnBrk="0" hangingPunct="0"/>
            <a:r>
              <a:rPr lang="en-US" altLang="en-US" sz="2800" dirty="0">
                <a:solidFill>
                  <a:schemeClr val="bg1"/>
                </a:solidFill>
                <a:latin typeface="Arial" panose="020B0604020202020204" pitchFamily="34" charset="0"/>
              </a:rPr>
              <a:t>DSAEK (DSEK): </a:t>
            </a:r>
            <a:r>
              <a:rPr lang="zh-CN" altLang="en-US" sz="2800" dirty="0">
                <a:solidFill>
                  <a:srgbClr val="FFFF00"/>
                </a:solidFill>
                <a:latin typeface="Arial" panose="020B0604020202020204" pitchFamily="34" charset="0"/>
              </a:rPr>
              <a:t>示意图</a:t>
            </a:r>
            <a:endParaRPr lang="en-US" altLang="en-US" sz="2800" dirty="0">
              <a:solidFill>
                <a:srgbClr val="FFFF00"/>
              </a:solidFill>
              <a:latin typeface="Arial" panose="020B0604020202020204" pitchFamily="34" charset="0"/>
            </a:endParaRPr>
          </a:p>
        </p:txBody>
      </p:sp>
      <p:sp>
        <p:nvSpPr>
          <p:cNvPr id="2" name="文本框 1"/>
          <p:cNvSpPr txBox="1"/>
          <p:nvPr/>
        </p:nvSpPr>
        <p:spPr>
          <a:xfrm>
            <a:off x="4355976" y="1700808"/>
            <a:ext cx="646331" cy="369332"/>
          </a:xfrm>
          <a:prstGeom prst="rect">
            <a:avLst/>
          </a:prstGeom>
          <a:noFill/>
        </p:spPr>
        <p:txBody>
          <a:bodyPr wrap="none" rtlCol="0">
            <a:spAutoFit/>
          </a:bodyPr>
          <a:lstStyle/>
          <a:p>
            <a:r>
              <a:rPr lang="zh-CN" altLang="en-US" dirty="0"/>
              <a:t>基质</a:t>
            </a:r>
          </a:p>
        </p:txBody>
      </p:sp>
      <p:sp>
        <p:nvSpPr>
          <p:cNvPr id="3" name="文本框 2"/>
          <p:cNvSpPr txBox="1"/>
          <p:nvPr/>
        </p:nvSpPr>
        <p:spPr>
          <a:xfrm>
            <a:off x="992845" y="3429000"/>
            <a:ext cx="1632178" cy="369332"/>
          </a:xfrm>
          <a:prstGeom prst="rect">
            <a:avLst/>
          </a:prstGeom>
          <a:noFill/>
        </p:spPr>
        <p:txBody>
          <a:bodyPr wrap="none" rtlCol="0">
            <a:spAutoFit/>
          </a:bodyPr>
          <a:lstStyle/>
          <a:p>
            <a:r>
              <a:rPr lang="en-US" altLang="zh-CN" dirty="0"/>
              <a:t>DS(A)EK</a:t>
            </a:r>
            <a:r>
              <a:rPr lang="zh-CN" altLang="en-US" dirty="0"/>
              <a:t>移植物</a:t>
            </a:r>
          </a:p>
        </p:txBody>
      </p:sp>
      <p:sp>
        <p:nvSpPr>
          <p:cNvPr id="4" name="文本框 3"/>
          <p:cNvSpPr txBox="1"/>
          <p:nvPr/>
        </p:nvSpPr>
        <p:spPr>
          <a:xfrm>
            <a:off x="7352436" y="3203684"/>
            <a:ext cx="1107996" cy="369332"/>
          </a:xfrm>
          <a:prstGeom prst="rect">
            <a:avLst/>
          </a:prstGeom>
          <a:noFill/>
        </p:spPr>
        <p:txBody>
          <a:bodyPr wrap="none" rtlCol="0">
            <a:spAutoFit/>
          </a:bodyPr>
          <a:lstStyle/>
          <a:p>
            <a:r>
              <a:rPr lang="zh-CN" altLang="en-US" dirty="0"/>
              <a:t>前弹力层</a:t>
            </a:r>
          </a:p>
        </p:txBody>
      </p:sp>
      <p:sp>
        <p:nvSpPr>
          <p:cNvPr id="5" name="文本框 4"/>
          <p:cNvSpPr txBox="1"/>
          <p:nvPr/>
        </p:nvSpPr>
        <p:spPr>
          <a:xfrm>
            <a:off x="1043608" y="4139788"/>
            <a:ext cx="1338828" cy="369332"/>
          </a:xfrm>
          <a:prstGeom prst="rect">
            <a:avLst/>
          </a:prstGeom>
          <a:noFill/>
        </p:spPr>
        <p:txBody>
          <a:bodyPr wrap="none" rtlCol="0">
            <a:spAutoFit/>
          </a:bodyPr>
          <a:lstStyle/>
          <a:p>
            <a:r>
              <a:rPr lang="zh-CN" altLang="en-US" dirty="0"/>
              <a:t>内皮细胞层</a:t>
            </a:r>
          </a:p>
        </p:txBody>
      </p:sp>
      <p:sp>
        <p:nvSpPr>
          <p:cNvPr id="6" name="文本框 5"/>
          <p:cNvSpPr txBox="1"/>
          <p:nvPr/>
        </p:nvSpPr>
        <p:spPr>
          <a:xfrm>
            <a:off x="7020272" y="3851756"/>
            <a:ext cx="1338828" cy="369332"/>
          </a:xfrm>
          <a:prstGeom prst="rect">
            <a:avLst/>
          </a:prstGeom>
          <a:noFill/>
        </p:spPr>
        <p:txBody>
          <a:bodyPr wrap="none" rtlCol="0">
            <a:spAutoFit/>
          </a:bodyPr>
          <a:lstStyle/>
          <a:p>
            <a:r>
              <a:rPr lang="zh-CN" altLang="en-US" dirty="0"/>
              <a:t>上皮细胞层</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5" name="Rectangle 3"/>
          <p:cNvSpPr>
            <a:spLocks noGrp="1"/>
          </p:cNvSpPr>
          <p:nvPr>
            <p:ph type="body" idx="1"/>
          </p:nvPr>
        </p:nvSpPr>
        <p:spPr>
          <a:xfrm>
            <a:off x="288925" y="1803400"/>
            <a:ext cx="8839200" cy="2519363"/>
          </a:xfrm>
        </p:spPr>
        <p:txBody>
          <a:bodyPr/>
          <a:lstStyle/>
          <a:p>
            <a:pPr marL="894080" indent="-351155">
              <a:lnSpc>
                <a:spcPct val="150000"/>
              </a:lnSpc>
            </a:pPr>
            <a:r>
              <a:rPr lang="zh-CN" altLang="en-US" sz="2000" dirty="0">
                <a:latin typeface="Arial" panose="020B0604020202020204" pitchFamily="34" charset="0"/>
                <a:cs typeface="Arial" panose="020B0604020202020204" pitchFamily="34" charset="0"/>
              </a:rPr>
              <a:t>只有后弹力层和内皮细胞层被移植</a:t>
            </a:r>
          </a:p>
          <a:p>
            <a:pPr marL="894080" indent="-351155">
              <a:lnSpc>
                <a:spcPct val="150000"/>
              </a:lnSpc>
            </a:pPr>
            <a:r>
              <a:rPr lang="zh-CN" altLang="en-US" sz="2000" dirty="0">
                <a:latin typeface="Arial" panose="020B0604020202020204" pitchFamily="34" charset="0"/>
                <a:cs typeface="Arial" panose="020B0604020202020204" pitchFamily="34" charset="0"/>
              </a:rPr>
              <a:t>治愈后的角膜几乎正常</a:t>
            </a:r>
          </a:p>
          <a:p>
            <a:pPr marL="894080" indent="-351155">
              <a:lnSpc>
                <a:spcPct val="150000"/>
              </a:lnSpc>
            </a:pPr>
            <a:r>
              <a:rPr lang="en-US" altLang="zh-CN" sz="2000" dirty="0">
                <a:latin typeface="Arial" panose="020B0604020202020204" pitchFamily="34" charset="0"/>
                <a:cs typeface="Arial" panose="020B0604020202020204" pitchFamily="34" charset="0"/>
              </a:rPr>
              <a:t>6</a:t>
            </a:r>
            <a:r>
              <a:rPr lang="zh-CN" altLang="en-US" sz="2000" dirty="0">
                <a:latin typeface="Arial" panose="020B0604020202020204" pitchFamily="34" charset="0"/>
                <a:cs typeface="Arial" panose="020B0604020202020204" pitchFamily="34" charset="0"/>
              </a:rPr>
              <a:t>个月视力</a:t>
            </a:r>
            <a:r>
              <a:rPr lang="en-US" altLang="zh-CN" sz="2000" dirty="0"/>
              <a:t>80% </a:t>
            </a:r>
            <a:r>
              <a:rPr lang="zh-CN" altLang="en-US" sz="2000" dirty="0">
                <a:latin typeface="Arial" panose="020B0604020202020204" pitchFamily="34" charset="0"/>
                <a:cs typeface="Arial" panose="020B0604020202020204" pitchFamily="34" charset="0"/>
              </a:rPr>
              <a:t>＞</a:t>
            </a:r>
            <a:r>
              <a:rPr lang="en-US" altLang="zh-CN" sz="2000" dirty="0">
                <a:latin typeface="Arial" panose="020B0604020202020204" pitchFamily="34" charset="0"/>
                <a:cs typeface="Arial" panose="020B0604020202020204" pitchFamily="34" charset="0"/>
              </a:rPr>
              <a:t>6</a:t>
            </a:r>
            <a:r>
              <a:rPr lang="zh-CN" altLang="en-US" sz="2000" dirty="0">
                <a:latin typeface="Arial" panose="020B0604020202020204" pitchFamily="34" charset="0"/>
                <a:cs typeface="Arial" panose="020B0604020202020204" pitchFamily="34" charset="0"/>
              </a:rPr>
              <a:t>／</a:t>
            </a:r>
            <a:r>
              <a:rPr lang="en-US" altLang="zh-CN" sz="2000" dirty="0">
                <a:latin typeface="Arial" panose="020B0604020202020204" pitchFamily="34" charset="0"/>
                <a:cs typeface="Arial" panose="020B0604020202020204" pitchFamily="34" charset="0"/>
              </a:rPr>
              <a:t>7.5</a:t>
            </a:r>
            <a:endParaRPr lang="zh-CN" altLang="en-US" sz="2000" dirty="0">
              <a:latin typeface="Arial" panose="020B0604020202020204" pitchFamily="34" charset="0"/>
              <a:cs typeface="Arial" panose="020B0604020202020204" pitchFamily="34" charset="0"/>
            </a:endParaRPr>
          </a:p>
          <a:p>
            <a:pPr marL="894080" indent="-351155">
              <a:lnSpc>
                <a:spcPct val="150000"/>
              </a:lnSpc>
            </a:pPr>
            <a:r>
              <a:rPr lang="zh-CN" altLang="en-US" sz="2000" dirty="0">
                <a:latin typeface="Arial" panose="020B0604020202020204" pitchFamily="34" charset="0"/>
                <a:cs typeface="Arial" panose="020B0604020202020204" pitchFamily="34" charset="0"/>
              </a:rPr>
              <a:t>已发现有眼压上升</a:t>
            </a:r>
          </a:p>
          <a:p>
            <a:pPr marL="1294130" lvl="1" indent="-351155">
              <a:lnSpc>
                <a:spcPct val="150000"/>
              </a:lnSpc>
            </a:pPr>
            <a:r>
              <a:rPr lang="zh-CN" altLang="en-US" sz="2000" dirty="0">
                <a:latin typeface="Arial" panose="020B0604020202020204" pitchFamily="34" charset="0"/>
                <a:cs typeface="Arial" panose="020B0604020202020204" pitchFamily="34" charset="0"/>
              </a:rPr>
              <a:t>患者可能需要眼压控制</a:t>
            </a:r>
            <a:endParaRPr lang="en-US" altLang="en-US" dirty="0">
              <a:latin typeface="Arial" panose="020B0604020202020204" pitchFamily="34" charset="0"/>
              <a:cs typeface="Arial" panose="020B0604020202020204" pitchFamily="34" charset="0"/>
            </a:endParaRPr>
          </a:p>
        </p:txBody>
      </p:sp>
      <p:sp>
        <p:nvSpPr>
          <p:cNvPr id="676866" name="Rectangle 2"/>
          <p:cNvSpPr txBox="1">
            <a:spLocks noChangeArrowheads="1"/>
          </p:cNvSpPr>
          <p:nvPr/>
        </p:nvSpPr>
        <p:spPr bwMode="auto">
          <a:xfrm>
            <a:off x="150813" y="115888"/>
            <a:ext cx="8885237" cy="722312"/>
          </a:xfrm>
          <a:prstGeom prst="rect">
            <a:avLst/>
          </a:prstGeom>
          <a:noFill/>
          <a:ln w="9525">
            <a:noFill/>
            <a:miter lim="800000"/>
          </a:ln>
        </p:spPr>
        <p:txBody>
          <a:bodyPr/>
          <a:lstStyle/>
          <a:p>
            <a:pPr eaLnBrk="0" hangingPunct="0"/>
            <a:r>
              <a:rPr lang="en-US" altLang="en-US" sz="2800">
                <a:solidFill>
                  <a:schemeClr val="bg1"/>
                </a:solidFill>
                <a:latin typeface="Arial" panose="020B0604020202020204" pitchFamily="34" charset="0"/>
              </a:rPr>
              <a:t>DMEK</a:t>
            </a:r>
            <a:endParaRPr lang="en-US" altLang="en-US" sz="2800">
              <a:solidFill>
                <a:srgbClr val="FFFF00"/>
              </a:solidFill>
              <a:latin typeface="Arial" panose="020B0604020202020204" pitchFamily="34" charset="0"/>
            </a:endParaRPr>
          </a:p>
        </p:txBody>
      </p:sp>
      <p:sp>
        <p:nvSpPr>
          <p:cNvPr id="676867" name="Rectangle 5"/>
          <p:cNvSpPr>
            <a:spLocks noChangeArrowheads="1"/>
          </p:cNvSpPr>
          <p:nvPr/>
        </p:nvSpPr>
        <p:spPr bwMode="auto">
          <a:xfrm>
            <a:off x="298450" y="1009650"/>
            <a:ext cx="3852337" cy="492443"/>
          </a:xfrm>
          <a:prstGeom prst="rect">
            <a:avLst/>
          </a:prstGeom>
          <a:noFill/>
          <a:ln w="9525">
            <a:noFill/>
            <a:miter lim="800000"/>
          </a:ln>
        </p:spPr>
        <p:txBody>
          <a:bodyPr wrap="none">
            <a:spAutoFit/>
          </a:bodyPr>
          <a:lstStyle/>
          <a:p>
            <a:r>
              <a:rPr lang="zh-CN" altLang="en-US" sz="2600" dirty="0">
                <a:solidFill>
                  <a:srgbClr val="0073AE"/>
                </a:solidFill>
                <a:latin typeface="Times New Roman MT Std"/>
              </a:rPr>
              <a:t>后弹力层角膜内皮移植术</a:t>
            </a:r>
            <a:endParaRPr lang="en-US" altLang="en-US" sz="2600" dirty="0">
              <a:latin typeface="Times New Roman MT Std"/>
            </a:endParaRPr>
          </a:p>
        </p:txBody>
      </p:sp>
      <p:sp>
        <p:nvSpPr>
          <p:cNvPr id="676868" name="Rectangle 2"/>
          <p:cNvSpPr>
            <a:spLocks noChangeArrowheads="1"/>
          </p:cNvSpPr>
          <p:nvPr/>
        </p:nvSpPr>
        <p:spPr bwMode="auto">
          <a:xfrm>
            <a:off x="827088" y="4532313"/>
            <a:ext cx="7489825" cy="1200150"/>
          </a:xfrm>
          <a:prstGeom prst="rect">
            <a:avLst/>
          </a:prstGeom>
          <a:noFill/>
          <a:ln w="9525">
            <a:noFill/>
            <a:miter lim="800000"/>
          </a:ln>
        </p:spPr>
        <p:txBody>
          <a:bodyPr>
            <a:spAutoFit/>
          </a:bodyPr>
          <a:lstStyle/>
          <a:p>
            <a:pPr>
              <a:buFont typeface="Arial" panose="020B0604020202020204" pitchFamily="34" charset="0"/>
              <a:buNone/>
            </a:pPr>
            <a:r>
              <a:rPr lang="zh-CN" altLang="en-US" b="1" dirty="0">
                <a:latin typeface="Arial" panose="020B0604020202020204" pitchFamily="34" charset="0"/>
              </a:rPr>
              <a:t>视频链接</a:t>
            </a:r>
            <a:r>
              <a:rPr lang="en-US" altLang="en-US" b="1" dirty="0">
                <a:latin typeface="Arial" panose="020B0604020202020204" pitchFamily="34" charset="0"/>
              </a:rPr>
              <a:t>: </a:t>
            </a:r>
            <a:r>
              <a:rPr lang="zh-CN" altLang="en-US" b="1" dirty="0">
                <a:latin typeface="Arial" panose="020B0604020202020204" pitchFamily="34" charset="0"/>
              </a:rPr>
              <a:t>标准的</a:t>
            </a:r>
            <a:r>
              <a:rPr lang="en-US" altLang="en-US" b="1" dirty="0">
                <a:latin typeface="Arial" panose="020B0604020202020204" pitchFamily="34" charset="0"/>
              </a:rPr>
              <a:t> ‘</a:t>
            </a:r>
            <a:r>
              <a:rPr lang="zh-CN" altLang="en-US" b="1" dirty="0">
                <a:latin typeface="Arial" panose="020B0604020202020204" pitchFamily="34" charset="0"/>
              </a:rPr>
              <a:t>非接触</a:t>
            </a:r>
            <a:r>
              <a:rPr lang="en-US" altLang="en-US" b="1" dirty="0">
                <a:latin typeface="Arial" panose="020B0604020202020204" pitchFamily="34" charset="0"/>
              </a:rPr>
              <a:t>’ DMEK :</a:t>
            </a:r>
            <a:br>
              <a:rPr lang="en-US" altLang="en-US" b="1" dirty="0">
                <a:latin typeface="Arial" panose="020B0604020202020204" pitchFamily="34" charset="0"/>
              </a:rPr>
            </a:br>
            <a:endParaRPr lang="en-US" altLang="en-US" b="1" dirty="0">
              <a:latin typeface="Arial" panose="020B0604020202020204" pitchFamily="34" charset="0"/>
            </a:endParaRPr>
          </a:p>
          <a:p>
            <a:pPr>
              <a:buFont typeface="Arial" panose="020B0604020202020204" pitchFamily="34" charset="0"/>
              <a:buNone/>
            </a:pPr>
            <a:r>
              <a:rPr lang="en-US" altLang="en-US" b="1" dirty="0">
                <a:latin typeface="Arial" panose="020B0604020202020204" pitchFamily="34" charset="0"/>
                <a:hlinkClick r:id="rId3"/>
              </a:rPr>
              <a:t>http://www.ophthalmologyweb.com/Videos/169889-Standard-no-touch-Descemet-Membrane-Endothelial-Keratoplasty-DMEK/</a:t>
            </a:r>
            <a:endParaRPr lang="en-US" altLang="en-US" b="1" dirty="0">
              <a:latin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585" name="Picture 1" descr="C:\Users\Suneet Eng\Desktop\E 55 (1)\Picture18.jpg"/>
          <p:cNvPicPr>
            <a:picLocks noChangeAspect="1" noChangeArrowheads="1"/>
          </p:cNvPicPr>
          <p:nvPr/>
        </p:nvPicPr>
        <p:blipFill>
          <a:blip r:embed="rId3" cstate="print"/>
          <a:srcRect/>
          <a:stretch>
            <a:fillRect/>
          </a:stretch>
        </p:blipFill>
        <p:spPr bwMode="auto">
          <a:xfrm>
            <a:off x="214282" y="2071678"/>
            <a:ext cx="8510588" cy="3097212"/>
          </a:xfrm>
          <a:prstGeom prst="rect">
            <a:avLst/>
          </a:prstGeom>
          <a:noFill/>
        </p:spPr>
      </p:pic>
      <p:sp>
        <p:nvSpPr>
          <p:cNvPr id="678914" name="Rectangle 2"/>
          <p:cNvSpPr txBox="1">
            <a:spLocks noChangeArrowheads="1"/>
          </p:cNvSpPr>
          <p:nvPr/>
        </p:nvSpPr>
        <p:spPr bwMode="auto">
          <a:xfrm>
            <a:off x="150813" y="115888"/>
            <a:ext cx="8885237" cy="722312"/>
          </a:xfrm>
          <a:prstGeom prst="rect">
            <a:avLst/>
          </a:prstGeom>
          <a:noFill/>
          <a:ln w="9525">
            <a:noFill/>
            <a:miter lim="800000"/>
          </a:ln>
        </p:spPr>
        <p:txBody>
          <a:bodyPr/>
          <a:lstStyle/>
          <a:p>
            <a:pPr eaLnBrk="0" hangingPunct="0"/>
            <a:r>
              <a:rPr lang="en-US" altLang="en-US" sz="2800" dirty="0">
                <a:solidFill>
                  <a:schemeClr val="bg1"/>
                </a:solidFill>
                <a:latin typeface="Arial" panose="020B0604020202020204" pitchFamily="34" charset="0"/>
              </a:rPr>
              <a:t>DMEK </a:t>
            </a:r>
            <a:r>
              <a:rPr lang="zh-CN" altLang="en-US" sz="2800" dirty="0">
                <a:solidFill>
                  <a:schemeClr val="bg1"/>
                </a:solidFill>
                <a:latin typeface="Arial" panose="020B0604020202020204" pitchFamily="34" charset="0"/>
              </a:rPr>
              <a:t>移植物</a:t>
            </a:r>
            <a:r>
              <a:rPr lang="en-US"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示意图</a:t>
            </a:r>
            <a:endParaRPr lang="en-US" altLang="en-US" sz="2800" dirty="0">
              <a:solidFill>
                <a:srgbClr val="FFFF00"/>
              </a:solidFill>
              <a:latin typeface="Arial" panose="020B0604020202020204" pitchFamily="34" charset="0"/>
            </a:endParaRPr>
          </a:p>
        </p:txBody>
      </p:sp>
      <p:sp>
        <p:nvSpPr>
          <p:cNvPr id="4" name="文本框 3"/>
          <p:cNvSpPr txBox="1"/>
          <p:nvPr/>
        </p:nvSpPr>
        <p:spPr>
          <a:xfrm>
            <a:off x="1034332" y="3717032"/>
            <a:ext cx="1449436" cy="369332"/>
          </a:xfrm>
          <a:prstGeom prst="rect">
            <a:avLst/>
          </a:prstGeom>
          <a:noFill/>
        </p:spPr>
        <p:txBody>
          <a:bodyPr wrap="none" rtlCol="0">
            <a:spAutoFit/>
          </a:bodyPr>
          <a:lstStyle/>
          <a:p>
            <a:r>
              <a:rPr lang="en-US" altLang="zh-CN" dirty="0"/>
              <a:t>DMEK</a:t>
            </a:r>
            <a:r>
              <a:rPr lang="zh-CN" altLang="en-US" dirty="0"/>
              <a:t>移植物</a:t>
            </a:r>
          </a:p>
        </p:txBody>
      </p:sp>
      <p:sp>
        <p:nvSpPr>
          <p:cNvPr id="5" name="文本框 4"/>
          <p:cNvSpPr txBox="1"/>
          <p:nvPr/>
        </p:nvSpPr>
        <p:spPr>
          <a:xfrm>
            <a:off x="1072932" y="4355812"/>
            <a:ext cx="1338828" cy="369332"/>
          </a:xfrm>
          <a:prstGeom prst="rect">
            <a:avLst/>
          </a:prstGeom>
          <a:noFill/>
        </p:spPr>
        <p:txBody>
          <a:bodyPr wrap="none" rtlCol="0">
            <a:spAutoFit/>
          </a:bodyPr>
          <a:lstStyle/>
          <a:p>
            <a:r>
              <a:rPr lang="zh-CN" altLang="en-US" dirty="0"/>
              <a:t>内皮细胞层</a:t>
            </a:r>
          </a:p>
        </p:txBody>
      </p:sp>
      <p:sp>
        <p:nvSpPr>
          <p:cNvPr id="6" name="文本框 5"/>
          <p:cNvSpPr txBox="1"/>
          <p:nvPr/>
        </p:nvSpPr>
        <p:spPr>
          <a:xfrm>
            <a:off x="4139952" y="1979548"/>
            <a:ext cx="646331" cy="369332"/>
          </a:xfrm>
          <a:prstGeom prst="rect">
            <a:avLst/>
          </a:prstGeom>
          <a:noFill/>
        </p:spPr>
        <p:txBody>
          <a:bodyPr wrap="none" rtlCol="0">
            <a:spAutoFit/>
          </a:bodyPr>
          <a:lstStyle/>
          <a:p>
            <a:r>
              <a:rPr lang="zh-CN" altLang="en-US" dirty="0"/>
              <a:t>基质</a:t>
            </a:r>
          </a:p>
        </p:txBody>
      </p:sp>
      <p:sp>
        <p:nvSpPr>
          <p:cNvPr id="7" name="文本框 6"/>
          <p:cNvSpPr txBox="1"/>
          <p:nvPr/>
        </p:nvSpPr>
        <p:spPr>
          <a:xfrm>
            <a:off x="6920388" y="3284984"/>
            <a:ext cx="1107996" cy="369332"/>
          </a:xfrm>
          <a:prstGeom prst="rect">
            <a:avLst/>
          </a:prstGeom>
          <a:noFill/>
        </p:spPr>
        <p:txBody>
          <a:bodyPr wrap="none" rtlCol="0">
            <a:spAutoFit/>
          </a:bodyPr>
          <a:lstStyle/>
          <a:p>
            <a:r>
              <a:rPr lang="zh-CN" altLang="en-US" dirty="0"/>
              <a:t>前弹力层</a:t>
            </a:r>
          </a:p>
        </p:txBody>
      </p:sp>
      <p:sp>
        <p:nvSpPr>
          <p:cNvPr id="8" name="文本框 7"/>
          <p:cNvSpPr txBox="1"/>
          <p:nvPr/>
        </p:nvSpPr>
        <p:spPr>
          <a:xfrm>
            <a:off x="6689556" y="4005064"/>
            <a:ext cx="1338828" cy="369332"/>
          </a:xfrm>
          <a:prstGeom prst="rect">
            <a:avLst/>
          </a:prstGeom>
          <a:noFill/>
        </p:spPr>
        <p:txBody>
          <a:bodyPr wrap="none" rtlCol="0">
            <a:spAutoFit/>
          </a:bodyPr>
          <a:lstStyle/>
          <a:p>
            <a:r>
              <a:rPr lang="zh-CN" altLang="en-US" dirty="0"/>
              <a:t>上皮细胞层</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100" name="Rectangle 4"/>
          <p:cNvSpPr>
            <a:spLocks noGrp="1"/>
          </p:cNvSpPr>
          <p:nvPr>
            <p:ph type="body" idx="1"/>
          </p:nvPr>
        </p:nvSpPr>
        <p:spPr>
          <a:xfrm>
            <a:off x="152400" y="990600"/>
            <a:ext cx="8634442" cy="4454525"/>
          </a:xfrm>
        </p:spPr>
        <p:txBody>
          <a:bodyPr/>
          <a:lstStyle/>
          <a:p>
            <a:pPr marL="542925" indent="0">
              <a:buNone/>
              <a:defRPr/>
            </a:pPr>
            <a:r>
              <a:rPr lang="zh-CN" altLang="en-US" sz="2000" dirty="0">
                <a:latin typeface="Arial" panose="020B0604020202020204" pitchFamily="34" charset="0"/>
                <a:cs typeface="Arial" panose="020B0604020202020204" pitchFamily="34" charset="0"/>
              </a:rPr>
              <a:t>与早期的</a:t>
            </a:r>
            <a:r>
              <a:rPr lang="zh-CN" altLang="en-US" sz="2000" dirty="0"/>
              <a:t>角膜内皮移植术</a:t>
            </a:r>
            <a:r>
              <a:rPr lang="zh-CN" altLang="en-US" sz="2000" dirty="0">
                <a:latin typeface="Arial" panose="020B0604020202020204" pitchFamily="34" charset="0"/>
                <a:cs typeface="Arial" panose="020B0604020202020204" pitchFamily="34" charset="0"/>
              </a:rPr>
              <a:t>（</a:t>
            </a:r>
            <a:r>
              <a:rPr lang="en-US" altLang="zh-CN" sz="2000" dirty="0">
                <a:latin typeface="Arial" panose="020B0604020202020204" pitchFamily="34" charset="0"/>
                <a:cs typeface="Arial" panose="020B0604020202020204" pitchFamily="34" charset="0"/>
              </a:rPr>
              <a:t>EK</a:t>
            </a:r>
            <a:r>
              <a:rPr lang="zh-CN" altLang="en-US" sz="2000" dirty="0">
                <a:latin typeface="Arial" panose="020B0604020202020204" pitchFamily="34" charset="0"/>
                <a:cs typeface="Arial" panose="020B0604020202020204" pitchFamily="34" charset="0"/>
              </a:rPr>
              <a:t>）相比，</a:t>
            </a:r>
            <a:r>
              <a:rPr lang="en-US" altLang="zh-CN" sz="2000" dirty="0">
                <a:latin typeface="Arial" panose="020B0604020202020204" pitchFamily="34" charset="0"/>
                <a:cs typeface="Arial" panose="020B0604020202020204" pitchFamily="34" charset="0"/>
              </a:rPr>
              <a:t>DMEK</a:t>
            </a:r>
            <a:r>
              <a:rPr lang="zh-CN" altLang="en-US" sz="2000" dirty="0">
                <a:latin typeface="Arial" panose="020B0604020202020204" pitchFamily="34" charset="0"/>
                <a:cs typeface="Arial" panose="020B0604020202020204" pitchFamily="34" charset="0"/>
              </a:rPr>
              <a:t>可以持续提供更好的视觉效果和更快的视觉康复。当用于扩大的角膜内皮病变疾病谱时，</a:t>
            </a:r>
            <a:r>
              <a:rPr lang="en-US" altLang="zh-CN" sz="2000" dirty="0">
                <a:latin typeface="Arial" panose="020B0604020202020204" pitchFamily="34" charset="0"/>
                <a:cs typeface="Arial" panose="020B0604020202020204" pitchFamily="34" charset="0"/>
              </a:rPr>
              <a:t>DMEK</a:t>
            </a:r>
            <a:r>
              <a:rPr lang="zh-CN" altLang="en-US" sz="2000" dirty="0">
                <a:latin typeface="Arial" panose="020B0604020202020204" pitchFamily="34" charset="0"/>
                <a:cs typeface="Arial" panose="020B0604020202020204" pitchFamily="34" charset="0"/>
              </a:rPr>
              <a:t>被证明是可行的，并发症风险相对较低。技术标准化可能有助于降低移植物脱落率和二次干预率相对降低。因此，</a:t>
            </a:r>
            <a:r>
              <a:rPr lang="en-US" altLang="zh-CN" sz="2000" dirty="0">
                <a:latin typeface="Arial" panose="020B0604020202020204" pitchFamily="34" charset="0"/>
                <a:cs typeface="Arial" panose="020B0604020202020204" pitchFamily="34" charset="0"/>
              </a:rPr>
              <a:t>DMEK</a:t>
            </a:r>
            <a:r>
              <a:rPr lang="zh-CN" altLang="en-US" sz="2000" dirty="0">
                <a:latin typeface="Arial" panose="020B0604020202020204" pitchFamily="34" charset="0"/>
                <a:cs typeface="Arial" panose="020B0604020202020204" pitchFamily="34" charset="0"/>
              </a:rPr>
              <a:t>可能成为角膜内皮疾病的首选治疗方法。</a:t>
            </a:r>
            <a:endParaRPr lang="en-US" altLang="en-US" dirty="0">
              <a:latin typeface="Arial" panose="020B0604020202020204" pitchFamily="34" charset="0"/>
              <a:cs typeface="Arial" panose="020B0604020202020204" pitchFamily="34" charset="0"/>
            </a:endParaRPr>
          </a:p>
          <a:p>
            <a:pPr marL="542925" indent="0">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a:p>
            <a:pPr marL="542925" indent="0">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a:p>
            <a:pPr>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a:p>
            <a:pPr>
              <a:buFont typeface="Arial" panose="020B0604020202020204" pitchFamily="34" charset="0"/>
              <a:buNone/>
              <a:defRPr/>
            </a:pPr>
            <a:r>
              <a:rPr lang="en-US" altLang="en-US" b="1" dirty="0">
                <a:latin typeface="Arial" panose="020B0604020202020204" pitchFamily="34" charset="0"/>
                <a:cs typeface="Arial" panose="020B0604020202020204" pitchFamily="34" charset="0"/>
              </a:rPr>
              <a:t>	</a:t>
            </a:r>
            <a:r>
              <a:rPr lang="zh-CN" altLang="en-US" b="1" dirty="0">
                <a:latin typeface="Arial" panose="020B0604020202020204" pitchFamily="34" charset="0"/>
                <a:cs typeface="Arial" panose="020B0604020202020204" pitchFamily="34" charset="0"/>
              </a:rPr>
              <a:t>引用</a:t>
            </a:r>
            <a:r>
              <a:rPr lang="en-US" altLang="en-US" b="1" dirty="0">
                <a:latin typeface="Arial" panose="020B0604020202020204" pitchFamily="34" charset="0"/>
                <a:cs typeface="Arial" panose="020B0604020202020204" pitchFamily="34" charset="0"/>
              </a:rPr>
              <a:t>:</a:t>
            </a:r>
            <a:r>
              <a:rPr lang="en-US" altLang="en-US" dirty="0">
                <a:latin typeface="Arial" panose="020B0604020202020204" pitchFamily="34" charset="0"/>
                <a:cs typeface="Arial" panose="020B0604020202020204" pitchFamily="34" charset="0"/>
              </a:rPr>
              <a:t> Rodríguez-Calvo-de-Mora M </a:t>
            </a:r>
            <a:r>
              <a:rPr lang="en-US" altLang="en-US" i="1" dirty="0">
                <a:latin typeface="Arial" panose="020B0604020202020204" pitchFamily="34" charset="0"/>
                <a:cs typeface="Arial" panose="020B0604020202020204" pitchFamily="34" charset="0"/>
              </a:rPr>
              <a:t>et al</a:t>
            </a:r>
            <a:r>
              <a:rPr lang="en-US" altLang="en-US" dirty="0">
                <a:latin typeface="Arial" panose="020B0604020202020204" pitchFamily="34" charset="0"/>
                <a:cs typeface="Arial" panose="020B0604020202020204" pitchFamily="34" charset="0"/>
              </a:rPr>
              <a:t>., 2015.  </a:t>
            </a:r>
            <a:r>
              <a:rPr lang="en-US" altLang="en-US" i="1" dirty="0">
                <a:latin typeface="Arial" panose="020B0604020202020204" pitchFamily="34" charset="0"/>
                <a:cs typeface="Arial" panose="020B0604020202020204" pitchFamily="34" charset="0"/>
              </a:rPr>
              <a:t>Clinical outcome of 500 consecutive cases undergoing Descemet's membrane endothelial keratoplasty</a:t>
            </a:r>
            <a:r>
              <a:rPr lang="en-US" altLang="en-US" dirty="0">
                <a:latin typeface="Arial" panose="020B0604020202020204" pitchFamily="34" charset="0"/>
                <a:cs typeface="Arial" panose="020B0604020202020204" pitchFamily="34" charset="0"/>
              </a:rPr>
              <a:t>. Ophthalmology  122(3): 464 – 470 </a:t>
            </a:r>
          </a:p>
        </p:txBody>
      </p:sp>
      <p:sp>
        <p:nvSpPr>
          <p:cNvPr id="680962" name="Rectangle 2"/>
          <p:cNvSpPr txBox="1">
            <a:spLocks noChangeArrowheads="1"/>
          </p:cNvSpPr>
          <p:nvPr/>
        </p:nvSpPr>
        <p:spPr bwMode="auto">
          <a:xfrm>
            <a:off x="150813" y="115888"/>
            <a:ext cx="8885237" cy="722312"/>
          </a:xfrm>
          <a:prstGeom prst="rect">
            <a:avLst/>
          </a:prstGeom>
          <a:noFill/>
          <a:ln w="9525">
            <a:noFill/>
            <a:miter lim="800000"/>
          </a:ln>
        </p:spPr>
        <p:txBody>
          <a:bodyPr/>
          <a:lstStyle/>
          <a:p>
            <a:pPr eaLnBrk="0" hangingPunct="0"/>
            <a:r>
              <a:rPr lang="en-US" altLang="en-US" sz="2800" dirty="0">
                <a:solidFill>
                  <a:schemeClr val="bg1"/>
                </a:solidFill>
                <a:latin typeface="Arial" panose="020B0604020202020204" pitchFamily="34" charset="0"/>
              </a:rPr>
              <a:t>DMEK </a:t>
            </a:r>
            <a:r>
              <a:rPr lang="zh-CN" altLang="en-US" sz="2800" dirty="0">
                <a:solidFill>
                  <a:schemeClr val="bg1"/>
                </a:solidFill>
                <a:latin typeface="Arial" panose="020B0604020202020204" pitchFamily="34" charset="0"/>
              </a:rPr>
              <a:t>移植物</a:t>
            </a:r>
            <a:endParaRPr lang="en-US" altLang="en-US" sz="2800" dirty="0">
              <a:solidFill>
                <a:srgbClr val="FFFF00"/>
              </a:solidFill>
              <a:latin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Rectangle 3"/>
          <p:cNvSpPr>
            <a:spLocks noGrp="1"/>
          </p:cNvSpPr>
          <p:nvPr>
            <p:ph type="body" idx="1"/>
          </p:nvPr>
        </p:nvSpPr>
        <p:spPr>
          <a:xfrm>
            <a:off x="288925" y="1801813"/>
            <a:ext cx="8839200" cy="2809875"/>
          </a:xfrm>
        </p:spPr>
        <p:txBody>
          <a:bodyPr/>
          <a:lstStyle/>
          <a:p>
            <a:pPr marL="894080" indent="-351155">
              <a:lnSpc>
                <a:spcPct val="150000"/>
              </a:lnSpc>
            </a:pPr>
            <a:r>
              <a:rPr lang="zh-CN" altLang="en-US" sz="2000" dirty="0"/>
              <a:t>保存</a:t>
            </a:r>
            <a:r>
              <a:rPr lang="zh-CN" altLang="en-US" sz="2000" dirty="0">
                <a:latin typeface="Arial" panose="020B0604020202020204" pitchFamily="34" charset="0"/>
                <a:cs typeface="Arial" panose="020B0604020202020204" pitchFamily="34" charset="0"/>
              </a:rPr>
              <a:t>结构的完整性</a:t>
            </a:r>
          </a:p>
          <a:p>
            <a:pPr marL="894080" indent="-351155">
              <a:lnSpc>
                <a:spcPct val="150000"/>
              </a:lnSpc>
            </a:pPr>
            <a:r>
              <a:rPr lang="zh-CN" altLang="en-US" sz="2000" dirty="0">
                <a:latin typeface="Arial" panose="020B0604020202020204" pitchFamily="34" charset="0"/>
                <a:cs typeface="Arial" panose="020B0604020202020204" pitchFamily="34" charset="0"/>
              </a:rPr>
              <a:t>减少伤口愈合的问题</a:t>
            </a:r>
          </a:p>
          <a:p>
            <a:pPr marL="894080" indent="-351155">
              <a:lnSpc>
                <a:spcPct val="150000"/>
              </a:lnSpc>
            </a:pPr>
            <a:r>
              <a:rPr lang="zh-CN" altLang="en-US" sz="2000" dirty="0">
                <a:latin typeface="Arial" panose="020B0604020202020204" pitchFamily="34" charset="0"/>
                <a:cs typeface="Arial" panose="020B0604020202020204" pitchFamily="34" charset="0"/>
              </a:rPr>
              <a:t>无缝线衍生的并发症</a:t>
            </a:r>
          </a:p>
          <a:p>
            <a:pPr marL="894080" indent="-351155">
              <a:lnSpc>
                <a:spcPct val="150000"/>
              </a:lnSpc>
            </a:pPr>
            <a:r>
              <a:rPr lang="zh-CN" altLang="en-US" sz="2000" dirty="0">
                <a:latin typeface="Arial" panose="020B0604020202020204" pitchFamily="34" charset="0"/>
                <a:cs typeface="Arial" panose="020B0604020202020204" pitchFamily="34" charset="0"/>
              </a:rPr>
              <a:t>避免主要的屈光改变</a:t>
            </a:r>
          </a:p>
          <a:p>
            <a:pPr marL="894080" indent="-351155">
              <a:lnSpc>
                <a:spcPct val="150000"/>
              </a:lnSpc>
            </a:pPr>
            <a:r>
              <a:rPr lang="zh-CN" altLang="en-US" sz="2000" dirty="0">
                <a:latin typeface="Arial" panose="020B0604020202020204" pitchFamily="34" charset="0"/>
                <a:cs typeface="Arial" panose="020B0604020202020204" pitchFamily="34" charset="0"/>
              </a:rPr>
              <a:t>更快速的愈合</a:t>
            </a:r>
            <a:endParaRPr lang="en-US" altLang="en-US" sz="2000" dirty="0">
              <a:latin typeface="Arial" panose="020B0604020202020204" pitchFamily="34" charset="0"/>
              <a:cs typeface="Arial" panose="020B0604020202020204" pitchFamily="34" charset="0"/>
            </a:endParaRPr>
          </a:p>
        </p:txBody>
      </p:sp>
      <p:sp>
        <p:nvSpPr>
          <p:cNvPr id="683010" name="Rectangle 2"/>
          <p:cNvSpPr txBox="1">
            <a:spLocks noChangeArrowheads="1"/>
          </p:cNvSpPr>
          <p:nvPr/>
        </p:nvSpPr>
        <p:spPr bwMode="auto">
          <a:xfrm>
            <a:off x="150813" y="115888"/>
            <a:ext cx="8885237" cy="722312"/>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角膜内皮移植术</a:t>
            </a:r>
            <a:r>
              <a:rPr lang="en-US"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优点</a:t>
            </a:r>
            <a:endParaRPr lang="en-US" altLang="en-US" sz="2800" dirty="0">
              <a:solidFill>
                <a:srgbClr val="FFFF00"/>
              </a:solidFill>
              <a:latin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Rectangle 3"/>
          <p:cNvSpPr>
            <a:spLocks noGrp="1"/>
          </p:cNvSpPr>
          <p:nvPr>
            <p:ph type="body" idx="1"/>
          </p:nvPr>
        </p:nvSpPr>
        <p:spPr>
          <a:xfrm>
            <a:off x="280988" y="1893888"/>
            <a:ext cx="8839200" cy="2952750"/>
          </a:xfrm>
        </p:spPr>
        <p:txBody>
          <a:bodyPr/>
          <a:lstStyle/>
          <a:p>
            <a:pPr marL="894080" indent="-351155">
              <a:defRPr/>
            </a:pPr>
            <a:r>
              <a:rPr lang="zh-CN" altLang="en-US" sz="2000" dirty="0">
                <a:latin typeface="Arial" panose="020B0604020202020204" pitchFamily="34" charset="0"/>
                <a:cs typeface="Arial" panose="020B0604020202020204" pitchFamily="34" charset="0"/>
              </a:rPr>
              <a:t>前部角膜的不规则化→视力下降</a:t>
            </a:r>
          </a:p>
          <a:p>
            <a:pPr marL="894080" indent="-351155">
              <a:defRPr/>
            </a:pPr>
            <a:r>
              <a:rPr lang="zh-CN" altLang="en-US" sz="2000" dirty="0">
                <a:latin typeface="Arial" panose="020B0604020202020204" pitchFamily="34" charset="0"/>
                <a:cs typeface="Arial" panose="020B0604020202020204" pitchFamily="34" charset="0"/>
              </a:rPr>
              <a:t>前部基质</a:t>
            </a:r>
          </a:p>
          <a:p>
            <a:pPr marL="1294130" lvl="1" indent="-351155">
              <a:defRPr/>
            </a:pPr>
            <a:r>
              <a:rPr lang="zh-CN" altLang="en-US" sz="2000" dirty="0">
                <a:latin typeface="Arial" panose="020B0604020202020204" pitchFamily="34" charset="0"/>
                <a:cs typeface="Arial" panose="020B0604020202020204" pitchFamily="34" charset="0"/>
              </a:rPr>
              <a:t>胶原</a:t>
            </a:r>
            <a:r>
              <a:rPr lang="zh-CN" altLang="en-US" sz="2000" dirty="0"/>
              <a:t>组织破坏</a:t>
            </a:r>
            <a:endParaRPr lang="zh-CN" altLang="en-US" sz="2000" dirty="0">
              <a:latin typeface="Arial" panose="020B0604020202020204" pitchFamily="34" charset="0"/>
              <a:cs typeface="Arial" panose="020B0604020202020204" pitchFamily="34" charset="0"/>
            </a:endParaRPr>
          </a:p>
          <a:p>
            <a:pPr marL="1294130" lvl="1" indent="-351155">
              <a:defRPr/>
            </a:pPr>
            <a:r>
              <a:rPr lang="zh-CN" altLang="en-US" sz="2000" dirty="0">
                <a:latin typeface="Arial" panose="020B0604020202020204" pitchFamily="34" charset="0"/>
                <a:cs typeface="Arial" panose="020B0604020202020204" pitchFamily="34" charset="0"/>
              </a:rPr>
              <a:t>上皮下纤维化（</a:t>
            </a:r>
            <a:r>
              <a:rPr lang="zh-CN" altLang="en-US" sz="2000" dirty="0"/>
              <a:t>扩散</a:t>
            </a:r>
            <a:r>
              <a:rPr lang="zh-CN" altLang="en-US" sz="2000" dirty="0">
                <a:latin typeface="Arial" panose="020B0604020202020204" pitchFamily="34" charset="0"/>
                <a:cs typeface="Arial" panose="020B0604020202020204" pitchFamily="34" charset="0"/>
              </a:rPr>
              <a:t>）</a:t>
            </a:r>
          </a:p>
          <a:p>
            <a:pPr marL="894080" indent="-351155">
              <a:defRPr/>
            </a:pPr>
            <a:r>
              <a:rPr lang="zh-CN" altLang="en-US" sz="2000" dirty="0">
                <a:latin typeface="Arial" panose="020B0604020202020204" pitchFamily="34" charset="0"/>
                <a:cs typeface="Arial" panose="020B0604020202020204" pitchFamily="34" charset="0"/>
              </a:rPr>
              <a:t>更有可能出现于术前持续时间很久的角膜水肿</a:t>
            </a:r>
          </a:p>
          <a:p>
            <a:pPr marL="894080" indent="-351155">
              <a:defRPr/>
            </a:pPr>
            <a:r>
              <a:rPr lang="zh-CN" altLang="en-US" sz="2000" dirty="0">
                <a:latin typeface="Arial" panose="020B0604020202020204" pitchFamily="34" charset="0"/>
                <a:cs typeface="Arial" panose="020B0604020202020204" pitchFamily="34" charset="0"/>
              </a:rPr>
              <a:t>最佳视力</a:t>
            </a:r>
            <a:r>
              <a:rPr lang="zh-CN" altLang="en-US" sz="2000" dirty="0"/>
              <a:t>下降</a:t>
            </a:r>
            <a:r>
              <a:rPr lang="zh-CN" altLang="en-US" sz="2000" dirty="0">
                <a:latin typeface="Arial" panose="020B0604020202020204" pitchFamily="34" charset="0"/>
                <a:cs typeface="Arial" panose="020B0604020202020204" pitchFamily="34" charset="0"/>
              </a:rPr>
              <a:t>（例如</a:t>
            </a:r>
            <a:r>
              <a:rPr lang="en-US" altLang="zh-CN" sz="2000" dirty="0">
                <a:latin typeface="Arial" panose="020B0604020202020204" pitchFamily="34" charset="0"/>
                <a:cs typeface="Arial" panose="020B0604020202020204" pitchFamily="34" charset="0"/>
              </a:rPr>
              <a:t>6/9</a:t>
            </a:r>
            <a:r>
              <a:rPr lang="zh-CN" altLang="en-US" sz="2000" dirty="0">
                <a:latin typeface="Arial" panose="020B0604020202020204" pitchFamily="34" charset="0"/>
                <a:cs typeface="Arial" panose="020B0604020202020204" pitchFamily="34" charset="0"/>
              </a:rPr>
              <a:t>）</a:t>
            </a:r>
          </a:p>
          <a:p>
            <a:pPr marL="894080" indent="-351155">
              <a:defRPr/>
            </a:pPr>
            <a:r>
              <a:rPr lang="zh-CN" altLang="en-US" sz="2000" dirty="0">
                <a:latin typeface="Arial" panose="020B0604020202020204" pitchFamily="34" charset="0"/>
                <a:cs typeface="Arial" panose="020B0604020202020204" pitchFamily="34" charset="0"/>
              </a:rPr>
              <a:t>单眼复视和</a:t>
            </a:r>
            <a:r>
              <a:rPr lang="en-US" altLang="zh-CN"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或</a:t>
            </a:r>
            <a:r>
              <a:rPr lang="zh-CN" altLang="en-US" sz="2000" dirty="0"/>
              <a:t>鬼影</a:t>
            </a:r>
            <a:endParaRPr lang="en-US" altLang="en-US" sz="2000" dirty="0">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50813" y="115888"/>
            <a:ext cx="8885237" cy="722312"/>
          </a:xfrm>
          <a:prstGeom prst="rect">
            <a:avLst/>
          </a:prstGeom>
          <a:noFill/>
          <a:ln w="9525">
            <a:noFill/>
            <a:miter lim="800000"/>
          </a:ln>
        </p:spPr>
        <p:txBody>
          <a:bodyPr/>
          <a:lstStyle/>
          <a:p>
            <a:pPr eaLnBrk="0" hangingPunct="0"/>
            <a:r>
              <a:rPr lang="zh-CN" altLang="en-US" sz="2800" dirty="0">
                <a:solidFill>
                  <a:schemeClr val="bg1"/>
                </a:solidFill>
                <a:latin typeface="Arial" panose="020B0604020202020204" pitchFamily="34" charset="0"/>
              </a:rPr>
              <a:t>角膜内皮移植术</a:t>
            </a:r>
            <a:r>
              <a:rPr lang="en-US" altLang="en-US" sz="2800" dirty="0">
                <a:solidFill>
                  <a:schemeClr val="bg1"/>
                </a:solidFill>
                <a:latin typeface="Arial" panose="020B0604020202020204" pitchFamily="34" charset="0"/>
              </a:rPr>
              <a:t>: </a:t>
            </a:r>
            <a:r>
              <a:rPr lang="zh-CN" altLang="en-US" sz="2800" dirty="0">
                <a:solidFill>
                  <a:srgbClr val="FFFF00"/>
                </a:solidFill>
                <a:latin typeface="Arial" panose="020B0604020202020204" pitchFamily="34" charset="0"/>
              </a:rPr>
              <a:t>挑战</a:t>
            </a:r>
            <a:endParaRPr lang="en-US" altLang="en-US" sz="2800" dirty="0">
              <a:solidFill>
                <a:srgbClr val="FFFF00"/>
              </a:solidFill>
              <a:latin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Grp="1"/>
          </p:cNvSpPr>
          <p:nvPr>
            <p:ph type="body" idx="1"/>
          </p:nvPr>
        </p:nvSpPr>
        <p:spPr>
          <a:xfrm>
            <a:off x="611560" y="1745595"/>
            <a:ext cx="6696744" cy="3786188"/>
          </a:xfrm>
        </p:spPr>
        <p:txBody>
          <a:bodyPr/>
          <a:lstStyle/>
          <a:p>
            <a:pPr eaLnBrk="1" hangingPunct="1">
              <a:lnSpc>
                <a:spcPct val="130000"/>
              </a:lnSpc>
              <a:buSzPct val="63000"/>
              <a:buFont typeface="Wingdings" panose="05000000000000000000" pitchFamily="2" charset="2"/>
              <a:buChar char="l"/>
              <a:defRPr/>
            </a:pPr>
            <a:r>
              <a:rPr lang="zh-CN" altLang="en-US" sz="2400" dirty="0"/>
              <a:t>↑裸眼的视觉表现</a:t>
            </a:r>
          </a:p>
          <a:p>
            <a:pPr eaLnBrk="1" hangingPunct="1">
              <a:lnSpc>
                <a:spcPct val="130000"/>
              </a:lnSpc>
              <a:buSzPct val="63000"/>
              <a:buFont typeface="Wingdings" panose="05000000000000000000" pitchFamily="2" charset="2"/>
              <a:buChar char="l"/>
              <a:defRPr/>
            </a:pPr>
            <a:r>
              <a:rPr lang="zh-CN" altLang="en-US" sz="2400" dirty="0"/>
              <a:t>↓对框架眼镜</a:t>
            </a:r>
            <a:r>
              <a:rPr lang="en-US" altLang="zh-CN" sz="2400" dirty="0"/>
              <a:t>/ </a:t>
            </a:r>
            <a:r>
              <a:rPr lang="zh-CN" altLang="en-US" sz="2400" dirty="0"/>
              <a:t>接触镜的依赖</a:t>
            </a:r>
            <a:endParaRPr lang="en-US" altLang="zh-CN" sz="2400" dirty="0"/>
          </a:p>
          <a:p>
            <a:pPr eaLnBrk="1" hangingPunct="1">
              <a:lnSpc>
                <a:spcPct val="130000"/>
              </a:lnSpc>
              <a:buSzPct val="63000"/>
              <a:buFont typeface="Wingdings" panose="05000000000000000000" pitchFamily="2" charset="2"/>
              <a:buChar char="l"/>
              <a:defRPr/>
            </a:pPr>
            <a:r>
              <a:rPr lang="zh-CN" altLang="en-US" sz="2400" dirty="0"/>
              <a:t>提高体育活动和↑表现</a:t>
            </a:r>
          </a:p>
          <a:p>
            <a:pPr eaLnBrk="1" hangingPunct="1">
              <a:lnSpc>
                <a:spcPct val="130000"/>
              </a:lnSpc>
              <a:buSzPct val="63000"/>
              <a:buFont typeface="Wingdings" panose="05000000000000000000" pitchFamily="2" charset="2"/>
              <a:buChar char="l"/>
              <a:defRPr/>
            </a:pPr>
            <a:r>
              <a:rPr lang="zh-CN" altLang="en-US" sz="2400" dirty="0"/>
              <a:t>↑外貌</a:t>
            </a:r>
          </a:p>
          <a:p>
            <a:pPr eaLnBrk="1" hangingPunct="1">
              <a:lnSpc>
                <a:spcPct val="130000"/>
              </a:lnSpc>
              <a:buSzPct val="63000"/>
              <a:buFont typeface="Wingdings" panose="05000000000000000000" pitchFamily="2" charset="2"/>
              <a:buChar char="l"/>
              <a:defRPr/>
            </a:pPr>
            <a:r>
              <a:rPr lang="zh-CN" altLang="en-US" sz="2400" dirty="0"/>
              <a:t>↑自尊心</a:t>
            </a:r>
          </a:p>
          <a:p>
            <a:pPr eaLnBrk="1" hangingPunct="1">
              <a:lnSpc>
                <a:spcPct val="130000"/>
              </a:lnSpc>
              <a:buSzPct val="63000"/>
              <a:buFont typeface="Wingdings" panose="05000000000000000000" pitchFamily="2" charset="2"/>
              <a:buChar char="l"/>
              <a:defRPr/>
            </a:pPr>
            <a:r>
              <a:rPr lang="zh-CN" altLang="en-US" sz="2400" dirty="0"/>
              <a:t>解决接触镜配戴失败</a:t>
            </a:r>
            <a:endParaRPr lang="en-US" altLang="en-US" sz="2400" dirty="0"/>
          </a:p>
        </p:txBody>
      </p:sp>
      <p:sp>
        <p:nvSpPr>
          <p:cNvPr id="687106" name="Title 3"/>
          <p:cNvSpPr>
            <a:spLocks noGrp="1"/>
          </p:cNvSpPr>
          <p:nvPr>
            <p:ph type="title" idx="4294967295"/>
          </p:nvPr>
        </p:nvSpPr>
        <p:spPr bwMode="auto">
          <a:xfrm>
            <a:off x="146050" y="111125"/>
            <a:ext cx="8839200" cy="685800"/>
          </a:xfrm>
          <a:prstGeom prst="rect">
            <a:avLst/>
          </a:prstGeom>
          <a:noFill/>
          <a:ln>
            <a:miter lim="800000"/>
          </a:ln>
        </p:spPr>
        <p:txBody>
          <a:bodyPr/>
          <a:lstStyle/>
          <a:p>
            <a:pPr eaLnBrk="1" hangingPunct="1"/>
            <a:r>
              <a:rPr lang="zh-CN" altLang="en-US" dirty="0">
                <a:latin typeface="Arial" panose="020B0604020202020204" pitchFamily="34" charset="0"/>
                <a:cs typeface="Arial" panose="020B0604020202020204" pitchFamily="34" charset="0"/>
              </a:rPr>
              <a:t>接触镜的特殊应用</a:t>
            </a:r>
            <a:endParaRPr lang="en-US" altLang="en-US" dirty="0">
              <a:latin typeface="Arial" panose="020B0604020202020204" pitchFamily="34" charset="0"/>
              <a:cs typeface="Arial" panose="020B0604020202020204" pitchFamily="34" charset="0"/>
            </a:endParaRPr>
          </a:p>
        </p:txBody>
      </p:sp>
      <p:sp>
        <p:nvSpPr>
          <p:cNvPr id="687107" name="Rectangle 5"/>
          <p:cNvSpPr>
            <a:spLocks noChangeArrowheads="1"/>
          </p:cNvSpPr>
          <p:nvPr/>
        </p:nvSpPr>
        <p:spPr bwMode="auto">
          <a:xfrm>
            <a:off x="298450" y="1009650"/>
            <a:ext cx="2698175" cy="523220"/>
          </a:xfrm>
          <a:prstGeom prst="rect">
            <a:avLst/>
          </a:prstGeom>
          <a:noFill/>
          <a:ln w="9525">
            <a:noFill/>
            <a:miter lim="800000"/>
          </a:ln>
        </p:spPr>
        <p:txBody>
          <a:bodyPr wrap="none">
            <a:spAutoFit/>
          </a:bodyPr>
          <a:lstStyle/>
          <a:p>
            <a:r>
              <a:rPr lang="zh-CN" altLang="en-US" sz="2800" dirty="0">
                <a:latin typeface="Times New Roman MT Std"/>
              </a:rPr>
              <a:t>屈光手术：目标</a:t>
            </a:r>
            <a:endParaRPr lang="en-US" altLang="en-US" sz="2800" dirty="0">
              <a:latin typeface="Times New Roman MT St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3" name="Rectangle 3"/>
          <p:cNvSpPr>
            <a:spLocks noGrp="1"/>
          </p:cNvSpPr>
          <p:nvPr>
            <p:ph type="body" idx="1"/>
          </p:nvPr>
        </p:nvSpPr>
        <p:spPr>
          <a:xfrm>
            <a:off x="284163" y="1804988"/>
            <a:ext cx="8839200" cy="2447925"/>
          </a:xfrm>
        </p:spPr>
        <p:txBody>
          <a:bodyPr/>
          <a:lstStyle/>
          <a:p>
            <a:pPr marL="894080" indent="-351155">
              <a:lnSpc>
                <a:spcPct val="150000"/>
              </a:lnSpc>
            </a:pPr>
            <a:r>
              <a:rPr lang="zh-CN" altLang="en-US" sz="2000" dirty="0"/>
              <a:t>放射状角膜切开术</a:t>
            </a:r>
            <a:r>
              <a:rPr lang="en-US" altLang="en-US" sz="2000" dirty="0">
                <a:latin typeface="Arial" panose="020B0604020202020204" pitchFamily="34" charset="0"/>
                <a:cs typeface="Arial" panose="020B0604020202020204" pitchFamily="34" charset="0"/>
              </a:rPr>
              <a:t>（RK）</a:t>
            </a:r>
          </a:p>
          <a:p>
            <a:pPr marL="894080" indent="-351155">
              <a:lnSpc>
                <a:spcPct val="150000"/>
              </a:lnSpc>
            </a:pPr>
            <a:r>
              <a:rPr lang="zh-CN" altLang="en-US" sz="2000" dirty="0"/>
              <a:t>准分子激光角膜表面切削术</a:t>
            </a:r>
            <a:r>
              <a:rPr lang="en-US" altLang="en-US" sz="2000" dirty="0">
                <a:latin typeface="Arial" panose="020B0604020202020204" pitchFamily="34" charset="0"/>
                <a:cs typeface="Arial" panose="020B0604020202020204" pitchFamily="34" charset="0"/>
              </a:rPr>
              <a:t>（PRK）</a:t>
            </a:r>
          </a:p>
          <a:p>
            <a:pPr marL="894080" indent="-351155">
              <a:lnSpc>
                <a:spcPct val="150000"/>
              </a:lnSpc>
            </a:pPr>
            <a:r>
              <a:rPr lang="zh-CN" altLang="en-US" sz="2000" dirty="0"/>
              <a:t>准分子激光原位角膜磨镶术</a:t>
            </a:r>
            <a:r>
              <a:rPr lang="en-US" altLang="en-US" sz="2000" dirty="0">
                <a:latin typeface="Arial" panose="020B0604020202020204" pitchFamily="34" charset="0"/>
                <a:cs typeface="Arial" panose="020B0604020202020204" pitchFamily="34" charset="0"/>
              </a:rPr>
              <a:t>（LASIK）</a:t>
            </a:r>
          </a:p>
          <a:p>
            <a:pPr marL="894080" indent="-351155">
              <a:lnSpc>
                <a:spcPct val="150000"/>
              </a:lnSpc>
            </a:pPr>
            <a:r>
              <a:rPr lang="zh-CN" altLang="en-US" sz="2000" dirty="0">
                <a:latin typeface="Arial" panose="020B0604020202020204" pitchFamily="34" charset="0"/>
                <a:cs typeface="Arial" panose="020B0604020202020204" pitchFamily="34" charset="0"/>
              </a:rPr>
              <a:t>基质内角膜环</a:t>
            </a:r>
          </a:p>
          <a:p>
            <a:pPr marL="542925" indent="0">
              <a:lnSpc>
                <a:spcPct val="150000"/>
              </a:lnSpc>
              <a:buNone/>
            </a:pPr>
            <a:endParaRPr lang="en-US" altLang="en-US" sz="2000" dirty="0">
              <a:latin typeface="Arial" panose="020B0604020202020204" pitchFamily="34" charset="0"/>
              <a:cs typeface="Arial" panose="020B0604020202020204" pitchFamily="34" charset="0"/>
            </a:endParaRPr>
          </a:p>
        </p:txBody>
      </p:sp>
      <p:sp>
        <p:nvSpPr>
          <p:cNvPr id="689154"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
        <p:nvSpPr>
          <p:cNvPr id="689155" name="Rectangle 6"/>
          <p:cNvSpPr>
            <a:spLocks noChangeArrowheads="1"/>
          </p:cNvSpPr>
          <p:nvPr/>
        </p:nvSpPr>
        <p:spPr bwMode="auto">
          <a:xfrm>
            <a:off x="298450" y="1009650"/>
            <a:ext cx="2698175"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选择性屈光手术</a:t>
            </a:r>
            <a:endParaRPr lang="en-US" altLang="en-US" sz="2800" dirty="0">
              <a:latin typeface="Times New Roman MT St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1" name="Rectangle 3"/>
          <p:cNvSpPr>
            <a:spLocks noGrp="1"/>
          </p:cNvSpPr>
          <p:nvPr>
            <p:ph type="body" idx="1"/>
          </p:nvPr>
        </p:nvSpPr>
        <p:spPr>
          <a:xfrm>
            <a:off x="0" y="1747838"/>
            <a:ext cx="8839200" cy="1968500"/>
          </a:xfrm>
        </p:spPr>
        <p:txBody>
          <a:bodyPr/>
          <a:lstStyle/>
          <a:p>
            <a:pPr marL="542925" indent="0">
              <a:lnSpc>
                <a:spcPct val="150000"/>
              </a:lnSpc>
              <a:buNone/>
            </a:pPr>
            <a:r>
              <a:rPr lang="zh-CN" altLang="en-US" sz="2000" dirty="0">
                <a:latin typeface="Arial" panose="020B0604020202020204" pitchFamily="34" charset="0"/>
                <a:cs typeface="Arial" panose="020B0604020202020204" pitchFamily="34" charset="0"/>
              </a:rPr>
              <a:t>以下幻灯片中呈现的关于</a:t>
            </a:r>
            <a:r>
              <a:rPr lang="en-US" altLang="zh-CN" sz="2000" dirty="0">
                <a:latin typeface="Arial" panose="020B0604020202020204" pitchFamily="34" charset="0"/>
                <a:cs typeface="Arial" panose="020B0604020202020204" pitchFamily="34" charset="0"/>
              </a:rPr>
              <a:t>RK</a:t>
            </a:r>
            <a:r>
              <a:rPr lang="zh-CN" altLang="en-US" sz="2000" dirty="0">
                <a:latin typeface="Arial" panose="020B0604020202020204" pitchFamily="34" charset="0"/>
                <a:cs typeface="Arial" panose="020B0604020202020204" pitchFamily="34" charset="0"/>
              </a:rPr>
              <a:t>病例的配适应该被认为与任何术后角膜的配适相关</a:t>
            </a:r>
            <a:endParaRPr lang="en-US" altLang="en-US" sz="2000" dirty="0">
              <a:latin typeface="Arial" panose="020B0604020202020204" pitchFamily="34" charset="0"/>
              <a:cs typeface="Arial" panose="020B0604020202020204" pitchFamily="34" charset="0"/>
            </a:endParaRPr>
          </a:p>
        </p:txBody>
      </p:sp>
      <p:sp>
        <p:nvSpPr>
          <p:cNvPr id="691202"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
        <p:nvSpPr>
          <p:cNvPr id="691203" name="Rectangle 5"/>
          <p:cNvSpPr>
            <a:spLocks noChangeArrowheads="1"/>
          </p:cNvSpPr>
          <p:nvPr/>
        </p:nvSpPr>
        <p:spPr bwMode="auto">
          <a:xfrm>
            <a:off x="298450" y="1009650"/>
            <a:ext cx="1261884"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导言：</a:t>
            </a:r>
            <a:endParaRPr lang="en-US" altLang="en-US" sz="2800" dirty="0">
              <a:latin typeface="Times New Roman MT Std"/>
            </a:endParaRPr>
          </a:p>
        </p:txBody>
      </p:sp>
      <p:sp>
        <p:nvSpPr>
          <p:cNvPr id="691204" name="Rectangle 3"/>
          <p:cNvSpPr txBox="1"/>
          <p:nvPr/>
        </p:nvSpPr>
        <p:spPr bwMode="auto">
          <a:xfrm>
            <a:off x="428596" y="3789363"/>
            <a:ext cx="8521729" cy="1439862"/>
          </a:xfrm>
          <a:prstGeom prst="rect">
            <a:avLst/>
          </a:prstGeom>
          <a:noFill/>
          <a:ln w="9525">
            <a:noFill/>
            <a:miter lim="800000"/>
          </a:ln>
        </p:spPr>
        <p:txBody>
          <a:bodyPr/>
          <a:lstStyle/>
          <a:p>
            <a:pPr>
              <a:lnSpc>
                <a:spcPct val="160000"/>
              </a:lnSpc>
              <a:spcBef>
                <a:spcPct val="20000"/>
              </a:spcBef>
              <a:buFont typeface="Arial" panose="020B0604020202020204" pitchFamily="34" charset="0"/>
              <a:buNone/>
            </a:pPr>
            <a:r>
              <a:rPr lang="zh-CN" altLang="en-US" sz="2000" dirty="0">
                <a:solidFill>
                  <a:srgbClr val="5C6F7B"/>
                </a:solidFill>
                <a:latin typeface="Arial" panose="020B0604020202020204" pitchFamily="34" charset="0"/>
              </a:rPr>
              <a:t>放射状角膜切开术（</a:t>
            </a:r>
            <a:r>
              <a:rPr lang="en-US" altLang="zh-CN" sz="2000" dirty="0">
                <a:solidFill>
                  <a:srgbClr val="5C6F7B"/>
                </a:solidFill>
                <a:latin typeface="Arial" panose="020B0604020202020204" pitchFamily="34" charset="0"/>
              </a:rPr>
              <a:t>RK</a:t>
            </a:r>
            <a:r>
              <a:rPr lang="zh-CN" altLang="en-US" sz="2000" dirty="0">
                <a:solidFill>
                  <a:srgbClr val="5C6F7B"/>
                </a:solidFill>
                <a:latin typeface="Arial" panose="020B0604020202020204" pitchFamily="34" charset="0"/>
              </a:rPr>
              <a:t>）是一种减少近视的手术方法，它在角膜上做一系列深的、中周部的、放射状切口，使角膜曲率变平。</a:t>
            </a:r>
            <a:endParaRPr lang="en-US" altLang="en-US" sz="2000" dirty="0">
              <a:solidFill>
                <a:srgbClr val="5C6F7B"/>
              </a:solidFill>
              <a:latin typeface="Arial" panose="020B0604020202020204" pitchFamily="34" charset="0"/>
            </a:endParaRPr>
          </a:p>
        </p:txBody>
      </p:sp>
      <p:sp>
        <p:nvSpPr>
          <p:cNvPr id="691205" name="Rectangle 7"/>
          <p:cNvSpPr>
            <a:spLocks noChangeArrowheads="1"/>
          </p:cNvSpPr>
          <p:nvPr/>
        </p:nvSpPr>
        <p:spPr bwMode="auto">
          <a:xfrm>
            <a:off x="298450" y="3025775"/>
            <a:ext cx="3796232"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放射状角膜切开术</a:t>
            </a:r>
            <a:r>
              <a:rPr lang="en-US" altLang="en-US" sz="2800" dirty="0">
                <a:solidFill>
                  <a:srgbClr val="0073AE"/>
                </a:solidFill>
                <a:latin typeface="Times New Roman MT Std"/>
              </a:rPr>
              <a:t>(RK)</a:t>
            </a:r>
            <a:endParaRPr lang="en-US" altLang="en-US" sz="2800" dirty="0">
              <a:latin typeface="Times New Roman MT St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ctrTitle"/>
          </p:nvPr>
        </p:nvSpPr>
        <p:spPr bwMode="auto">
          <a:xfrm>
            <a:off x="914400" y="1587502"/>
            <a:ext cx="7247467" cy="4445000"/>
          </a:xfrm>
          <a:noFill/>
          <a:ln>
            <a:miter lim="800000"/>
          </a:ln>
        </p:spPr>
        <p:txBody>
          <a:bodyPr vert="horz" wrap="square" lIns="81280" tIns="40640" rIns="81280" bIns="40640" numCol="1" anchor="t" anchorCtr="0" compatLnSpc="1">
            <a:normAutofit/>
          </a:bodyPr>
          <a:lstStyle/>
          <a:p>
            <a:r>
              <a:rPr lang="zh-CN" altLang="en-US" sz="1422" i="1" dirty="0">
                <a:solidFill>
                  <a:schemeClr val="tx1"/>
                </a:solidFill>
              </a:rPr>
              <a:t>出版</a:t>
            </a:r>
            <a:br>
              <a:rPr lang="en-CA" altLang="en-US" sz="1422" i="1" dirty="0">
                <a:solidFill>
                  <a:schemeClr val="tx1"/>
                </a:solidFill>
              </a:rPr>
            </a:br>
            <a:r>
              <a:rPr lang="zh-CN" altLang="en-US" sz="1422" i="1" dirty="0">
                <a:solidFill>
                  <a:schemeClr val="tx1"/>
                </a:solidFill>
              </a:rPr>
              <a:t>国际接触镜教育者学会</a:t>
            </a:r>
            <a:r>
              <a:rPr lang="en-US" altLang="en-US" sz="1422" i="1" dirty="0">
                <a:solidFill>
                  <a:schemeClr val="tx1"/>
                </a:solidFill>
              </a:rPr>
              <a:t>(IACLE)</a:t>
            </a:r>
            <a:br>
              <a:rPr lang="en-US" altLang="en-US" sz="1422" i="1" dirty="0">
                <a:solidFill>
                  <a:schemeClr val="tx1"/>
                </a:solidFill>
              </a:rPr>
            </a:br>
            <a:br>
              <a:rPr lang="en-US" altLang="en-US" sz="1422" i="1" dirty="0">
                <a:solidFill>
                  <a:schemeClr val="tx1"/>
                </a:solidFill>
              </a:rPr>
            </a:br>
            <a:r>
              <a:rPr lang="en-CA" altLang="en-US" sz="1422" i="1" dirty="0">
                <a:solidFill>
                  <a:schemeClr val="tx1"/>
                </a:solidFill>
              </a:rPr>
              <a:t>2016</a:t>
            </a:r>
            <a:r>
              <a:rPr lang="zh-CN" altLang="en-US" sz="1422" i="1" dirty="0">
                <a:solidFill>
                  <a:schemeClr val="tx1"/>
                </a:solidFill>
              </a:rPr>
              <a:t>修订版</a:t>
            </a:r>
            <a:br>
              <a:rPr lang="en-CA" altLang="en-US" sz="1422" i="1" dirty="0">
                <a:solidFill>
                  <a:schemeClr val="tx1"/>
                </a:solidFill>
              </a:rPr>
            </a:br>
            <a:br>
              <a:rPr lang="en-CA" altLang="en-US" sz="1422" i="1" dirty="0">
                <a:solidFill>
                  <a:schemeClr val="tx1"/>
                </a:solidFill>
              </a:rPr>
            </a:br>
            <a:r>
              <a:rPr lang="en-CA" altLang="en-US" sz="1422" i="1" dirty="0">
                <a:solidFill>
                  <a:schemeClr val="tx1"/>
                </a:solidFill>
              </a:rPr>
              <a:t>© </a:t>
            </a:r>
            <a:r>
              <a:rPr lang="zh-CN" altLang="en-US" sz="1422" i="1" dirty="0">
                <a:solidFill>
                  <a:schemeClr val="tx1"/>
                </a:solidFill>
              </a:rPr>
              <a:t>国际接触镜教育者学会</a:t>
            </a:r>
            <a:r>
              <a:rPr lang="en-US" altLang="en-US" sz="1422" i="1" dirty="0">
                <a:solidFill>
                  <a:schemeClr val="tx1"/>
                </a:solidFill>
              </a:rPr>
              <a:t>2000-2015</a:t>
            </a:r>
            <a:br>
              <a:rPr lang="en-US" altLang="en-US" sz="1422" i="1" dirty="0">
                <a:solidFill>
                  <a:schemeClr val="tx1"/>
                </a:solidFill>
              </a:rPr>
            </a:br>
            <a:r>
              <a:rPr lang="zh-CN" altLang="en-US" sz="1422" i="1" dirty="0">
                <a:solidFill>
                  <a:schemeClr val="tx1"/>
                </a:solidFill>
              </a:rPr>
              <a:t>版权所有。未经国际接触镜教育者学会事先书面许可，本出版物的任何部分不得复制、储存在检索系统中，或以任何形式或传播： </a:t>
            </a:r>
            <a:br>
              <a:rPr lang="en-CA" altLang="en-US" sz="1422" i="1" dirty="0">
                <a:solidFill>
                  <a:schemeClr val="tx1"/>
                </a:solidFill>
              </a:rPr>
            </a:br>
            <a:br>
              <a:rPr lang="en-CA" altLang="en-US" sz="1422" i="1" dirty="0">
                <a:solidFill>
                  <a:schemeClr val="tx1"/>
                </a:solidFill>
              </a:rPr>
            </a:br>
            <a:r>
              <a:rPr lang="zh-CN" altLang="en-US" sz="1422" b="1" dirty="0">
                <a:ea typeface="宋体" panose="02010600030101010101" pitchFamily="2" charset="-122"/>
              </a:rPr>
              <a:t>国际接触镜教育者学会</a:t>
            </a:r>
            <a:br>
              <a:rPr lang="zh-CN" altLang="en-US" sz="1422" b="1" dirty="0">
                <a:ea typeface="宋体" panose="02010600030101010101" pitchFamily="2" charset="-122"/>
              </a:rPr>
            </a:br>
            <a:r>
              <a:rPr lang="en-US" altLang="zh-CN" sz="1422" b="1" dirty="0">
                <a:ea typeface="宋体" panose="02010600030101010101" pitchFamily="2" charset="-122"/>
              </a:rPr>
              <a:t>IACLE</a:t>
            </a:r>
            <a:r>
              <a:rPr lang="zh-CN" altLang="en-US" sz="1422" b="1" dirty="0">
                <a:ea typeface="宋体" panose="02010600030101010101" pitchFamily="2" charset="-122"/>
              </a:rPr>
              <a:t>秘书处，</a:t>
            </a:r>
            <a:br>
              <a:rPr lang="zh-CN" altLang="en-US" sz="1422" b="1" dirty="0">
                <a:ea typeface="宋体" panose="02010600030101010101" pitchFamily="2" charset="-122"/>
              </a:rPr>
            </a:br>
            <a:r>
              <a:rPr lang="en-CA" altLang="en-US" sz="1422" i="1" dirty="0">
                <a:solidFill>
                  <a:schemeClr val="tx1"/>
                </a:solidFill>
              </a:rPr>
              <a:t>PO Box 656 KENSINGTON</a:t>
            </a:r>
            <a:br>
              <a:rPr lang="en-CA" altLang="en-US" sz="1422" i="1" dirty="0">
                <a:solidFill>
                  <a:schemeClr val="tx1"/>
                </a:solidFill>
              </a:rPr>
            </a:br>
            <a:r>
              <a:rPr lang="en-CA" altLang="en-US" sz="1422" i="1" dirty="0">
                <a:solidFill>
                  <a:schemeClr val="tx1"/>
                </a:solidFill>
              </a:rPr>
              <a:t>NSW 2033</a:t>
            </a:r>
            <a:br>
              <a:rPr lang="en-CA" altLang="en-US" sz="1422" i="1" dirty="0">
                <a:solidFill>
                  <a:schemeClr val="tx1"/>
                </a:solidFill>
              </a:rPr>
            </a:br>
            <a:r>
              <a:rPr lang="en-CA" altLang="en-US" sz="1422" i="1" dirty="0">
                <a:solidFill>
                  <a:schemeClr val="tx1"/>
                </a:solidFill>
              </a:rPr>
              <a:t>Australia</a:t>
            </a:r>
            <a:br>
              <a:rPr lang="en-CA" altLang="en-US" sz="1422" i="1" dirty="0">
                <a:solidFill>
                  <a:schemeClr val="tx1"/>
                </a:solidFill>
              </a:rPr>
            </a:br>
            <a:br>
              <a:rPr lang="zh-CN" altLang="en-US" sz="1422" b="1" dirty="0">
                <a:ea typeface="宋体" panose="02010600030101010101" pitchFamily="2" charset="-122"/>
              </a:rPr>
            </a:br>
            <a:r>
              <a:rPr lang="zh-CN" altLang="en-US" sz="1422" b="1" dirty="0">
                <a:ea typeface="宋体" panose="02010600030101010101" pitchFamily="2" charset="-122"/>
              </a:rPr>
              <a:t>电子邮件：</a:t>
            </a:r>
            <a:r>
              <a:rPr lang="en-US" altLang="zh-CN" sz="1422" b="1" dirty="0">
                <a:ea typeface="宋体" panose="02010600030101010101" pitchFamily="2" charset="-122"/>
              </a:rPr>
              <a:t>iacle@iacle.org</a:t>
            </a:r>
            <a:endParaRPr lang="en-CA" altLang="en-US" sz="1422" dirty="0">
              <a:solidFill>
                <a:schemeClr val="tx1"/>
              </a:solidFill>
            </a:endParaRPr>
          </a:p>
        </p:txBody>
      </p:sp>
    </p:spTree>
    <p:extLst>
      <p:ext uri="{BB962C8B-B14F-4D97-AF65-F5344CB8AC3E}">
        <p14:creationId xmlns:p14="http://schemas.microsoft.com/office/powerpoint/2010/main" val="1309986573"/>
      </p:ext>
    </p:extLst>
  </p:cSld>
  <p:clrMapOvr>
    <a:masterClrMapping/>
  </p:clrMapOvr>
  <p:transition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pic>
        <p:nvPicPr>
          <p:cNvPr id="693250" name="Picture 1" descr="D:\IACLE ALL MODULES\IACLE MODULE 8\Original\color pics\8L6\47.jpg"/>
          <p:cNvPicPr>
            <a:picLocks noChangeAspect="1" noChangeArrowheads="1"/>
          </p:cNvPicPr>
          <p:nvPr/>
        </p:nvPicPr>
        <p:blipFill>
          <a:blip r:embed="rId3" cstate="print"/>
          <a:srcRect/>
          <a:stretch>
            <a:fillRect/>
          </a:stretch>
        </p:blipFill>
        <p:spPr bwMode="auto">
          <a:xfrm>
            <a:off x="1187450" y="1411288"/>
            <a:ext cx="6738938" cy="3944937"/>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60" name="Rectangle 4"/>
          <p:cNvSpPr>
            <a:spLocks noGrp="1"/>
          </p:cNvSpPr>
          <p:nvPr>
            <p:ph type="body" idx="1"/>
          </p:nvPr>
        </p:nvSpPr>
        <p:spPr>
          <a:xfrm>
            <a:off x="287338" y="1825625"/>
            <a:ext cx="8839200" cy="2643188"/>
          </a:xfrm>
        </p:spPr>
        <p:txBody>
          <a:bodyPr/>
          <a:lstStyle/>
          <a:p>
            <a:pPr marL="894080" indent="-351155" eaLnBrk="1" hangingPunct="1">
              <a:lnSpc>
                <a:spcPct val="140000"/>
              </a:lnSpc>
              <a:defRPr/>
            </a:pPr>
            <a:r>
              <a:rPr lang="zh-CN" altLang="en-US" sz="2000" dirty="0">
                <a:latin typeface="Arial" panose="020B0604020202020204" pitchFamily="34" charset="0"/>
                <a:cs typeface="Arial" panose="020B0604020202020204" pitchFamily="34" charset="0"/>
              </a:rPr>
              <a:t>低度近视＜</a:t>
            </a:r>
            <a:r>
              <a:rPr lang="en-US" altLang="zh-CN" sz="2000" dirty="0">
                <a:latin typeface="Arial" panose="020B0604020202020204" pitchFamily="34" charset="0"/>
                <a:cs typeface="Arial" panose="020B0604020202020204" pitchFamily="34" charset="0"/>
              </a:rPr>
              <a:t>4 D</a:t>
            </a:r>
          </a:p>
          <a:p>
            <a:pPr marL="894080" indent="-351155" eaLnBrk="1" hangingPunct="1">
              <a:lnSpc>
                <a:spcPct val="140000"/>
              </a:lnSpc>
              <a:defRPr/>
            </a:pPr>
            <a:r>
              <a:rPr lang="zh-CN" altLang="en-US" sz="2000" dirty="0"/>
              <a:t>屈光不正度稳定</a:t>
            </a:r>
            <a:endParaRPr lang="zh-CN" altLang="en-US" sz="2000" dirty="0">
              <a:latin typeface="Arial" panose="020B0604020202020204" pitchFamily="34" charset="0"/>
              <a:cs typeface="Arial" panose="020B0604020202020204" pitchFamily="34" charset="0"/>
            </a:endParaRPr>
          </a:p>
          <a:p>
            <a:pPr marL="894080" indent="-351155" eaLnBrk="1" hangingPunct="1">
              <a:lnSpc>
                <a:spcPct val="140000"/>
              </a:lnSpc>
              <a:defRPr/>
            </a:pPr>
            <a:r>
              <a:rPr lang="zh-CN" altLang="en-US" sz="2000" dirty="0">
                <a:latin typeface="Arial" panose="020B0604020202020204" pitchFamily="34" charset="0"/>
                <a:cs typeface="Arial" panose="020B0604020202020204" pitchFamily="34" charset="0"/>
              </a:rPr>
              <a:t>无角膜或其他外眼疾病</a:t>
            </a:r>
          </a:p>
          <a:p>
            <a:pPr marL="894080" indent="-351155" eaLnBrk="1" hangingPunct="1">
              <a:lnSpc>
                <a:spcPct val="140000"/>
              </a:lnSpc>
              <a:defRPr/>
            </a:pPr>
            <a:r>
              <a:rPr lang="zh-CN" altLang="en-US" sz="2000" dirty="0">
                <a:latin typeface="Arial" panose="020B0604020202020204" pitchFamily="34" charset="0"/>
                <a:cs typeface="Arial" panose="020B0604020202020204" pitchFamily="34" charset="0"/>
              </a:rPr>
              <a:t>病人期望现实（通常</a:t>
            </a:r>
            <a:r>
              <a:rPr lang="zh-CN" altLang="en-US" sz="2000" dirty="0"/>
              <a:t>很难</a:t>
            </a:r>
            <a:r>
              <a:rPr lang="zh-CN" altLang="en-US" sz="2000" dirty="0">
                <a:latin typeface="Arial" panose="020B0604020202020204" pitchFamily="34" charset="0"/>
                <a:cs typeface="Arial" panose="020B0604020202020204" pitchFamily="34" charset="0"/>
              </a:rPr>
              <a:t>有效地管理）</a:t>
            </a:r>
            <a:endParaRPr lang="en-US" altLang="en-US" sz="2000" dirty="0">
              <a:latin typeface="Arial" panose="020B0604020202020204" pitchFamily="34" charset="0"/>
              <a:cs typeface="Arial" panose="020B0604020202020204" pitchFamily="34" charset="0"/>
            </a:endParaRPr>
          </a:p>
        </p:txBody>
      </p:sp>
      <p:sp>
        <p:nvSpPr>
          <p:cNvPr id="695299" name="Rectangle 5"/>
          <p:cNvSpPr>
            <a:spLocks noChangeArrowheads="1"/>
          </p:cNvSpPr>
          <p:nvPr/>
        </p:nvSpPr>
        <p:spPr bwMode="auto">
          <a:xfrm>
            <a:off x="298450" y="1009650"/>
            <a:ext cx="2119491"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RK</a:t>
            </a:r>
            <a:r>
              <a:rPr lang="zh-CN" altLang="en-US" sz="2800" dirty="0">
                <a:solidFill>
                  <a:srgbClr val="0073AE"/>
                </a:solidFill>
                <a:latin typeface="Times New Roman MT Std"/>
              </a:rPr>
              <a:t>患者选择</a:t>
            </a:r>
            <a:endParaRPr lang="en-US" altLang="en-US" sz="2800" dirty="0">
              <a:latin typeface="Times New Roman MT Std"/>
            </a:endParaRP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3"/>
          <p:cNvSpPr>
            <a:spLocks noGrp="1"/>
          </p:cNvSpPr>
          <p:nvPr>
            <p:ph type="body" idx="1"/>
          </p:nvPr>
        </p:nvSpPr>
        <p:spPr>
          <a:xfrm>
            <a:off x="288925" y="1909763"/>
            <a:ext cx="8839200" cy="3302000"/>
          </a:xfrm>
        </p:spPr>
        <p:txBody>
          <a:bodyPr/>
          <a:lstStyle/>
          <a:p>
            <a:pPr marL="894080" indent="-351155" eaLnBrk="1" hangingPunct="1">
              <a:lnSpc>
                <a:spcPct val="90000"/>
              </a:lnSpc>
            </a:pPr>
            <a:r>
              <a:rPr lang="zh-CN" altLang="en-US" sz="2000" dirty="0"/>
              <a:t>确定和标记</a:t>
            </a:r>
            <a:r>
              <a:rPr lang="zh-CN" altLang="en-US" sz="2000" dirty="0">
                <a:latin typeface="Arial" panose="020B0604020202020204" pitchFamily="34" charset="0"/>
                <a:cs typeface="Arial" panose="020B0604020202020204" pitchFamily="34" charset="0"/>
              </a:rPr>
              <a:t>视轴和光学区的位置</a:t>
            </a:r>
            <a:endParaRPr lang="en-US" altLang="zh-CN" sz="2000" dirty="0">
              <a:latin typeface="Arial" panose="020B0604020202020204" pitchFamily="34" charset="0"/>
              <a:cs typeface="Arial" panose="020B0604020202020204" pitchFamily="34" charset="0"/>
            </a:endParaRPr>
          </a:p>
          <a:p>
            <a:pPr marL="894080" indent="-351155" eaLnBrk="1" hangingPunct="1">
              <a:lnSpc>
                <a:spcPct val="90000"/>
              </a:lnSpc>
            </a:pPr>
            <a:r>
              <a:rPr lang="zh-CN" altLang="en-US" sz="2000" dirty="0"/>
              <a:t>测量角膜厚度</a:t>
            </a:r>
            <a:endParaRPr lang="zh-CN" altLang="en-US" sz="2000" dirty="0">
              <a:latin typeface="Arial" panose="020B0604020202020204" pitchFamily="34" charset="0"/>
              <a:cs typeface="Arial" panose="020B0604020202020204" pitchFamily="34" charset="0"/>
            </a:endParaRPr>
          </a:p>
          <a:p>
            <a:pPr marL="894080" indent="-351155" eaLnBrk="1" hangingPunct="1">
              <a:lnSpc>
                <a:spcPct val="90000"/>
              </a:lnSpc>
            </a:pPr>
            <a:r>
              <a:rPr lang="zh-CN" altLang="en-US" sz="2000" dirty="0">
                <a:latin typeface="Arial" panose="020B0604020202020204" pitchFamily="34" charset="0"/>
                <a:cs typeface="Arial" panose="020B0604020202020204" pitchFamily="34" charset="0"/>
              </a:rPr>
              <a:t>放射状切口：</a:t>
            </a:r>
          </a:p>
          <a:p>
            <a:pPr marL="1294130" lvl="1" indent="-351155" eaLnBrk="1" hangingPunct="1">
              <a:lnSpc>
                <a:spcPct val="90000"/>
              </a:lnSpc>
            </a:pPr>
            <a:r>
              <a:rPr lang="en-US" altLang="zh-CN" sz="2000" dirty="0">
                <a:latin typeface="Arial" panose="020B0604020202020204" pitchFamily="34" charset="0"/>
                <a:cs typeface="Arial" panose="020B0604020202020204" pitchFamily="34" charset="0"/>
              </a:rPr>
              <a:t>4-8</a:t>
            </a:r>
            <a:r>
              <a:rPr lang="zh-CN" altLang="en-US" sz="2000" dirty="0">
                <a:latin typeface="Arial" panose="020B0604020202020204" pitchFamily="34" charset="0"/>
                <a:cs typeface="Arial" panose="020B0604020202020204" pitchFamily="34" charset="0"/>
              </a:rPr>
              <a:t>（最多已尝试过</a:t>
            </a:r>
            <a:r>
              <a:rPr lang="en-US" altLang="zh-CN" sz="2000" dirty="0">
                <a:latin typeface="Arial" panose="020B0604020202020204" pitchFamily="34" charset="0"/>
                <a:cs typeface="Arial" panose="020B0604020202020204" pitchFamily="34" charset="0"/>
              </a:rPr>
              <a:t>24</a:t>
            </a:r>
            <a:r>
              <a:rPr lang="zh-CN" altLang="en-US" sz="2000" dirty="0">
                <a:latin typeface="Arial" panose="020B0604020202020204" pitchFamily="34" charset="0"/>
                <a:cs typeface="Arial" panose="020B0604020202020204" pitchFamily="34" charset="0"/>
              </a:rPr>
              <a:t>）</a:t>
            </a:r>
          </a:p>
          <a:p>
            <a:pPr marL="1294130" lvl="1" indent="-351155" eaLnBrk="1" hangingPunct="1">
              <a:lnSpc>
                <a:spcPct val="90000"/>
              </a:lnSpc>
            </a:pPr>
            <a:r>
              <a:rPr lang="zh-CN" altLang="en-US" sz="2000" dirty="0">
                <a:latin typeface="Arial" panose="020B0604020202020204" pitchFamily="34" charset="0"/>
                <a:cs typeface="Arial" panose="020B0604020202020204" pitchFamily="34" charset="0"/>
              </a:rPr>
              <a:t>深度为角膜厚度的</a:t>
            </a:r>
            <a:r>
              <a:rPr lang="en-US" altLang="zh-CN" sz="2000" dirty="0">
                <a:latin typeface="Arial" panose="020B0604020202020204" pitchFamily="34" charset="0"/>
                <a:cs typeface="Arial" panose="020B0604020202020204" pitchFamily="34" charset="0"/>
              </a:rPr>
              <a:t>90%</a:t>
            </a:r>
          </a:p>
          <a:p>
            <a:pPr marL="1294130" lvl="1" indent="-351155" eaLnBrk="1" hangingPunct="1">
              <a:lnSpc>
                <a:spcPct val="90000"/>
              </a:lnSpc>
            </a:pPr>
            <a:r>
              <a:rPr lang="zh-CN" altLang="en-US" sz="2000" dirty="0">
                <a:latin typeface="Arial" panose="020B0604020202020204" pitchFamily="34" charset="0"/>
                <a:cs typeface="Arial" panose="020B0604020202020204" pitchFamily="34" charset="0"/>
              </a:rPr>
              <a:t>从光学区外缘到角膜周边</a:t>
            </a:r>
          </a:p>
          <a:p>
            <a:pPr marL="894080" indent="-351155" eaLnBrk="1" hangingPunct="1">
              <a:lnSpc>
                <a:spcPct val="90000"/>
              </a:lnSpc>
            </a:pPr>
            <a:r>
              <a:rPr lang="zh-CN" altLang="en-US" sz="2000" dirty="0">
                <a:latin typeface="Arial" panose="020B0604020202020204" pitchFamily="34" charset="0"/>
                <a:cs typeface="Arial" panose="020B0604020202020204" pitchFamily="34" charset="0"/>
              </a:rPr>
              <a:t>控制感染</a:t>
            </a:r>
          </a:p>
          <a:p>
            <a:pPr marL="894080" indent="-351155" eaLnBrk="1" hangingPunct="1">
              <a:lnSpc>
                <a:spcPct val="90000"/>
              </a:lnSpc>
            </a:pPr>
            <a:r>
              <a:rPr lang="zh-CN" altLang="en-US" sz="2000" dirty="0">
                <a:latin typeface="Arial" panose="020B0604020202020204" pitchFamily="34" charset="0"/>
                <a:cs typeface="Arial" panose="020B0604020202020204" pitchFamily="34" charset="0"/>
              </a:rPr>
              <a:t>术后疼痛的处理</a:t>
            </a:r>
            <a:endParaRPr lang="en-US" altLang="en-US" sz="2000" dirty="0">
              <a:latin typeface="Arial" panose="020B0604020202020204" pitchFamily="34" charset="0"/>
              <a:cs typeface="Arial" panose="020B0604020202020204" pitchFamily="34" charset="0"/>
            </a:endParaRPr>
          </a:p>
        </p:txBody>
      </p:sp>
      <p:sp>
        <p:nvSpPr>
          <p:cNvPr id="697347" name="Rectangle 5"/>
          <p:cNvSpPr>
            <a:spLocks noChangeArrowheads="1"/>
          </p:cNvSpPr>
          <p:nvPr/>
        </p:nvSpPr>
        <p:spPr bwMode="auto">
          <a:xfrm>
            <a:off x="298450" y="1009650"/>
            <a:ext cx="1980029"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RK</a:t>
            </a:r>
            <a:r>
              <a:rPr lang="zh-CN" altLang="en-US" sz="2800" dirty="0">
                <a:solidFill>
                  <a:srgbClr val="0073AE"/>
                </a:solidFill>
                <a:latin typeface="Times New Roman MT Std"/>
              </a:rPr>
              <a:t>手术技巧</a:t>
            </a:r>
            <a:endParaRPr lang="en-US" altLang="en-US" sz="2800" dirty="0">
              <a:latin typeface="Times New Roman MT Std"/>
            </a:endParaRP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7" name="Rectangle 3"/>
          <p:cNvSpPr>
            <a:spLocks noGrp="1"/>
          </p:cNvSpPr>
          <p:nvPr>
            <p:ph type="body" idx="1"/>
          </p:nvPr>
        </p:nvSpPr>
        <p:spPr>
          <a:xfrm>
            <a:off x="290513" y="1844675"/>
            <a:ext cx="8839200" cy="3816350"/>
          </a:xfrm>
        </p:spPr>
        <p:txBody>
          <a:bodyPr/>
          <a:lstStyle/>
          <a:p>
            <a:pPr marL="894080" indent="-351155" eaLnBrk="1" hangingPunct="1">
              <a:lnSpc>
                <a:spcPct val="130000"/>
              </a:lnSpc>
              <a:defRPr/>
            </a:pPr>
            <a:r>
              <a:rPr lang="zh-CN" altLang="en-US" sz="2000" dirty="0">
                <a:latin typeface="Arial" panose="020B0604020202020204" pitchFamily="34" charset="0"/>
                <a:cs typeface="Arial" panose="020B0604020202020204" pitchFamily="34" charset="0"/>
              </a:rPr>
              <a:t>角膜穿孔</a:t>
            </a:r>
          </a:p>
          <a:p>
            <a:pPr marL="1294130" lvl="1" indent="-351155" eaLnBrk="1" hangingPunct="1">
              <a:lnSpc>
                <a:spcPct val="130000"/>
              </a:lnSpc>
              <a:defRPr/>
            </a:pPr>
            <a:r>
              <a:rPr lang="zh-CN" altLang="en-US" sz="2000" dirty="0">
                <a:latin typeface="Arial" panose="020B0604020202020204" pitchFamily="34" charset="0"/>
                <a:cs typeface="Arial" panose="020B0604020202020204" pitchFamily="34" charset="0"/>
              </a:rPr>
              <a:t>大或小</a:t>
            </a:r>
          </a:p>
          <a:p>
            <a:pPr marL="894080" indent="-351155" eaLnBrk="1" hangingPunct="1">
              <a:lnSpc>
                <a:spcPct val="130000"/>
              </a:lnSpc>
              <a:defRPr/>
            </a:pPr>
            <a:r>
              <a:rPr lang="zh-CN" altLang="en-US" sz="2000" dirty="0">
                <a:latin typeface="Arial" panose="020B0604020202020204" pitchFamily="34" charset="0"/>
                <a:cs typeface="Arial" panose="020B0604020202020204" pitchFamily="34" charset="0"/>
              </a:rPr>
              <a:t>切口延伸至光学区或角巩膜缘</a:t>
            </a:r>
          </a:p>
          <a:p>
            <a:pPr marL="894080" indent="-351155" eaLnBrk="1" hangingPunct="1">
              <a:lnSpc>
                <a:spcPct val="130000"/>
              </a:lnSpc>
              <a:defRPr/>
            </a:pPr>
            <a:r>
              <a:rPr lang="zh-CN" altLang="en-US" sz="2000" dirty="0">
                <a:latin typeface="Arial" panose="020B0604020202020204" pitchFamily="34" charset="0"/>
                <a:cs typeface="Arial" panose="020B0604020202020204" pitchFamily="34" charset="0"/>
              </a:rPr>
              <a:t>切口交叉（意外）</a:t>
            </a:r>
          </a:p>
          <a:p>
            <a:pPr marL="894080" indent="-351155" eaLnBrk="1" hangingPunct="1">
              <a:lnSpc>
                <a:spcPct val="130000"/>
              </a:lnSpc>
              <a:defRPr/>
            </a:pPr>
            <a:r>
              <a:rPr lang="zh-CN" altLang="en-US" sz="2000" dirty="0">
                <a:latin typeface="Arial" panose="020B0604020202020204" pitchFamily="34" charset="0"/>
                <a:cs typeface="Arial" panose="020B0604020202020204" pitchFamily="34" charset="0"/>
              </a:rPr>
              <a:t>光学区位置不佳</a:t>
            </a:r>
            <a:endParaRPr lang="en-US" altLang="en-US" sz="2000" dirty="0">
              <a:latin typeface="Arial" panose="020B0604020202020204" pitchFamily="34" charset="0"/>
              <a:cs typeface="Arial" panose="020B0604020202020204" pitchFamily="34" charset="0"/>
            </a:endParaRPr>
          </a:p>
        </p:txBody>
      </p:sp>
      <p:sp>
        <p:nvSpPr>
          <p:cNvPr id="699395" name="Rectangle 5"/>
          <p:cNvSpPr>
            <a:spLocks noChangeArrowheads="1"/>
          </p:cNvSpPr>
          <p:nvPr/>
        </p:nvSpPr>
        <p:spPr bwMode="auto">
          <a:xfrm>
            <a:off x="298450" y="1009650"/>
            <a:ext cx="2478564"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RK</a:t>
            </a:r>
            <a:r>
              <a:rPr lang="zh-CN" altLang="en-US" sz="2800" dirty="0">
                <a:solidFill>
                  <a:srgbClr val="0073AE"/>
                </a:solidFill>
                <a:latin typeface="Times New Roman MT Std"/>
              </a:rPr>
              <a:t>术中并发症</a:t>
            </a:r>
            <a:endParaRPr lang="en-US" altLang="en-US" sz="2800" dirty="0">
              <a:latin typeface="Times New Roman MT Std"/>
            </a:endParaRP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41" name="Picture 5" descr="D:\IACLE ALL MODULES\IACLE MODULE 8\Original\color pics\8L6\212.jpg"/>
          <p:cNvPicPr>
            <a:picLocks noGrp="1" noChangeAspect="1" noChangeArrowheads="1"/>
          </p:cNvPicPr>
          <p:nvPr>
            <p:ph type="body" idx="1"/>
          </p:nvPr>
        </p:nvPicPr>
        <p:blipFill>
          <a:blip r:embed="rId3" cstate="print"/>
          <a:srcRect/>
          <a:stretch>
            <a:fillRect/>
          </a:stretch>
        </p:blipFill>
        <p:spPr>
          <a:xfrm>
            <a:off x="1352550" y="1484313"/>
            <a:ext cx="6410325" cy="3751262"/>
          </a:xfrm>
        </p:spPr>
      </p:pic>
      <p:sp>
        <p:nvSpPr>
          <p:cNvPr id="4"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89" name="Rectangle 3"/>
          <p:cNvSpPr>
            <a:spLocks noGrp="1"/>
          </p:cNvSpPr>
          <p:nvPr>
            <p:ph type="body" idx="1"/>
          </p:nvPr>
        </p:nvSpPr>
        <p:spPr>
          <a:xfrm>
            <a:off x="290513" y="1836738"/>
            <a:ext cx="8839200" cy="5135562"/>
          </a:xfrm>
        </p:spPr>
        <p:txBody>
          <a:bodyPr/>
          <a:lstStyle/>
          <a:p>
            <a:pPr marL="894080" indent="-351155">
              <a:lnSpc>
                <a:spcPts val="2800"/>
              </a:lnSpc>
            </a:pPr>
            <a:r>
              <a:rPr lang="zh-CN" altLang="en-US" sz="2000" dirty="0">
                <a:latin typeface="Arial" panose="020B0604020202020204" pitchFamily="34" charset="0"/>
                <a:cs typeface="Arial" panose="020B0604020202020204" pitchFamily="34" charset="0"/>
              </a:rPr>
              <a:t>硬性接触镜是</a:t>
            </a:r>
            <a:r>
              <a:rPr lang="en-US" altLang="zh-CN" sz="2000" dirty="0">
                <a:latin typeface="Arial" panose="020B0604020202020204" pitchFamily="34" charset="0"/>
                <a:cs typeface="Arial" panose="020B0604020202020204" pitchFamily="34" charset="0"/>
              </a:rPr>
              <a:t>RK</a:t>
            </a:r>
            <a:r>
              <a:rPr lang="zh-CN" altLang="en-US" sz="2000" dirty="0">
                <a:latin typeface="Arial" panose="020B0604020202020204" pitchFamily="34" charset="0"/>
                <a:cs typeface="Arial" panose="020B0604020202020204" pitchFamily="34" charset="0"/>
              </a:rPr>
              <a:t>术后配</a:t>
            </a:r>
            <a:r>
              <a:rPr lang="zh-CN" altLang="en-US" sz="2000" dirty="0"/>
              <a:t>适选择的方式</a:t>
            </a:r>
            <a:endParaRPr lang="zh-CN" altLang="en-US" sz="2000" dirty="0">
              <a:latin typeface="Arial" panose="020B0604020202020204" pitchFamily="34" charset="0"/>
              <a:cs typeface="Arial" panose="020B0604020202020204" pitchFamily="34" charset="0"/>
            </a:endParaRPr>
          </a:p>
          <a:p>
            <a:pPr marL="1294130" lvl="1" indent="-351155">
              <a:lnSpc>
                <a:spcPts val="2800"/>
              </a:lnSpc>
            </a:pPr>
            <a:r>
              <a:rPr lang="zh-CN" altLang="en-US" sz="2000" dirty="0">
                <a:latin typeface="Arial" panose="020B0604020202020204" pitchFamily="34" charset="0"/>
                <a:cs typeface="Arial" panose="020B0604020202020204" pitchFamily="34" charset="0"/>
              </a:rPr>
              <a:t>通常角膜形状不规则</a:t>
            </a:r>
          </a:p>
          <a:p>
            <a:pPr marL="894080" indent="-351155">
              <a:lnSpc>
                <a:spcPts val="2800"/>
              </a:lnSpc>
            </a:pPr>
            <a:r>
              <a:rPr lang="zh-CN" altLang="en-US" sz="2000" dirty="0">
                <a:latin typeface="Arial" panose="020B0604020202020204" pitchFamily="34" charset="0"/>
                <a:cs typeface="Arial" panose="020B0604020202020204" pitchFamily="34" charset="0"/>
              </a:rPr>
              <a:t>配适</a:t>
            </a:r>
            <a:r>
              <a:rPr lang="zh-CN" altLang="en-US" sz="2000" dirty="0"/>
              <a:t>要点</a:t>
            </a:r>
            <a:endParaRPr lang="zh-CN" altLang="en-US" sz="2000" dirty="0">
              <a:latin typeface="Arial" panose="020B0604020202020204" pitchFamily="34" charset="0"/>
              <a:cs typeface="Arial" panose="020B0604020202020204" pitchFamily="34" charset="0"/>
            </a:endParaRPr>
          </a:p>
          <a:p>
            <a:pPr marL="1294130" lvl="1" indent="-351155">
              <a:lnSpc>
                <a:spcPts val="2800"/>
              </a:lnSpc>
            </a:pPr>
            <a:r>
              <a:rPr lang="zh-CN" altLang="en-US" sz="2000" dirty="0">
                <a:latin typeface="Arial" panose="020B0604020202020204" pitchFamily="34" charset="0"/>
                <a:cs typeface="Arial" panose="020B0604020202020204" pitchFamily="34" charset="0"/>
              </a:rPr>
              <a:t>荧光素评估</a:t>
            </a:r>
          </a:p>
          <a:p>
            <a:pPr marL="894080" indent="-351155">
              <a:lnSpc>
                <a:spcPts val="2800"/>
              </a:lnSpc>
            </a:pPr>
            <a:r>
              <a:rPr lang="zh-CN" altLang="en-US" sz="2000" dirty="0">
                <a:latin typeface="Arial" panose="020B0604020202020204" pitchFamily="34" charset="0"/>
                <a:cs typeface="Arial" panose="020B0604020202020204" pitchFamily="34" charset="0"/>
              </a:rPr>
              <a:t>先尝试简单设计的接触镜：</a:t>
            </a:r>
          </a:p>
          <a:p>
            <a:pPr marL="1294130" lvl="1" indent="-351155">
              <a:lnSpc>
                <a:spcPts val="2800"/>
              </a:lnSpc>
            </a:pPr>
            <a:r>
              <a:rPr lang="zh-CN" altLang="en-US" sz="2000" dirty="0">
                <a:latin typeface="Arial" panose="020B0604020202020204" pitchFamily="34" charset="0"/>
                <a:cs typeface="Arial" panose="020B0604020202020204" pitchFamily="34" charset="0"/>
              </a:rPr>
              <a:t>球面的</a:t>
            </a:r>
          </a:p>
          <a:p>
            <a:pPr marL="1294130" lvl="1" indent="-351155">
              <a:lnSpc>
                <a:spcPts val="2800"/>
              </a:lnSpc>
            </a:pPr>
            <a:r>
              <a:rPr lang="zh-CN" altLang="en-US" sz="2000" dirty="0">
                <a:latin typeface="Arial" panose="020B0604020202020204" pitchFamily="34" charset="0"/>
                <a:cs typeface="Arial" panose="020B0604020202020204" pitchFamily="34" charset="0"/>
              </a:rPr>
              <a:t>非球面的</a:t>
            </a:r>
          </a:p>
          <a:p>
            <a:pPr marL="894080" indent="-351155">
              <a:lnSpc>
                <a:spcPts val="2800"/>
              </a:lnSpc>
            </a:pPr>
            <a:r>
              <a:rPr lang="zh-CN" altLang="en-US" sz="2000" dirty="0">
                <a:latin typeface="Arial" panose="020B0604020202020204" pitchFamily="34" charset="0"/>
                <a:cs typeface="Arial" panose="020B0604020202020204" pitchFamily="34" charset="0"/>
              </a:rPr>
              <a:t>必要时考虑环曲面的</a:t>
            </a:r>
            <a:endParaRPr lang="en-US" altLang="zh-CN" sz="2000" dirty="0">
              <a:latin typeface="Arial" panose="020B0604020202020204" pitchFamily="34" charset="0"/>
              <a:cs typeface="Arial" panose="020B0604020202020204" pitchFamily="34" charset="0"/>
            </a:endParaRPr>
          </a:p>
          <a:p>
            <a:pPr marL="894080" indent="-351155">
              <a:lnSpc>
                <a:spcPts val="2800"/>
              </a:lnSpc>
            </a:pPr>
            <a:r>
              <a:rPr lang="zh-CN" altLang="en-US" sz="2000" dirty="0">
                <a:latin typeface="Arial" panose="020B0604020202020204" pitchFamily="34" charset="0"/>
                <a:cs typeface="Arial" panose="020B0604020202020204" pitchFamily="34" charset="0"/>
              </a:rPr>
              <a:t>角膜塑形设计（反几何）可能是有用的</a:t>
            </a:r>
          </a:p>
          <a:p>
            <a:pPr marL="894080" indent="-351155">
              <a:lnSpc>
                <a:spcPts val="2800"/>
              </a:lnSpc>
            </a:pPr>
            <a:r>
              <a:rPr lang="zh-CN" altLang="en-US" sz="2000" dirty="0">
                <a:latin typeface="Arial" panose="020B0604020202020204" pitchFamily="34" charset="0"/>
                <a:cs typeface="Arial" panose="020B0604020202020204" pitchFamily="34" charset="0"/>
              </a:rPr>
              <a:t>专门为</a:t>
            </a:r>
            <a:r>
              <a:rPr lang="en-US" altLang="zh-CN" sz="2000" dirty="0">
                <a:latin typeface="Arial" panose="020B0604020202020204" pitchFamily="34" charset="0"/>
                <a:cs typeface="Arial" panose="020B0604020202020204" pitchFamily="34" charset="0"/>
              </a:rPr>
              <a:t>RK</a:t>
            </a:r>
            <a:r>
              <a:rPr lang="zh-CN" altLang="en-US" sz="2000" dirty="0">
                <a:latin typeface="Arial" panose="020B0604020202020204" pitchFamily="34" charset="0"/>
                <a:cs typeface="Arial" panose="020B0604020202020204" pitchFamily="34" charset="0"/>
              </a:rPr>
              <a:t>设计的</a:t>
            </a:r>
            <a:endParaRPr lang="en-US" altLang="en-US" sz="2000" dirty="0">
              <a:latin typeface="Arial" panose="020B0604020202020204" pitchFamily="34" charset="0"/>
              <a:cs typeface="Arial" panose="020B0604020202020204" pitchFamily="34" charset="0"/>
            </a:endParaRPr>
          </a:p>
        </p:txBody>
      </p:sp>
      <p:sp>
        <p:nvSpPr>
          <p:cNvPr id="703492" name="Rectangle 7"/>
          <p:cNvSpPr>
            <a:spLocks noChangeArrowheads="1"/>
          </p:cNvSpPr>
          <p:nvPr/>
        </p:nvSpPr>
        <p:spPr bwMode="auto">
          <a:xfrm>
            <a:off x="298450" y="1009650"/>
            <a:ext cx="2518638"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RK </a:t>
            </a:r>
            <a:r>
              <a:rPr lang="zh-CN" altLang="en-US" sz="2800" dirty="0">
                <a:solidFill>
                  <a:srgbClr val="0073AE"/>
                </a:solidFill>
                <a:latin typeface="Times New Roman MT Std"/>
              </a:rPr>
              <a:t>接触镜选择</a:t>
            </a:r>
            <a:endParaRPr lang="en-US" altLang="en-US" sz="2800" dirty="0">
              <a:latin typeface="Times New Roman MT Std"/>
            </a:endParaRPr>
          </a:p>
        </p:txBody>
      </p:sp>
      <p:sp>
        <p:nvSpPr>
          <p:cNvPr id="6"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4"/>
          <p:cNvSpPr>
            <a:spLocks noGrp="1"/>
          </p:cNvSpPr>
          <p:nvPr>
            <p:ph type="body" idx="1"/>
          </p:nvPr>
        </p:nvSpPr>
        <p:spPr>
          <a:xfrm>
            <a:off x="650875" y="1804988"/>
            <a:ext cx="8839200" cy="3063875"/>
          </a:xfrm>
        </p:spPr>
        <p:txBody>
          <a:bodyPr/>
          <a:lstStyle/>
          <a:p>
            <a:pPr marL="542925" indent="-361950" eaLnBrk="1" hangingPunct="1">
              <a:lnSpc>
                <a:spcPct val="150000"/>
              </a:lnSpc>
            </a:pPr>
            <a:r>
              <a:rPr lang="en-US" altLang="en-US" sz="2000" dirty="0">
                <a:latin typeface="+mn-ea"/>
              </a:rPr>
              <a:t>基于角膜地形图的分析：</a:t>
            </a:r>
          </a:p>
          <a:p>
            <a:pPr marL="1000125" lvl="1" indent="-361950" eaLnBrk="1" hangingPunct="1">
              <a:lnSpc>
                <a:spcPct val="150000"/>
              </a:lnSpc>
            </a:pPr>
            <a:r>
              <a:rPr lang="en-US" altLang="en-US" sz="2000" dirty="0" err="1">
                <a:latin typeface="+mn-ea"/>
              </a:rPr>
              <a:t>术前角膜曲率</a:t>
            </a:r>
            <a:endParaRPr lang="en-US" altLang="en-US" sz="2000" dirty="0">
              <a:latin typeface="+mn-ea"/>
            </a:endParaRPr>
          </a:p>
          <a:p>
            <a:pPr marL="1000125" lvl="1" indent="-361950" eaLnBrk="1" hangingPunct="1">
              <a:lnSpc>
                <a:spcPct val="150000"/>
              </a:lnSpc>
            </a:pPr>
            <a:r>
              <a:rPr lang="en-US" altLang="en-US" sz="2000" dirty="0">
                <a:latin typeface="+mn-ea"/>
              </a:rPr>
              <a:t>角膜地形图</a:t>
            </a:r>
          </a:p>
          <a:p>
            <a:pPr marL="542925" indent="-361950" eaLnBrk="1" hangingPunct="1">
              <a:lnSpc>
                <a:spcPct val="150000"/>
              </a:lnSpc>
            </a:pPr>
            <a:r>
              <a:rPr lang="zh-CN" altLang="en-US" sz="2000" dirty="0">
                <a:latin typeface="+mn-ea"/>
              </a:rPr>
              <a:t>基于</a:t>
            </a:r>
            <a:r>
              <a:rPr lang="en-US" altLang="en-US" sz="2000" dirty="0" err="1">
                <a:latin typeface="+mn-ea"/>
              </a:rPr>
              <a:t>近视</a:t>
            </a:r>
            <a:r>
              <a:rPr lang="zh-CN" altLang="en-US" sz="2000" dirty="0">
                <a:latin typeface="+mn-ea"/>
              </a:rPr>
              <a:t>度数</a:t>
            </a:r>
            <a:endParaRPr lang="en-US" altLang="en-US" sz="2000" dirty="0">
              <a:latin typeface="+mn-ea"/>
            </a:endParaRPr>
          </a:p>
          <a:p>
            <a:pPr marL="542925" indent="-361950" eaLnBrk="1" hangingPunct="1">
              <a:lnSpc>
                <a:spcPct val="150000"/>
              </a:lnSpc>
            </a:pPr>
            <a:r>
              <a:rPr lang="en-US" altLang="en-US" sz="2000" dirty="0">
                <a:latin typeface="+mn-ea"/>
              </a:rPr>
              <a:t>大</a:t>
            </a:r>
            <a:r>
              <a:rPr lang="zh-CN" altLang="en-US" sz="2000" dirty="0">
                <a:latin typeface="+mn-ea"/>
              </a:rPr>
              <a:t>的接触镜</a:t>
            </a:r>
            <a:r>
              <a:rPr lang="en-US" altLang="en-US" sz="2000" dirty="0">
                <a:latin typeface="+mn-ea"/>
              </a:rPr>
              <a:t>总直径（TD）</a:t>
            </a:r>
          </a:p>
        </p:txBody>
      </p:sp>
      <p:sp>
        <p:nvSpPr>
          <p:cNvPr id="705539" name="Rectangle 5"/>
          <p:cNvSpPr>
            <a:spLocks noChangeArrowheads="1"/>
          </p:cNvSpPr>
          <p:nvPr/>
        </p:nvSpPr>
        <p:spPr bwMode="auto">
          <a:xfrm>
            <a:off x="298450" y="1009650"/>
            <a:ext cx="2672080" cy="521970"/>
          </a:xfrm>
          <a:prstGeom prst="rect">
            <a:avLst/>
          </a:prstGeom>
          <a:noFill/>
          <a:ln w="9525">
            <a:noFill/>
            <a:miter lim="800000"/>
          </a:ln>
        </p:spPr>
        <p:txBody>
          <a:bodyPr wrap="none">
            <a:spAutoFit/>
          </a:bodyPr>
          <a:lstStyle/>
          <a:p>
            <a:r>
              <a:rPr lang="zh-CN" altLang="en-US" sz="2800">
                <a:solidFill>
                  <a:srgbClr val="0073AE"/>
                </a:solidFill>
                <a:latin typeface="Times New Roman MT Std"/>
              </a:rPr>
              <a:t>角膜接触镜配适</a:t>
            </a:r>
            <a:endParaRPr lang="zh-CN" altLang="en-US" sz="2800">
              <a:latin typeface="Times New Roman MT Std"/>
            </a:endParaRP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a:t>
            </a:r>
            <a:r>
              <a:rPr lang="zh-CN" sz="2800" dirty="0">
                <a:solidFill>
                  <a:schemeClr val="bg1"/>
                </a:solidFill>
                <a:latin typeface="Arial" panose="020B0604020202020204" pitchFamily="34" charset="0"/>
              </a:rPr>
              <a:t>配适</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5" name="Rectangle 3"/>
          <p:cNvSpPr>
            <a:spLocks noGrp="1"/>
          </p:cNvSpPr>
          <p:nvPr>
            <p:ph type="body" idx="1"/>
          </p:nvPr>
        </p:nvSpPr>
        <p:spPr>
          <a:xfrm>
            <a:off x="280988" y="1844675"/>
            <a:ext cx="8839200" cy="3878263"/>
          </a:xfrm>
        </p:spPr>
        <p:txBody>
          <a:bodyPr/>
          <a:lstStyle/>
          <a:p>
            <a:pPr marL="894080" indent="-351155" eaLnBrk="1" hangingPunct="1">
              <a:lnSpc>
                <a:spcPct val="130000"/>
              </a:lnSpc>
            </a:pPr>
            <a:r>
              <a:rPr lang="en-US" altLang="en-US" sz="2000" dirty="0">
                <a:latin typeface="+mn-ea"/>
              </a:rPr>
              <a:t>足够的周边间隙</a:t>
            </a:r>
          </a:p>
          <a:p>
            <a:pPr marL="894080" indent="-351155" eaLnBrk="1" hangingPunct="1">
              <a:lnSpc>
                <a:spcPct val="130000"/>
              </a:lnSpc>
            </a:pPr>
            <a:r>
              <a:rPr lang="zh-CN" altLang="en-US" sz="2000" dirty="0">
                <a:latin typeface="+mn-ea"/>
              </a:rPr>
              <a:t>下方</a:t>
            </a:r>
            <a:r>
              <a:rPr lang="en-US" altLang="en-US" sz="2000" dirty="0" err="1">
                <a:latin typeface="+mn-ea"/>
              </a:rPr>
              <a:t>没有气泡</a:t>
            </a:r>
            <a:endParaRPr lang="en-US" altLang="en-US" sz="2000" dirty="0">
              <a:latin typeface="+mn-ea"/>
            </a:endParaRPr>
          </a:p>
          <a:p>
            <a:pPr marL="894080" indent="-351155" eaLnBrk="1" hangingPunct="1">
              <a:lnSpc>
                <a:spcPct val="130000"/>
              </a:lnSpc>
            </a:pPr>
            <a:r>
              <a:rPr lang="en-US" altLang="en-US" sz="2000" dirty="0" err="1">
                <a:latin typeface="+mn-ea"/>
              </a:rPr>
              <a:t>良好的</a:t>
            </a:r>
            <a:r>
              <a:rPr lang="zh-CN" altLang="en-US" sz="2000" dirty="0">
                <a:latin typeface="+mn-ea"/>
              </a:rPr>
              <a:t>泪液</a:t>
            </a:r>
            <a:r>
              <a:rPr lang="en-US" altLang="en-US" sz="2000" dirty="0" err="1">
                <a:latin typeface="+mn-ea"/>
              </a:rPr>
              <a:t>交换</a:t>
            </a:r>
            <a:endParaRPr lang="en-US" altLang="en-US" sz="2000" dirty="0">
              <a:latin typeface="+mn-ea"/>
            </a:endParaRPr>
          </a:p>
          <a:p>
            <a:pPr marL="894080" indent="-351155" eaLnBrk="1" hangingPunct="1">
              <a:lnSpc>
                <a:spcPct val="130000"/>
              </a:lnSpc>
            </a:pPr>
            <a:r>
              <a:rPr lang="zh-CN" altLang="en-US" sz="2000" dirty="0">
                <a:latin typeface="+mn-ea"/>
              </a:rPr>
              <a:t>延伸至</a:t>
            </a:r>
            <a:r>
              <a:rPr lang="en-US" altLang="en-US" sz="2000" dirty="0" err="1">
                <a:latin typeface="+mn-ea"/>
              </a:rPr>
              <a:t>角膜周边的大光学区</a:t>
            </a:r>
            <a:endParaRPr lang="en-US" altLang="en-US" sz="2000" dirty="0">
              <a:latin typeface="+mn-ea"/>
            </a:endParaRPr>
          </a:p>
          <a:p>
            <a:pPr marL="894080" indent="-351155" eaLnBrk="1" hangingPunct="1">
              <a:lnSpc>
                <a:spcPct val="130000"/>
              </a:lnSpc>
            </a:pPr>
            <a:r>
              <a:rPr lang="zh-CN" altLang="en-US" sz="2000" dirty="0">
                <a:latin typeface="+mn-ea"/>
                <a:sym typeface="+mn-ea"/>
              </a:rPr>
              <a:t>大于正常轴向边缘的泪液间隙</a:t>
            </a:r>
            <a:endParaRPr lang="en-US" altLang="en-US" sz="2000" dirty="0">
              <a:latin typeface="+mn-ea"/>
            </a:endParaRPr>
          </a:p>
        </p:txBody>
      </p:sp>
      <p:sp>
        <p:nvSpPr>
          <p:cNvPr id="707587" name="Rectangle 5"/>
          <p:cNvSpPr>
            <a:spLocks noChangeArrowheads="1"/>
          </p:cNvSpPr>
          <p:nvPr/>
        </p:nvSpPr>
        <p:spPr bwMode="auto">
          <a:xfrm>
            <a:off x="298450" y="1009650"/>
            <a:ext cx="4852610" cy="523220"/>
          </a:xfrm>
          <a:prstGeom prst="rect">
            <a:avLst/>
          </a:prstGeom>
          <a:noFill/>
          <a:ln w="9525">
            <a:noFill/>
            <a:miter lim="800000"/>
          </a:ln>
        </p:spPr>
        <p:txBody>
          <a:bodyPr wrap="none">
            <a:spAutoFit/>
          </a:bodyPr>
          <a:lstStyle/>
          <a:p>
            <a:pPr algn="l"/>
            <a:r>
              <a:rPr lang="zh-CN" altLang="en-US" sz="2800" dirty="0">
                <a:solidFill>
                  <a:srgbClr val="0073AE"/>
                </a:solidFill>
                <a:latin typeface="Times New Roman MT Std"/>
              </a:rPr>
              <a:t>接触镜配适</a:t>
            </a:r>
            <a:r>
              <a:rPr lang="en-US" altLang="en-US" sz="2800" dirty="0">
                <a:solidFill>
                  <a:srgbClr val="0073AE"/>
                </a:solidFill>
                <a:latin typeface="Times New Roman MT Std"/>
              </a:rPr>
              <a:t>：</a:t>
            </a:r>
            <a:r>
              <a:rPr lang="en-US" altLang="en-US" sz="2800" dirty="0" err="1">
                <a:solidFill>
                  <a:srgbClr val="0073AE"/>
                </a:solidFill>
                <a:latin typeface="Times New Roman MT Std"/>
              </a:rPr>
              <a:t>理想</a:t>
            </a:r>
            <a:r>
              <a:rPr lang="zh-CN" altLang="en-US" sz="2800" dirty="0">
                <a:solidFill>
                  <a:srgbClr val="0073AE"/>
                </a:solidFill>
                <a:latin typeface="Times New Roman MT Std"/>
              </a:rPr>
              <a:t>状态的</a:t>
            </a:r>
            <a:r>
              <a:rPr lang="en-US" altLang="en-US" sz="2800" dirty="0" err="1">
                <a:solidFill>
                  <a:srgbClr val="0073AE"/>
                </a:solidFill>
                <a:latin typeface="Times New Roman MT Std"/>
              </a:rPr>
              <a:t>特征</a:t>
            </a:r>
            <a:endParaRPr lang="en-US" altLang="en-US" sz="2800" dirty="0">
              <a:solidFill>
                <a:srgbClr val="0073AE"/>
              </a:solidFill>
              <a:latin typeface="Times New Roman MT Std"/>
            </a:endParaRPr>
          </a:p>
        </p:txBody>
      </p:sp>
      <p:sp>
        <p:nvSpPr>
          <p:cNvPr id="6"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3"/>
          <p:cNvSpPr>
            <a:spLocks noGrp="1"/>
          </p:cNvSpPr>
          <p:nvPr>
            <p:ph type="body" idx="1"/>
          </p:nvPr>
        </p:nvSpPr>
        <p:spPr>
          <a:xfrm>
            <a:off x="300038" y="1803400"/>
            <a:ext cx="8839200" cy="3517900"/>
          </a:xfrm>
        </p:spPr>
        <p:txBody>
          <a:bodyPr/>
          <a:lstStyle/>
          <a:p>
            <a:pPr marL="894080" indent="-351155" eaLnBrk="1" hangingPunct="1">
              <a:lnSpc>
                <a:spcPct val="150000"/>
              </a:lnSpc>
              <a:buFont typeface="Arial" panose="020B0604020202020204" pitchFamily="34" charset="0"/>
              <a:buNone/>
            </a:pPr>
            <a:r>
              <a:rPr lang="en-US" altLang="en-US" sz="2400" dirty="0">
                <a:latin typeface="Arial" panose="020B0604020202020204" pitchFamily="34" charset="0"/>
                <a:cs typeface="Arial" panose="020B0604020202020204" pitchFamily="34" charset="0"/>
              </a:rPr>
              <a:t>期待</a:t>
            </a:r>
            <a:r>
              <a:rPr lang="zh-CN" altLang="en-US" sz="2400" dirty="0">
                <a:latin typeface="Arial" panose="020B0604020202020204" pitchFamily="34" charset="0"/>
                <a:cs typeface="Arial" panose="020B0604020202020204" pitchFamily="34" charset="0"/>
              </a:rPr>
              <a:t>结果</a:t>
            </a:r>
            <a:r>
              <a:rPr lang="en-US" altLang="en-US" sz="2400" dirty="0">
                <a:latin typeface="Arial" panose="020B0604020202020204" pitchFamily="34" charset="0"/>
                <a:cs typeface="Arial" panose="020B0604020202020204" pitchFamily="34" charset="0"/>
              </a:rPr>
              <a:t>：</a:t>
            </a:r>
          </a:p>
          <a:p>
            <a:pPr marL="893763" indent="-350838" eaLnBrk="1" hangingPunct="1">
              <a:lnSpc>
                <a:spcPct val="150000"/>
              </a:lnSpc>
              <a:buFont typeface="Arial" charset="0"/>
              <a:buChar char="•"/>
            </a:pPr>
            <a:r>
              <a:rPr lang="en-US" altLang="en-US" sz="2000" dirty="0">
                <a:latin typeface="Arial" charset="0"/>
                <a:cs typeface="Arial" charset="0"/>
              </a:rPr>
              <a:t>中心荧光素</a:t>
            </a:r>
            <a:r>
              <a:rPr lang="zh-CN" altLang="en-US" sz="2000" dirty="0">
                <a:latin typeface="Arial" charset="0"/>
                <a:cs typeface="Arial" charset="0"/>
              </a:rPr>
              <a:t>池</a:t>
            </a:r>
            <a:endParaRPr lang="en-US" altLang="en-US" sz="2000" dirty="0">
              <a:latin typeface="Arial" charset="0"/>
              <a:cs typeface="Arial" charset="0"/>
            </a:endParaRPr>
          </a:p>
          <a:p>
            <a:pPr marL="893763" indent="-350838" eaLnBrk="1" hangingPunct="1">
              <a:lnSpc>
                <a:spcPct val="150000"/>
              </a:lnSpc>
              <a:buFont typeface="Arial" charset="0"/>
              <a:buChar char="•"/>
            </a:pPr>
            <a:r>
              <a:rPr lang="zh-CN" altLang="en-US" sz="2000" dirty="0">
                <a:latin typeface="Arial" charset="0"/>
                <a:cs typeface="Arial" charset="0"/>
              </a:rPr>
              <a:t>镜片偏心</a:t>
            </a:r>
            <a:endParaRPr lang="en-US" altLang="en-US" sz="2000" dirty="0">
              <a:latin typeface="Arial" charset="0"/>
              <a:cs typeface="Arial" charset="0"/>
            </a:endParaRPr>
          </a:p>
          <a:p>
            <a:pPr marL="893763" indent="-350838" eaLnBrk="1" hangingPunct="1">
              <a:lnSpc>
                <a:spcPct val="150000"/>
              </a:lnSpc>
              <a:buFont typeface="Arial" charset="0"/>
              <a:buChar char="•"/>
            </a:pPr>
            <a:r>
              <a:rPr lang="zh-CN" altLang="en-US" sz="2000" dirty="0">
                <a:latin typeface="Arial" charset="0"/>
                <a:cs typeface="Arial" charset="0"/>
              </a:rPr>
              <a:t>接触镜</a:t>
            </a:r>
            <a:r>
              <a:rPr lang="en-US" altLang="en-US" sz="2000" dirty="0">
                <a:latin typeface="Arial" charset="0"/>
                <a:cs typeface="Arial" charset="0"/>
              </a:rPr>
              <a:t>下气泡</a:t>
            </a:r>
          </a:p>
        </p:txBody>
      </p:sp>
      <p:sp>
        <p:nvSpPr>
          <p:cNvPr id="709635" name="Rectangle 5"/>
          <p:cNvSpPr>
            <a:spLocks noChangeArrowheads="1"/>
          </p:cNvSpPr>
          <p:nvPr/>
        </p:nvSpPr>
        <p:spPr bwMode="auto">
          <a:xfrm>
            <a:off x="298450" y="1009650"/>
            <a:ext cx="2698175" cy="523220"/>
          </a:xfrm>
          <a:prstGeom prst="rect">
            <a:avLst/>
          </a:prstGeom>
          <a:noFill/>
          <a:ln w="9525">
            <a:noFill/>
            <a:miter lim="800000"/>
          </a:ln>
        </p:spPr>
        <p:txBody>
          <a:bodyPr wrap="none">
            <a:spAutoFit/>
          </a:bodyPr>
          <a:lstStyle/>
          <a:p>
            <a:pPr algn="l"/>
            <a:r>
              <a:rPr lang="zh-CN" altLang="en-US" sz="2800" dirty="0">
                <a:solidFill>
                  <a:srgbClr val="0073AE"/>
                </a:solidFill>
                <a:latin typeface="Times New Roman MT Std"/>
              </a:rPr>
              <a:t>接触镜配适评估</a:t>
            </a:r>
            <a:endParaRPr lang="en-US" altLang="en-US" sz="2800" dirty="0">
              <a:solidFill>
                <a:srgbClr val="0073AE"/>
              </a:solidFill>
              <a:latin typeface="Times New Roman MT Std"/>
            </a:endParaRP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a:t>
            </a:r>
            <a:r>
              <a:rPr lang="zh-CN" sz="2800" dirty="0">
                <a:solidFill>
                  <a:schemeClr val="bg1"/>
                </a:solidFill>
                <a:latin typeface="Arial" panose="020B0604020202020204" pitchFamily="34" charset="0"/>
              </a:rPr>
              <a:t>配适</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5" name="Rectangle 3"/>
          <p:cNvSpPr>
            <a:spLocks noGrp="1"/>
          </p:cNvSpPr>
          <p:nvPr>
            <p:ph type="body" idx="1"/>
          </p:nvPr>
        </p:nvSpPr>
        <p:spPr>
          <a:xfrm>
            <a:off x="304832" y="1571612"/>
            <a:ext cx="8839200" cy="5135562"/>
          </a:xfrm>
        </p:spPr>
        <p:txBody>
          <a:bodyPr/>
          <a:lstStyle/>
          <a:p>
            <a:pPr marL="894080" indent="-357505">
              <a:buFont typeface="Arial" panose="020B0604020202020204" pitchFamily="34" charset="0"/>
              <a:buNone/>
              <a:defRPr/>
            </a:pPr>
            <a:r>
              <a:rPr lang="zh-CN" altLang="en-US" sz="2000" b="1" dirty="0">
                <a:latin typeface="Arial" panose="020B0604020202020204" pitchFamily="34" charset="0"/>
                <a:cs typeface="Arial" panose="020B0604020202020204" pitchFamily="34" charset="0"/>
              </a:rPr>
              <a:t>视力波动</a:t>
            </a:r>
            <a:endParaRPr lang="en-US" altLang="en-US" sz="2000" b="1" dirty="0">
              <a:latin typeface="Arial" panose="020B0604020202020204" pitchFamily="34" charset="0"/>
              <a:cs typeface="Arial" panose="020B0604020202020204" pitchFamily="34" charset="0"/>
            </a:endParaRPr>
          </a:p>
          <a:p>
            <a:pPr marL="894080" indent="-357505">
              <a:buFont typeface="Arial" panose="020B0604020202020204" pitchFamily="34" charset="0"/>
              <a:buNone/>
              <a:defRPr/>
            </a:pPr>
            <a:endParaRPr lang="en-US" altLang="en-US" sz="1200" b="1" dirty="0">
              <a:latin typeface="Arial" panose="020B0604020202020204" pitchFamily="34" charset="0"/>
              <a:cs typeface="Arial" panose="020B0604020202020204" pitchFamily="34" charset="0"/>
            </a:endParaRPr>
          </a:p>
          <a:p>
            <a:pPr marL="894080" lvl="2" indent="-351155">
              <a:defRPr/>
            </a:pPr>
            <a:r>
              <a:rPr lang="zh-CN" altLang="en-US" sz="2000" dirty="0"/>
              <a:t>日间</a:t>
            </a:r>
            <a:r>
              <a:rPr lang="zh-CN" altLang="en-US" sz="2000" dirty="0">
                <a:latin typeface="Arial" panose="020B0604020202020204" pitchFamily="34" charset="0"/>
                <a:cs typeface="Arial" panose="020B0604020202020204" pitchFamily="34" charset="0"/>
              </a:rPr>
              <a:t>变化</a:t>
            </a:r>
            <a:endParaRPr lang="en-US" altLang="en-US" sz="2000" dirty="0">
              <a:latin typeface="Arial" panose="020B0604020202020204" pitchFamily="34" charset="0"/>
              <a:cs typeface="Arial" panose="020B0604020202020204" pitchFamily="34" charset="0"/>
            </a:endParaRPr>
          </a:p>
          <a:p>
            <a:pPr marL="894080" lvl="2" indent="-351155" eaLnBrk="1" hangingPunct="1">
              <a:lnSpc>
                <a:spcPct val="180000"/>
              </a:lnSpc>
              <a:defRPr/>
            </a:pPr>
            <a:r>
              <a:rPr lang="zh-CN" altLang="en-US" sz="2000" dirty="0">
                <a:latin typeface="Arial" panose="020B0604020202020204" pitchFamily="34" charset="0"/>
                <a:cs typeface="Arial" panose="020B0604020202020204" pitchFamily="34" charset="0"/>
              </a:rPr>
              <a:t>尝试更平坦的配适</a:t>
            </a:r>
            <a:endParaRPr lang="en-US" altLang="en-US" sz="2000" dirty="0">
              <a:latin typeface="Arial" panose="020B0604020202020204" pitchFamily="34" charset="0"/>
              <a:cs typeface="Arial" panose="020B0604020202020204" pitchFamily="34" charset="0"/>
            </a:endParaRPr>
          </a:p>
          <a:p>
            <a:pPr marL="894080" lvl="2" indent="-351155" eaLnBrk="1" hangingPunct="1">
              <a:lnSpc>
                <a:spcPct val="180000"/>
              </a:lnSpc>
              <a:defRPr/>
            </a:pPr>
            <a:r>
              <a:rPr lang="zh-CN" altLang="en-US" sz="2000" dirty="0">
                <a:latin typeface="Arial" panose="020B0604020202020204" pitchFamily="34" charset="0"/>
                <a:cs typeface="Arial" panose="020B0604020202020204" pitchFamily="34" charset="0"/>
              </a:rPr>
              <a:t>加大接触镜的中心厚度</a:t>
            </a:r>
            <a:endParaRPr lang="en-US" altLang="en-US" sz="2000" dirty="0">
              <a:latin typeface="Arial" panose="020B0604020202020204" pitchFamily="34" charset="0"/>
              <a:cs typeface="Arial" panose="020B0604020202020204" pitchFamily="34" charset="0"/>
            </a:endParaRPr>
          </a:p>
          <a:p>
            <a:pPr marL="542925" lvl="2" indent="-6350" eaLnBrk="1" hangingPunct="1">
              <a:lnSpc>
                <a:spcPct val="180000"/>
              </a:lnSpc>
              <a:buFont typeface="Arial" panose="020B0604020202020204" pitchFamily="34" charset="0"/>
              <a:buNone/>
              <a:defRPr/>
            </a:pPr>
            <a:r>
              <a:rPr lang="zh-CN" altLang="en-US" sz="2000" b="1" dirty="0"/>
              <a:t>闪光感</a:t>
            </a:r>
            <a:r>
              <a:rPr lang="en-US" altLang="en-US" sz="2000" b="1" dirty="0" err="1">
                <a:latin typeface="Arial" panose="020B0604020202020204" pitchFamily="34" charset="0"/>
                <a:cs typeface="Arial" panose="020B0604020202020204" pitchFamily="34" charset="0"/>
              </a:rPr>
              <a:t>和眩光</a:t>
            </a:r>
            <a:endParaRPr lang="en-US" altLang="en-US" sz="2000" b="1" dirty="0">
              <a:latin typeface="Arial" panose="020B0604020202020204" pitchFamily="34" charset="0"/>
              <a:cs typeface="Arial" panose="020B0604020202020204" pitchFamily="34" charset="0"/>
            </a:endParaRPr>
          </a:p>
          <a:p>
            <a:pPr marL="894080" lvl="2" indent="-351155" eaLnBrk="1" hangingPunct="1">
              <a:lnSpc>
                <a:spcPct val="180000"/>
              </a:lnSpc>
              <a:defRPr/>
            </a:pPr>
            <a:r>
              <a:rPr lang="zh-CN" altLang="en-US" sz="2000" dirty="0">
                <a:latin typeface="Arial" panose="020B0604020202020204" pitchFamily="34" charset="0"/>
                <a:cs typeface="Arial" panose="020B0604020202020204" pitchFamily="34" charset="0"/>
              </a:rPr>
              <a:t>加大后表面光学区直径</a:t>
            </a:r>
            <a:endParaRPr lang="en-US" altLang="en-US" sz="2000" dirty="0">
              <a:latin typeface="Arial" panose="020B0604020202020204" pitchFamily="34" charset="0"/>
              <a:cs typeface="Arial" panose="020B0604020202020204" pitchFamily="34" charset="0"/>
            </a:endParaRPr>
          </a:p>
          <a:p>
            <a:pPr marL="894080" lvl="2" indent="-351155" eaLnBrk="1" hangingPunct="1">
              <a:lnSpc>
                <a:spcPct val="190000"/>
              </a:lnSpc>
              <a:defRPr/>
            </a:pPr>
            <a:r>
              <a:rPr lang="zh-CN" altLang="en-US" sz="2000" dirty="0">
                <a:latin typeface="Arial" panose="020B0604020202020204" pitchFamily="34" charset="0"/>
                <a:cs typeface="Arial" panose="020B0604020202020204" pitchFamily="34" charset="0"/>
              </a:rPr>
              <a:t>加大镜片总直径</a:t>
            </a:r>
            <a:r>
              <a:rPr lang="en-US" altLang="en-US" sz="2000" dirty="0">
                <a:latin typeface="Arial" panose="020B0604020202020204" pitchFamily="34" charset="0"/>
                <a:cs typeface="Arial" panose="020B0604020202020204" pitchFamily="34" charset="0"/>
              </a:rPr>
              <a:t> (TD)</a:t>
            </a:r>
          </a:p>
          <a:p>
            <a:pPr marL="894080" lvl="2" indent="-351155" eaLnBrk="1" hangingPunct="1">
              <a:lnSpc>
                <a:spcPct val="190000"/>
              </a:lnSpc>
              <a:defRPr/>
            </a:pPr>
            <a:r>
              <a:rPr lang="zh-CN" altLang="en-US" sz="2000" dirty="0">
                <a:latin typeface="Arial" panose="020B0604020202020204" pitchFamily="34" charset="0"/>
                <a:cs typeface="Arial" panose="020B0604020202020204" pitchFamily="34" charset="0"/>
              </a:rPr>
              <a:t>尝试非球面设计</a:t>
            </a:r>
            <a:r>
              <a:rPr lang="en-US" altLang="en-US" sz="2000" dirty="0">
                <a:latin typeface="Arial" panose="020B0604020202020204" pitchFamily="34" charset="0"/>
                <a:cs typeface="Arial" panose="020B0604020202020204" pitchFamily="34" charset="0"/>
              </a:rPr>
              <a:t> </a:t>
            </a:r>
          </a:p>
        </p:txBody>
      </p:sp>
      <p:sp>
        <p:nvSpPr>
          <p:cNvPr id="711683" name="Rectangle 5"/>
          <p:cNvSpPr>
            <a:spLocks noChangeArrowheads="1"/>
          </p:cNvSpPr>
          <p:nvPr/>
        </p:nvSpPr>
        <p:spPr bwMode="auto">
          <a:xfrm>
            <a:off x="298450" y="1009650"/>
            <a:ext cx="3775393" cy="523220"/>
          </a:xfrm>
          <a:prstGeom prst="rect">
            <a:avLst/>
          </a:prstGeom>
          <a:noFill/>
          <a:ln w="9525">
            <a:noFill/>
            <a:miter lim="800000"/>
          </a:ln>
        </p:spPr>
        <p:txBody>
          <a:bodyPr wrap="none">
            <a:spAutoFit/>
          </a:bodyPr>
          <a:lstStyle/>
          <a:p>
            <a:pPr algn="l"/>
            <a:r>
              <a:rPr lang="en-US" altLang="en-US" sz="2800" dirty="0" err="1">
                <a:solidFill>
                  <a:srgbClr val="0073AE"/>
                </a:solidFill>
                <a:latin typeface="Times New Roman MT Std"/>
              </a:rPr>
              <a:t>解决</a:t>
            </a:r>
            <a:r>
              <a:rPr lang="zh-CN" altLang="en-US" sz="2800" dirty="0">
                <a:solidFill>
                  <a:srgbClr val="0073AE"/>
                </a:solidFill>
                <a:latin typeface="Times New Roman MT Std"/>
              </a:rPr>
              <a:t>接触镜配适的</a:t>
            </a:r>
            <a:r>
              <a:rPr lang="en-US" altLang="en-US" sz="2800" dirty="0" err="1">
                <a:solidFill>
                  <a:srgbClr val="0073AE"/>
                </a:solidFill>
                <a:latin typeface="Times New Roman MT Std"/>
              </a:rPr>
              <a:t>问题</a:t>
            </a:r>
            <a:endParaRPr lang="en-US" altLang="en-US" sz="2800" dirty="0">
              <a:solidFill>
                <a:srgbClr val="0073AE"/>
              </a:solidFill>
              <a:latin typeface="Times New Roman MT Std"/>
            </a:endParaRP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fontScale="90000"/>
          </a:bodyPr>
          <a:lstStyle/>
          <a:p>
            <a:r>
              <a:rPr lang="zh-CN" altLang="en-US" dirty="0"/>
              <a:t>角膜治疗手术</a:t>
            </a:r>
            <a:br>
              <a:rPr lang="en-US" altLang="zh-CN" dirty="0"/>
            </a:br>
            <a:r>
              <a:rPr lang="zh-CN" altLang="en-US" dirty="0"/>
              <a:t>选择性屈光手术</a:t>
            </a:r>
            <a:br>
              <a:rPr lang="en-US" altLang="zh-CN" dirty="0"/>
            </a:br>
            <a:r>
              <a:rPr lang="zh-CN" altLang="en-US" dirty="0"/>
              <a:t>术后接触镜矫正</a:t>
            </a:r>
            <a:br>
              <a:rPr lang="en-US" altLang="zh-CN" dirty="0"/>
            </a:br>
            <a:r>
              <a:rPr lang="zh-CN" altLang="en-US" dirty="0"/>
              <a:t>治疗用接触镜</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3" name="Rectangle 3"/>
          <p:cNvSpPr>
            <a:spLocks noGrp="1"/>
          </p:cNvSpPr>
          <p:nvPr>
            <p:ph type="body" idx="1"/>
          </p:nvPr>
        </p:nvSpPr>
        <p:spPr/>
        <p:txBody>
          <a:bodyPr/>
          <a:lstStyle/>
          <a:p>
            <a:pPr marL="894080" indent="-351155">
              <a:buNone/>
              <a:defRPr/>
            </a:pPr>
            <a:r>
              <a:rPr lang="en-US" altLang="en-US" sz="2000" dirty="0" err="1">
                <a:latin typeface="Arial" panose="020B0604020202020204" pitchFamily="34" charset="0"/>
                <a:cs typeface="Arial" panose="020B0604020202020204" pitchFamily="34" charset="0"/>
              </a:rPr>
              <a:t>RK</a:t>
            </a:r>
            <a:r>
              <a:rPr lang="zh-CN" altLang="en-US" sz="2000" dirty="0" err="1">
                <a:latin typeface="Arial" panose="020B0604020202020204" pitchFamily="34" charset="0"/>
                <a:cs typeface="Arial" panose="020B0604020202020204" pitchFamily="34" charset="0"/>
              </a:rPr>
              <a:t>术后配适</a:t>
            </a:r>
            <a:r>
              <a:rPr lang="en-US" altLang="en-US"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接触镜</a:t>
            </a:r>
            <a:r>
              <a:rPr lang="zh-CN" altLang="en-US" sz="2000" dirty="0"/>
              <a:t>偏心</a:t>
            </a:r>
            <a:r>
              <a:rPr lang="en-US" altLang="en-US" sz="2000" dirty="0">
                <a:latin typeface="Arial" panose="020B0604020202020204" pitchFamily="34" charset="0"/>
                <a:cs typeface="Arial" panose="020B0604020202020204" pitchFamily="34" charset="0"/>
              </a:rPr>
              <a:t>:  </a:t>
            </a:r>
            <a:r>
              <a:rPr lang="zh-CN" altLang="en-US" sz="2000" dirty="0"/>
              <a:t>鼻上侧</a:t>
            </a:r>
            <a:endParaRPr lang="en-US" altLang="en-US" sz="2000" dirty="0">
              <a:latin typeface="Arial" panose="020B0604020202020204" pitchFamily="34" charset="0"/>
              <a:cs typeface="Arial" panose="020B0604020202020204" pitchFamily="34" charset="0"/>
            </a:endParaRPr>
          </a:p>
          <a:p>
            <a:pPr>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a:p>
            <a:pPr>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pic>
        <p:nvPicPr>
          <p:cNvPr id="713730" name="Picture 5" descr="D:\IACLE ALL MODULES\IACLE MODULE 8\Original\color pics\8L6\221.jpg"/>
          <p:cNvPicPr>
            <a:picLocks noChangeAspect="1" noChangeArrowheads="1"/>
          </p:cNvPicPr>
          <p:nvPr/>
        </p:nvPicPr>
        <p:blipFill>
          <a:blip r:embed="rId3" cstate="print"/>
          <a:srcRect/>
          <a:stretch>
            <a:fillRect/>
          </a:stretch>
        </p:blipFill>
        <p:spPr bwMode="auto">
          <a:xfrm>
            <a:off x="827088" y="1544655"/>
            <a:ext cx="7489825" cy="4384675"/>
          </a:xfrm>
          <a:prstGeom prst="rect">
            <a:avLst/>
          </a:prstGeom>
          <a:noFill/>
          <a:ln w="9525">
            <a:noFill/>
            <a:miter lim="800000"/>
            <a:headEnd/>
            <a:tailEnd/>
          </a:ln>
        </p:spPr>
      </p:pic>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Rectangle 3"/>
          <p:cNvSpPr>
            <a:spLocks noGrp="1"/>
          </p:cNvSpPr>
          <p:nvPr>
            <p:ph type="body" idx="1"/>
          </p:nvPr>
        </p:nvSpPr>
        <p:spPr>
          <a:xfrm>
            <a:off x="280988" y="1801813"/>
            <a:ext cx="8839200" cy="5135562"/>
          </a:xfrm>
        </p:spPr>
        <p:txBody>
          <a:bodyPr/>
          <a:lstStyle/>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加大后表面光学区直径</a:t>
            </a:r>
            <a:endParaRPr lang="en-US" altLang="en-US" sz="2000" dirty="0">
              <a:latin typeface="Arial" panose="020B0604020202020204" pitchFamily="34" charset="0"/>
              <a:cs typeface="Arial" panose="020B0604020202020204" pitchFamily="34" charset="0"/>
            </a:endParaRPr>
          </a:p>
          <a:p>
            <a:pPr marL="894080" indent="-351155" eaLnBrk="1" hangingPunct="1">
              <a:lnSpc>
                <a:spcPct val="150000"/>
              </a:lnSpc>
            </a:pPr>
            <a:r>
              <a:rPr lang="en-US" altLang="en-US" sz="2000" dirty="0" err="1">
                <a:latin typeface="Arial" panose="020B0604020202020204" pitchFamily="34" charset="0"/>
                <a:cs typeface="Arial" panose="020B0604020202020204" pitchFamily="34" charset="0"/>
              </a:rPr>
              <a:t>修改</a:t>
            </a:r>
            <a:r>
              <a:rPr lang="zh-CN" altLang="en-US" sz="2000" dirty="0">
                <a:latin typeface="Arial" panose="020B0604020202020204" pitchFamily="34" charset="0"/>
                <a:cs typeface="Arial" panose="020B0604020202020204" pitchFamily="34" charset="0"/>
              </a:rPr>
              <a:t>周边</a:t>
            </a:r>
            <a:r>
              <a:rPr lang="en-US" altLang="en-US" sz="2000" dirty="0">
                <a:latin typeface="Arial" panose="020B0604020202020204" pitchFamily="34" charset="0"/>
                <a:cs typeface="Arial" panose="020B0604020202020204" pitchFamily="34" charset="0"/>
              </a:rPr>
              <a:t>曲</a:t>
            </a:r>
            <a:r>
              <a:rPr lang="zh-CN" altLang="en-US" sz="2000" dirty="0">
                <a:latin typeface="Arial" panose="020B0604020202020204" pitchFamily="34" charset="0"/>
                <a:cs typeface="Arial" panose="020B0604020202020204" pitchFamily="34" charset="0"/>
              </a:rPr>
              <a:t>率</a:t>
            </a:r>
            <a:endParaRPr lang="en-US" altLang="en-US" sz="2000" dirty="0">
              <a:latin typeface="Arial" panose="020B0604020202020204" pitchFamily="34" charset="0"/>
              <a:cs typeface="Arial" panose="020B0604020202020204" pitchFamily="34" charset="0"/>
            </a:endParaRPr>
          </a:p>
          <a:p>
            <a:pPr marL="894080" indent="-351155" eaLnBrk="1" hangingPunct="1">
              <a:lnSpc>
                <a:spcPct val="150000"/>
              </a:lnSpc>
            </a:pPr>
            <a:r>
              <a:rPr lang="zh-CN" altLang="en-US" sz="2000" dirty="0">
                <a:sym typeface="+mn-ea"/>
              </a:rPr>
              <a:t>尝试</a:t>
            </a:r>
            <a:r>
              <a:rPr lang="en-US" altLang="en-US" sz="2000" dirty="0" err="1">
                <a:latin typeface="Arial" panose="020B0604020202020204" pitchFamily="34" charset="0"/>
                <a:cs typeface="Arial" panose="020B0604020202020204" pitchFamily="34" charset="0"/>
              </a:rPr>
              <a:t>非球面设计</a:t>
            </a:r>
            <a:endParaRPr lang="en-US" altLang="en-US" sz="2000" dirty="0">
              <a:latin typeface="Arial" panose="020B0604020202020204" pitchFamily="34" charset="0"/>
              <a:cs typeface="Arial" panose="020B0604020202020204" pitchFamily="34" charset="0"/>
            </a:endParaRPr>
          </a:p>
          <a:p>
            <a:pPr marL="894080" indent="-351155" eaLnBrk="1" hangingPunct="1">
              <a:lnSpc>
                <a:spcPct val="150000"/>
              </a:lnSpc>
            </a:pPr>
            <a:r>
              <a:rPr lang="zh-CN" altLang="en-US" sz="2000" dirty="0"/>
              <a:t>对于高度骑跨的接触镜可增加棱镜垂重</a:t>
            </a:r>
            <a:endParaRPr lang="en-US" altLang="en-US" sz="2000" dirty="0"/>
          </a:p>
          <a:p>
            <a:pPr marL="894080" indent="-351155" eaLnBrk="1" hangingPunct="1">
              <a:lnSpc>
                <a:spcPct val="150000"/>
              </a:lnSpc>
            </a:pPr>
            <a:r>
              <a:rPr lang="en-US" altLang="en-US" sz="2000" dirty="0" err="1">
                <a:latin typeface="Arial" panose="020B0604020202020204" pitchFamily="34" charset="0"/>
                <a:cs typeface="Arial" panose="020B0604020202020204" pitchFamily="34" charset="0"/>
              </a:rPr>
              <a:t>考虑</a:t>
            </a:r>
            <a:r>
              <a:rPr lang="zh-CN" altLang="en-US" sz="2000" dirty="0"/>
              <a:t>反转</a:t>
            </a:r>
            <a:r>
              <a:rPr lang="en-US" altLang="en-US" sz="2000" dirty="0" err="1">
                <a:latin typeface="Arial" panose="020B0604020202020204" pitchFamily="34" charset="0"/>
                <a:cs typeface="Arial" panose="020B0604020202020204" pitchFamily="34" charset="0"/>
              </a:rPr>
              <a:t>几何设计</a:t>
            </a:r>
            <a:endParaRPr lang="en-US" altLang="en-US" sz="2000" dirty="0">
              <a:latin typeface="Arial" panose="020B0604020202020204" pitchFamily="34" charset="0"/>
              <a:cs typeface="Arial" panose="020B0604020202020204" pitchFamily="34" charset="0"/>
            </a:endParaRPr>
          </a:p>
        </p:txBody>
      </p:sp>
      <p:sp>
        <p:nvSpPr>
          <p:cNvPr id="715779" name="Rectangle 5"/>
          <p:cNvSpPr>
            <a:spLocks noChangeArrowheads="1"/>
          </p:cNvSpPr>
          <p:nvPr/>
        </p:nvSpPr>
        <p:spPr bwMode="auto">
          <a:xfrm>
            <a:off x="298450" y="1009650"/>
            <a:ext cx="3323590" cy="521970"/>
          </a:xfrm>
          <a:prstGeom prst="rect">
            <a:avLst/>
          </a:prstGeom>
          <a:noFill/>
          <a:ln w="9525">
            <a:noFill/>
            <a:miter lim="800000"/>
          </a:ln>
        </p:spPr>
        <p:txBody>
          <a:bodyPr wrap="none">
            <a:spAutoFit/>
          </a:bodyPr>
          <a:lstStyle/>
          <a:p>
            <a:pPr algn="l"/>
            <a:r>
              <a:rPr lang="en-US" altLang="en-US" sz="2800">
                <a:solidFill>
                  <a:srgbClr val="0073AE"/>
                </a:solidFill>
                <a:latin typeface="Times New Roman MT Std"/>
              </a:rPr>
              <a:t>解决偏心问题 - </a:t>
            </a:r>
            <a:r>
              <a:rPr lang="zh-CN" altLang="en-US" sz="2800">
                <a:solidFill>
                  <a:srgbClr val="0073AE"/>
                </a:solidFill>
                <a:latin typeface="Times New Roman MT Std"/>
              </a:rPr>
              <a:t>偏上</a:t>
            </a:r>
            <a:endParaRPr lang="zh-CN" altLang="en-US" sz="2800">
              <a:latin typeface="Times New Roman MT Std"/>
            </a:endParaRP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5" name="Rectangle 3"/>
          <p:cNvSpPr>
            <a:spLocks noGrp="1"/>
          </p:cNvSpPr>
          <p:nvPr>
            <p:ph type="body" idx="1"/>
          </p:nvPr>
        </p:nvSpPr>
        <p:spPr>
          <a:xfrm>
            <a:off x="280988" y="1804988"/>
            <a:ext cx="8839200" cy="4022725"/>
          </a:xfrm>
        </p:spPr>
        <p:txBody>
          <a:bodyPr/>
          <a:lstStyle/>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减少接触镜的重量</a:t>
            </a:r>
            <a:endParaRPr lang="en-US" altLang="en-US" sz="2000" dirty="0">
              <a:latin typeface="Arial" panose="020B0604020202020204" pitchFamily="34" charset="0"/>
              <a:cs typeface="Arial" panose="020B0604020202020204" pitchFamily="34" charset="0"/>
            </a:endParaRPr>
          </a:p>
          <a:p>
            <a:pPr marL="1294130" lvl="2" indent="-351155" eaLnBrk="1" hangingPunct="1">
              <a:lnSpc>
                <a:spcPct val="150000"/>
              </a:lnSpc>
            </a:pPr>
            <a:r>
              <a:rPr lang="zh-CN" altLang="en-US" sz="2000" dirty="0"/>
              <a:t>缩径镜片</a:t>
            </a:r>
            <a:endParaRPr lang="en-US" altLang="en-US" sz="2000" dirty="0">
              <a:latin typeface="Arial" panose="020B0604020202020204" pitchFamily="34" charset="0"/>
              <a:cs typeface="Arial" panose="020B0604020202020204" pitchFamily="34" charset="0"/>
            </a:endParaRPr>
          </a:p>
          <a:p>
            <a:pPr marL="1294130" lvl="2" indent="-351155" eaLnBrk="1" hangingPunct="1">
              <a:lnSpc>
                <a:spcPct val="150000"/>
              </a:lnSpc>
            </a:pPr>
            <a:r>
              <a:rPr lang="zh-CN" altLang="en-US" sz="2000" dirty="0">
                <a:latin typeface="Arial" panose="020B0604020202020204" pitchFamily="34" charset="0"/>
                <a:cs typeface="Arial" panose="020B0604020202020204" pitchFamily="34" charset="0"/>
              </a:rPr>
              <a:t>减少镜片总直径</a:t>
            </a:r>
            <a:r>
              <a:rPr lang="en-US" altLang="en-US" sz="2000" dirty="0">
                <a:latin typeface="Arial" panose="020B0604020202020204" pitchFamily="34" charset="0"/>
                <a:cs typeface="Arial" panose="020B0604020202020204" pitchFamily="34" charset="0"/>
              </a:rPr>
              <a:t> (TD)</a:t>
            </a:r>
          </a:p>
          <a:p>
            <a:pPr marL="894080" indent="-351155" eaLnBrk="1" hangingPunct="1">
              <a:lnSpc>
                <a:spcPct val="150000"/>
              </a:lnSpc>
            </a:pPr>
            <a:r>
              <a:rPr lang="en-US" altLang="en-US" sz="2000" dirty="0" err="1">
                <a:latin typeface="Arial" panose="020B0604020202020204" pitchFamily="34" charset="0"/>
                <a:cs typeface="Arial" panose="020B0604020202020204" pitchFamily="34" charset="0"/>
              </a:rPr>
              <a:t>使用低比重（SG</a:t>
            </a:r>
            <a:r>
              <a:rPr lang="en-US" altLang="en-US"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的</a:t>
            </a:r>
            <a:r>
              <a:rPr lang="en-US" altLang="en-US" sz="2000" dirty="0" err="1">
                <a:latin typeface="Arial" panose="020B0604020202020204" pitchFamily="34" charset="0"/>
                <a:cs typeface="Arial" panose="020B0604020202020204" pitchFamily="34" charset="0"/>
              </a:rPr>
              <a:t>材料</a:t>
            </a:r>
            <a:endParaRPr lang="en-US" altLang="en-US" sz="2000" dirty="0">
              <a:latin typeface="Arial" panose="020B0604020202020204" pitchFamily="34" charset="0"/>
              <a:cs typeface="Arial" panose="020B0604020202020204" pitchFamily="34" charset="0"/>
            </a:endParaRPr>
          </a:p>
          <a:p>
            <a:pPr marL="894080" indent="-351155" eaLnBrk="1" hangingPunct="1">
              <a:lnSpc>
                <a:spcPct val="150000"/>
              </a:lnSpc>
            </a:pPr>
            <a:r>
              <a:rPr lang="en-US" altLang="en-US" sz="2000" dirty="0" err="1">
                <a:latin typeface="Arial" panose="020B0604020202020204" pitchFamily="34" charset="0"/>
                <a:cs typeface="Arial" panose="020B0604020202020204" pitchFamily="34" charset="0"/>
              </a:rPr>
              <a:t>结合负</a:t>
            </a:r>
            <a:r>
              <a:rPr lang="zh-CN" altLang="en-US" sz="2000" dirty="0">
                <a:latin typeface="Arial" panose="020B0604020202020204" pitchFamily="34" charset="0"/>
                <a:cs typeface="Arial" panose="020B0604020202020204" pitchFamily="34" charset="0"/>
              </a:rPr>
              <a:t>缩径</a:t>
            </a:r>
            <a:r>
              <a:rPr lang="en-US" altLang="en-US" sz="2000" dirty="0" err="1">
                <a:latin typeface="Arial" panose="020B0604020202020204" pitchFamily="34" charset="0"/>
                <a:cs typeface="Arial" panose="020B0604020202020204" pitchFamily="34" charset="0"/>
              </a:rPr>
              <a:t>透镜设计</a:t>
            </a:r>
            <a:endParaRPr lang="en-US" altLang="en-US" sz="2000" dirty="0">
              <a:latin typeface="Arial" panose="020B0604020202020204" pitchFamily="34" charset="0"/>
              <a:cs typeface="Arial" panose="020B0604020202020204" pitchFamily="34" charset="0"/>
            </a:endParaRPr>
          </a:p>
          <a:p>
            <a:pPr marL="894080" indent="-351155" eaLnBrk="1" hangingPunct="1">
              <a:lnSpc>
                <a:spcPct val="150000"/>
              </a:lnSpc>
            </a:pPr>
            <a:r>
              <a:rPr lang="zh-CN" altLang="en-US" sz="2000" dirty="0">
                <a:latin typeface="Arial" panose="020B0604020202020204" pitchFamily="34" charset="0"/>
                <a:cs typeface="Arial" panose="020B0604020202020204" pitchFamily="34" charset="0"/>
              </a:rPr>
              <a:t>周边平</a:t>
            </a:r>
            <a:r>
              <a:rPr lang="en-US" altLang="en-US" sz="2000" dirty="0">
                <a:latin typeface="Arial" panose="020B0604020202020204" pitchFamily="34" charset="0"/>
                <a:cs typeface="Arial" panose="020B0604020202020204" pitchFamily="34" charset="0"/>
              </a:rPr>
              <a:t>曲</a:t>
            </a:r>
            <a:r>
              <a:rPr lang="zh-CN" altLang="en-US" sz="2000" dirty="0">
                <a:latin typeface="Arial" panose="020B0604020202020204" pitchFamily="34" charset="0"/>
                <a:cs typeface="Arial" panose="020B0604020202020204" pitchFamily="34" charset="0"/>
              </a:rPr>
              <a:t>率</a:t>
            </a:r>
            <a:r>
              <a:rPr lang="en-US" altLang="en-US" sz="2000" dirty="0">
                <a:latin typeface="Arial" panose="020B0604020202020204" pitchFamily="34" charset="0"/>
                <a:cs typeface="Arial" panose="020B0604020202020204" pitchFamily="34" charset="0"/>
              </a:rPr>
              <a:t>的大</a:t>
            </a:r>
            <a:r>
              <a:rPr lang="zh-CN" altLang="en-US" sz="2000" dirty="0">
                <a:latin typeface="Arial" panose="020B0604020202020204" pitchFamily="34" charset="0"/>
                <a:cs typeface="Arial" panose="020B0604020202020204" pitchFamily="34" charset="0"/>
              </a:rPr>
              <a:t>后表面光学区</a:t>
            </a:r>
            <a:endParaRPr lang="en-US" altLang="en-US" sz="2000" dirty="0">
              <a:latin typeface="Arial" panose="020B0604020202020204" pitchFamily="34" charset="0"/>
              <a:cs typeface="Arial" panose="020B0604020202020204" pitchFamily="34" charset="0"/>
            </a:endParaRPr>
          </a:p>
          <a:p>
            <a:pPr marL="894080" indent="-351155" eaLnBrk="1" hangingPunct="1">
              <a:lnSpc>
                <a:spcPct val="150000"/>
              </a:lnSpc>
            </a:pPr>
            <a:r>
              <a:rPr lang="en-US" altLang="en-US" sz="2000" dirty="0" err="1">
                <a:latin typeface="Arial" panose="020B0604020202020204" pitchFamily="34" charset="0"/>
                <a:cs typeface="Arial" panose="020B0604020202020204" pitchFamily="34" charset="0"/>
              </a:rPr>
              <a:t>考虑</a:t>
            </a:r>
            <a:r>
              <a:rPr lang="zh-CN" altLang="en-US" sz="2000" dirty="0">
                <a:latin typeface="Arial" panose="020B0604020202020204" pitchFamily="34" charset="0"/>
                <a:cs typeface="Arial" panose="020B0604020202020204" pitchFamily="34" charset="0"/>
              </a:rPr>
              <a:t>反转</a:t>
            </a:r>
            <a:r>
              <a:rPr lang="en-US" altLang="en-US" sz="2000" dirty="0" err="1">
                <a:latin typeface="Arial" panose="020B0604020202020204" pitchFamily="34" charset="0"/>
                <a:cs typeface="Arial" panose="020B0604020202020204" pitchFamily="34" charset="0"/>
              </a:rPr>
              <a:t>几何设计</a:t>
            </a:r>
            <a:endParaRPr lang="en-US" altLang="en-US" sz="2000" dirty="0">
              <a:latin typeface="Arial" panose="020B0604020202020204" pitchFamily="34" charset="0"/>
              <a:cs typeface="Arial" panose="020B0604020202020204" pitchFamily="34" charset="0"/>
            </a:endParaRPr>
          </a:p>
        </p:txBody>
      </p:sp>
      <p:sp>
        <p:nvSpPr>
          <p:cNvPr id="717827" name="Rectangle 5"/>
          <p:cNvSpPr>
            <a:spLocks noChangeArrowheads="1"/>
          </p:cNvSpPr>
          <p:nvPr/>
        </p:nvSpPr>
        <p:spPr bwMode="auto">
          <a:xfrm>
            <a:off x="298450" y="1009650"/>
            <a:ext cx="3323590" cy="521970"/>
          </a:xfrm>
          <a:prstGeom prst="rect">
            <a:avLst/>
          </a:prstGeom>
          <a:noFill/>
          <a:ln w="9525">
            <a:noFill/>
            <a:miter lim="800000"/>
          </a:ln>
        </p:spPr>
        <p:txBody>
          <a:bodyPr wrap="none">
            <a:spAutoFit/>
          </a:bodyPr>
          <a:lstStyle/>
          <a:p>
            <a:pPr algn="l"/>
            <a:r>
              <a:rPr lang="en-US" altLang="en-US" sz="2800">
                <a:solidFill>
                  <a:srgbClr val="0073AE"/>
                </a:solidFill>
                <a:latin typeface="Times New Roman MT Std"/>
                <a:sym typeface="+mn-ea"/>
              </a:rPr>
              <a:t>解决偏心问题 - </a:t>
            </a:r>
            <a:r>
              <a:rPr lang="zh-CN" altLang="en-US" sz="2800">
                <a:solidFill>
                  <a:srgbClr val="0073AE"/>
                </a:solidFill>
                <a:latin typeface="Times New Roman MT Std"/>
                <a:sym typeface="+mn-ea"/>
              </a:rPr>
              <a:t>偏下</a:t>
            </a:r>
            <a:endParaRPr lang="en-US" altLang="en-US" sz="2800">
              <a:latin typeface="Times New Roman MT Std"/>
            </a:endParaRP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3" name="Rectangle 3"/>
          <p:cNvSpPr>
            <a:spLocks noGrp="1"/>
          </p:cNvSpPr>
          <p:nvPr>
            <p:ph type="body" idx="1"/>
          </p:nvPr>
        </p:nvSpPr>
        <p:spPr>
          <a:xfrm>
            <a:off x="742950" y="1866900"/>
            <a:ext cx="6997700" cy="3217863"/>
          </a:xfrm>
        </p:spPr>
        <p:txBody>
          <a:bodyPr/>
          <a:lstStyle/>
          <a:p>
            <a:pPr marL="452755" indent="-361950" eaLnBrk="1" hangingPunct="1">
              <a:lnSpc>
                <a:spcPct val="150000"/>
              </a:lnSpc>
            </a:pPr>
            <a:r>
              <a:rPr lang="en-US" altLang="en-US" sz="2000" dirty="0">
                <a:latin typeface="Arial" panose="020B0604020202020204" pitchFamily="34" charset="0"/>
                <a:cs typeface="Arial" panose="020B0604020202020204" pitchFamily="34" charset="0"/>
              </a:rPr>
              <a:t>过多</a:t>
            </a:r>
          </a:p>
          <a:p>
            <a:pPr marL="909955" lvl="1" indent="-361950" eaLnBrk="1" hangingPunct="1">
              <a:lnSpc>
                <a:spcPct val="150000"/>
              </a:lnSpc>
            </a:pPr>
            <a:r>
              <a:rPr lang="zh-CN" altLang="en-US" sz="2000" dirty="0">
                <a:latin typeface="Arial" panose="020B0604020202020204" pitchFamily="34" charset="0"/>
                <a:cs typeface="Arial" panose="020B0604020202020204" pitchFamily="34" charset="0"/>
              </a:rPr>
              <a:t>改为</a:t>
            </a:r>
            <a:r>
              <a:rPr lang="en-US" altLang="en-US" sz="2000" dirty="0">
                <a:latin typeface="Arial" panose="020B0604020202020204" pitchFamily="34" charset="0"/>
                <a:cs typeface="Arial" panose="020B0604020202020204" pitchFamily="34" charset="0"/>
              </a:rPr>
              <a:t>非球面设计</a:t>
            </a:r>
          </a:p>
          <a:p>
            <a:pPr marL="452755" indent="-361950" eaLnBrk="1" hangingPunct="1">
              <a:lnSpc>
                <a:spcPct val="150000"/>
              </a:lnSpc>
            </a:pPr>
            <a:r>
              <a:rPr lang="en-US" altLang="en-US" sz="2000" dirty="0">
                <a:latin typeface="Arial" panose="020B0604020202020204" pitchFamily="34" charset="0"/>
                <a:cs typeface="Arial" panose="020B0604020202020204" pitchFamily="34" charset="0"/>
              </a:rPr>
              <a:t>不足</a:t>
            </a:r>
          </a:p>
          <a:p>
            <a:pPr marL="909955" lvl="1" indent="-361950" eaLnBrk="1" hangingPunct="1">
              <a:lnSpc>
                <a:spcPct val="150000"/>
              </a:lnSpc>
            </a:pPr>
            <a:r>
              <a:rPr lang="en-US" altLang="en-US" sz="2000" dirty="0">
                <a:latin typeface="Arial" panose="020B0604020202020204" pitchFamily="34" charset="0"/>
                <a:cs typeface="Arial" panose="020B0604020202020204" pitchFamily="34" charset="0"/>
              </a:rPr>
              <a:t>周边曲</a:t>
            </a:r>
            <a:r>
              <a:rPr lang="zh-CN" altLang="en-US" sz="2000" dirty="0">
                <a:latin typeface="Arial" panose="020B0604020202020204" pitchFamily="34" charset="0"/>
                <a:cs typeface="Arial" panose="020B0604020202020204" pitchFamily="34" charset="0"/>
              </a:rPr>
              <a:t>率</a:t>
            </a:r>
            <a:r>
              <a:rPr lang="en-US" altLang="en-US" sz="2000" dirty="0" err="1">
                <a:latin typeface="Arial" panose="020B0604020202020204" pitchFamily="34" charset="0"/>
                <a:cs typeface="Arial" panose="020B0604020202020204" pitchFamily="34" charset="0"/>
              </a:rPr>
              <a:t>平坦</a:t>
            </a:r>
            <a:r>
              <a:rPr lang="zh-CN" altLang="en-US" sz="2000" dirty="0">
                <a:latin typeface="Arial" panose="020B0604020202020204" pitchFamily="34" charset="0"/>
                <a:cs typeface="Arial" panose="020B0604020202020204" pitchFamily="34" charset="0"/>
              </a:rPr>
              <a:t>或</a:t>
            </a:r>
            <a:r>
              <a:rPr lang="en-US" altLang="en-US" sz="2000" dirty="0" err="1">
                <a:latin typeface="Arial" panose="020B0604020202020204" pitchFamily="34" charset="0"/>
                <a:cs typeface="Arial" panose="020B0604020202020204" pitchFamily="34" charset="0"/>
              </a:rPr>
              <a:t>加宽</a:t>
            </a:r>
            <a:endParaRPr lang="en-US" altLang="en-US" sz="2000" dirty="0">
              <a:latin typeface="Arial" panose="020B0604020202020204" pitchFamily="34" charset="0"/>
              <a:cs typeface="Arial" panose="020B0604020202020204" pitchFamily="34" charset="0"/>
            </a:endParaRPr>
          </a:p>
        </p:txBody>
      </p:sp>
      <p:sp>
        <p:nvSpPr>
          <p:cNvPr id="719875" name="Rectangle 5"/>
          <p:cNvSpPr>
            <a:spLocks noChangeArrowheads="1"/>
          </p:cNvSpPr>
          <p:nvPr/>
        </p:nvSpPr>
        <p:spPr bwMode="auto">
          <a:xfrm>
            <a:off x="298450" y="1009650"/>
            <a:ext cx="1605280" cy="521970"/>
          </a:xfrm>
          <a:prstGeom prst="rect">
            <a:avLst/>
          </a:prstGeom>
          <a:noFill/>
          <a:ln w="9525">
            <a:noFill/>
            <a:miter lim="800000"/>
          </a:ln>
        </p:spPr>
        <p:txBody>
          <a:bodyPr wrap="none">
            <a:spAutoFit/>
          </a:bodyPr>
          <a:lstStyle/>
          <a:p>
            <a:pPr algn="l"/>
            <a:r>
              <a:rPr lang="en-US" altLang="en-US" sz="2800" dirty="0" err="1">
                <a:solidFill>
                  <a:srgbClr val="0073AE"/>
                </a:solidFill>
                <a:latin typeface="Times New Roman MT Std"/>
              </a:rPr>
              <a:t>周边间隙</a:t>
            </a:r>
            <a:endParaRPr lang="en-US" altLang="en-US" sz="2800" dirty="0">
              <a:solidFill>
                <a:srgbClr val="0073AE"/>
              </a:solidFill>
              <a:latin typeface="Times New Roman MT Std"/>
            </a:endParaRP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3"/>
          <p:cNvSpPr>
            <a:spLocks noGrp="1"/>
          </p:cNvSpPr>
          <p:nvPr>
            <p:ph type="body" idx="1"/>
          </p:nvPr>
        </p:nvSpPr>
        <p:spPr>
          <a:xfrm>
            <a:off x="742950" y="1893888"/>
            <a:ext cx="8839200" cy="3006725"/>
          </a:xfrm>
        </p:spPr>
        <p:txBody>
          <a:bodyPr/>
          <a:lstStyle/>
          <a:p>
            <a:pPr marL="452755" indent="-361950"/>
            <a:r>
              <a:rPr lang="zh-CN" altLang="en-US" sz="2000" dirty="0"/>
              <a:t>明显的</a:t>
            </a:r>
            <a:r>
              <a:rPr lang="en-US" altLang="en-US" sz="2000" dirty="0" err="1">
                <a:latin typeface="Arial" panose="020B0604020202020204" pitchFamily="34" charset="0"/>
                <a:cs typeface="Arial" panose="020B0604020202020204" pitchFamily="34" charset="0"/>
              </a:rPr>
              <a:t>角膜染色</a:t>
            </a:r>
            <a:endParaRPr lang="en-US" altLang="en-US" sz="2000" dirty="0">
              <a:latin typeface="Arial" panose="020B0604020202020204" pitchFamily="34" charset="0"/>
              <a:cs typeface="Arial" panose="020B0604020202020204" pitchFamily="34" charset="0"/>
            </a:endParaRPr>
          </a:p>
          <a:p>
            <a:pPr marL="452755" indent="-361950"/>
            <a:r>
              <a:rPr lang="en-US" altLang="en-US" sz="2000" dirty="0">
                <a:latin typeface="Arial" panose="020B0604020202020204" pitchFamily="34" charset="0"/>
                <a:cs typeface="Arial" panose="020B0604020202020204" pitchFamily="34" charset="0"/>
              </a:rPr>
              <a:t>复发性角膜糜烂（RCE）</a:t>
            </a:r>
          </a:p>
          <a:p>
            <a:pPr marL="452755" indent="-361950"/>
            <a:r>
              <a:rPr lang="en-US" altLang="en-US" sz="2000" dirty="0">
                <a:latin typeface="Arial" panose="020B0604020202020204" pitchFamily="34" charset="0"/>
                <a:cs typeface="Arial" panose="020B0604020202020204" pitchFamily="34" charset="0"/>
              </a:rPr>
              <a:t>感染</a:t>
            </a:r>
          </a:p>
          <a:p>
            <a:pPr marL="452755" indent="-361950"/>
            <a:r>
              <a:rPr lang="en-US" altLang="en-US" sz="2000" dirty="0">
                <a:latin typeface="Arial" panose="020B0604020202020204" pitchFamily="34" charset="0"/>
                <a:cs typeface="Arial" panose="020B0604020202020204" pitchFamily="34" charset="0"/>
              </a:rPr>
              <a:t>血管化</a:t>
            </a:r>
          </a:p>
        </p:txBody>
      </p:sp>
      <p:sp>
        <p:nvSpPr>
          <p:cNvPr id="721923" name="Rectangle 9"/>
          <p:cNvSpPr>
            <a:spLocks noChangeArrowheads="1"/>
          </p:cNvSpPr>
          <p:nvPr/>
        </p:nvSpPr>
        <p:spPr bwMode="auto">
          <a:xfrm>
            <a:off x="298450" y="1009650"/>
            <a:ext cx="2339102" cy="523220"/>
          </a:xfrm>
          <a:prstGeom prst="rect">
            <a:avLst/>
          </a:prstGeom>
          <a:noFill/>
          <a:ln w="9525">
            <a:noFill/>
            <a:miter lim="800000"/>
          </a:ln>
        </p:spPr>
        <p:txBody>
          <a:bodyPr wrap="none">
            <a:spAutoFit/>
          </a:bodyPr>
          <a:lstStyle/>
          <a:p>
            <a:pPr algn="l"/>
            <a:r>
              <a:rPr lang="zh-CN" altLang="en-US" sz="2800" dirty="0">
                <a:solidFill>
                  <a:srgbClr val="0073AE"/>
                </a:solidFill>
                <a:latin typeface="Times New Roman MT Std"/>
              </a:rPr>
              <a:t>配适</a:t>
            </a:r>
            <a:r>
              <a:rPr lang="en-US" altLang="en-US" sz="2800" dirty="0" err="1">
                <a:solidFill>
                  <a:srgbClr val="0073AE"/>
                </a:solidFill>
                <a:latin typeface="Times New Roman MT Std"/>
              </a:rPr>
              <a:t>后并发症</a:t>
            </a:r>
            <a:endParaRPr lang="en-US" altLang="en-US" sz="2800" dirty="0">
              <a:solidFill>
                <a:srgbClr val="0073AE"/>
              </a:solidFill>
              <a:latin typeface="Times New Roman MT Std"/>
            </a:endParaRP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29" name="Picture 1" descr="C:\Users\Suneet Eng\Desktop\E 55 (1)\Picture19.jpg"/>
          <p:cNvPicPr>
            <a:picLocks noChangeAspect="1" noChangeArrowheads="1"/>
          </p:cNvPicPr>
          <p:nvPr/>
        </p:nvPicPr>
        <p:blipFill>
          <a:blip r:embed="rId3" cstate="print"/>
          <a:srcRect/>
          <a:stretch>
            <a:fillRect/>
          </a:stretch>
        </p:blipFill>
        <p:spPr bwMode="auto">
          <a:xfrm>
            <a:off x="500034" y="1928802"/>
            <a:ext cx="4133850" cy="3328987"/>
          </a:xfrm>
          <a:prstGeom prst="rect">
            <a:avLst/>
          </a:prstGeom>
          <a:noFill/>
        </p:spPr>
      </p:pic>
      <p:pic>
        <p:nvPicPr>
          <p:cNvPr id="790530" name="Picture 2" descr="C:\Users\Suneet Eng\Desktop\E 55 (1)\Picture20.jpg"/>
          <p:cNvPicPr>
            <a:picLocks noChangeAspect="1" noChangeArrowheads="1"/>
          </p:cNvPicPr>
          <p:nvPr/>
        </p:nvPicPr>
        <p:blipFill>
          <a:blip r:embed="rId4" cstate="print"/>
          <a:srcRect/>
          <a:stretch>
            <a:fillRect/>
          </a:stretch>
        </p:blipFill>
        <p:spPr bwMode="auto">
          <a:xfrm>
            <a:off x="5214942" y="1928802"/>
            <a:ext cx="3481388" cy="3328987"/>
          </a:xfrm>
          <a:prstGeom prst="rect">
            <a:avLst/>
          </a:prstGeom>
          <a:noFill/>
        </p:spPr>
      </p:pic>
      <p:sp>
        <p:nvSpPr>
          <p:cNvPr id="501763" name="Rectangle 3"/>
          <p:cNvSpPr>
            <a:spLocks noGrp="1"/>
          </p:cNvSpPr>
          <p:nvPr>
            <p:ph type="body" idx="1"/>
          </p:nvPr>
        </p:nvSpPr>
        <p:spPr/>
        <p:txBody>
          <a:bodyPr/>
          <a:lstStyle/>
          <a:p>
            <a:pPr>
              <a:buFont typeface="Arial" panose="020B0604020202020204" pitchFamily="34" charset="0"/>
              <a:buNone/>
              <a:defRPr/>
            </a:pPr>
            <a:r>
              <a:rPr lang="zh-CN" altLang="en-US" sz="2000" dirty="0">
                <a:latin typeface="Arial" panose="020B0604020202020204" pitchFamily="34" charset="0"/>
                <a:cs typeface="Arial" panose="020B0604020202020204" pitchFamily="34" charset="0"/>
              </a:rPr>
              <a:t>横向切口适用于试图</a:t>
            </a:r>
            <a:r>
              <a:rPr lang="en-US" altLang="en-US" sz="2000" dirty="0" err="1">
                <a:latin typeface="Arial" panose="020B0604020202020204" pitchFamily="34" charset="0"/>
                <a:cs typeface="Arial" panose="020B0604020202020204" pitchFamily="34" charset="0"/>
              </a:rPr>
              <a:t>矫正</a:t>
            </a:r>
            <a:r>
              <a:rPr lang="zh-CN" altLang="en-US" sz="2000" dirty="0">
                <a:latin typeface="Arial" panose="020B0604020202020204" pitchFamily="34" charset="0"/>
                <a:cs typeface="Arial" panose="020B0604020202020204" pitchFamily="34" charset="0"/>
              </a:rPr>
              <a:t>手术引起的</a:t>
            </a:r>
            <a:r>
              <a:rPr lang="en-US" altLang="en-US" sz="2000" dirty="0" err="1">
                <a:latin typeface="Arial" panose="020B0604020202020204" pitchFamily="34" charset="0"/>
                <a:cs typeface="Arial" panose="020B0604020202020204" pitchFamily="34" charset="0"/>
              </a:rPr>
              <a:t>散光</a:t>
            </a:r>
            <a:endParaRPr lang="en-US" altLang="en-US" sz="2000" dirty="0">
              <a:latin typeface="Arial" panose="020B0604020202020204" pitchFamily="34" charset="0"/>
              <a:cs typeface="Arial" panose="020B0604020202020204" pitchFamily="34" charset="0"/>
            </a:endParaRPr>
          </a:p>
        </p:txBody>
      </p:sp>
      <p:sp>
        <p:nvSpPr>
          <p:cNvPr id="723972" name="Text Box 6"/>
          <p:cNvSpPr txBox="1">
            <a:spLocks noChangeArrowheads="1"/>
          </p:cNvSpPr>
          <p:nvPr/>
        </p:nvSpPr>
        <p:spPr bwMode="auto">
          <a:xfrm>
            <a:off x="1816100" y="5184775"/>
            <a:ext cx="2684463" cy="366713"/>
          </a:xfrm>
          <a:prstGeom prst="rect">
            <a:avLst/>
          </a:prstGeom>
          <a:noFill/>
          <a:ln w="9525">
            <a:noFill/>
            <a:miter lim="800000"/>
          </a:ln>
        </p:spPr>
        <p:txBody>
          <a:bodyPr>
            <a:spAutoFit/>
          </a:bodyPr>
          <a:lstStyle/>
          <a:p>
            <a:endParaRPr lang="en-US" altLang="en-US"/>
          </a:p>
        </p:txBody>
      </p:sp>
      <p:sp>
        <p:nvSpPr>
          <p:cNvPr id="7"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7" name="Rectangle 3"/>
          <p:cNvSpPr>
            <a:spLocks noGrp="1"/>
          </p:cNvSpPr>
          <p:nvPr>
            <p:ph type="body" idx="1"/>
          </p:nvPr>
        </p:nvSpPr>
        <p:spPr>
          <a:xfrm>
            <a:off x="384175" y="1798638"/>
            <a:ext cx="8839200" cy="5135562"/>
          </a:xfrm>
        </p:spPr>
        <p:txBody>
          <a:bodyPr/>
          <a:lstStyle/>
          <a:p>
            <a:pPr marL="803275" indent="-351155" eaLnBrk="1" hangingPunct="1">
              <a:lnSpc>
                <a:spcPct val="150000"/>
              </a:lnSpc>
            </a:pPr>
            <a:r>
              <a:rPr lang="en-US" altLang="en-US" sz="2000" dirty="0">
                <a:latin typeface="Arial" panose="020B0604020202020204" pitchFamily="34" charset="0"/>
                <a:cs typeface="Arial" panose="020B0604020202020204" pitchFamily="34" charset="0"/>
              </a:rPr>
              <a:t>感染</a:t>
            </a:r>
          </a:p>
          <a:p>
            <a:pPr marL="803275" indent="-351155" eaLnBrk="1" hangingPunct="1">
              <a:lnSpc>
                <a:spcPct val="150000"/>
              </a:lnSpc>
            </a:pPr>
            <a:r>
              <a:rPr lang="en-US" altLang="en-US" sz="2000" dirty="0" err="1">
                <a:latin typeface="Arial" panose="020B0604020202020204" pitchFamily="34" charset="0"/>
                <a:cs typeface="Arial" panose="020B0604020202020204" pitchFamily="34" charset="0"/>
              </a:rPr>
              <a:t>上皮</a:t>
            </a:r>
            <a:r>
              <a:rPr lang="zh-CN" altLang="en-US" sz="2000" dirty="0">
                <a:latin typeface="Arial" panose="020B0604020202020204" pitchFamily="34" charset="0"/>
                <a:cs typeface="Arial" panose="020B0604020202020204" pitchFamily="34" charset="0"/>
              </a:rPr>
              <a:t>长入</a:t>
            </a:r>
            <a:endParaRPr lang="en-US" altLang="en-US" sz="2000" dirty="0">
              <a:latin typeface="Arial" panose="020B0604020202020204" pitchFamily="34" charset="0"/>
              <a:cs typeface="Arial" panose="020B0604020202020204" pitchFamily="34" charset="0"/>
            </a:endParaRPr>
          </a:p>
          <a:p>
            <a:pPr marL="803275" indent="-351155" eaLnBrk="1" hangingPunct="1">
              <a:lnSpc>
                <a:spcPct val="150000"/>
              </a:lnSpc>
            </a:pPr>
            <a:r>
              <a:rPr lang="en-US" altLang="en-US" sz="2000" dirty="0">
                <a:latin typeface="Arial" panose="020B0604020202020204" pitchFamily="34" charset="0"/>
                <a:cs typeface="Arial" panose="020B0604020202020204" pitchFamily="34" charset="0"/>
              </a:rPr>
              <a:t>复发性角膜糜烂（RCES）</a:t>
            </a:r>
          </a:p>
          <a:p>
            <a:pPr marL="803275" indent="-351155" eaLnBrk="1" hangingPunct="1">
              <a:lnSpc>
                <a:spcPct val="150000"/>
              </a:lnSpc>
            </a:pPr>
            <a:r>
              <a:rPr lang="en-US" altLang="en-US" sz="2000" dirty="0">
                <a:latin typeface="Arial" panose="020B0604020202020204" pitchFamily="34" charset="0"/>
                <a:cs typeface="Arial" panose="020B0604020202020204" pitchFamily="34" charset="0"/>
              </a:rPr>
              <a:t>角膜水肿</a:t>
            </a:r>
          </a:p>
          <a:p>
            <a:pPr marL="803275" indent="-351155" eaLnBrk="1" hangingPunct="1">
              <a:lnSpc>
                <a:spcPct val="150000"/>
              </a:lnSpc>
            </a:pPr>
            <a:r>
              <a:rPr lang="en-US" altLang="en-US" sz="2000" dirty="0">
                <a:latin typeface="Arial" panose="020B0604020202020204" pitchFamily="34" charset="0"/>
                <a:cs typeface="Arial" panose="020B0604020202020204" pitchFamily="34" charset="0"/>
              </a:rPr>
              <a:t>眼球破裂</a:t>
            </a:r>
          </a:p>
          <a:p>
            <a:pPr marL="803275" indent="-351155" eaLnBrk="1" hangingPunct="1">
              <a:lnSpc>
                <a:spcPct val="150000"/>
              </a:lnSpc>
            </a:pPr>
            <a:r>
              <a:rPr lang="zh-CN" altLang="en-US" sz="2000" dirty="0"/>
              <a:t>卫星状</a:t>
            </a:r>
            <a:r>
              <a:rPr lang="en-US" altLang="en-US" sz="2000" dirty="0" err="1">
                <a:latin typeface="Arial" panose="020B0604020202020204" pitchFamily="34" charset="0"/>
                <a:cs typeface="Arial" panose="020B0604020202020204" pitchFamily="34" charset="0"/>
              </a:rPr>
              <a:t>铁线（上皮铁</a:t>
            </a:r>
            <a:r>
              <a:rPr lang="zh-CN" altLang="en-US" sz="2000" dirty="0">
                <a:latin typeface="Arial" panose="020B0604020202020204" pitchFamily="34" charset="0"/>
                <a:cs typeface="Arial" panose="020B0604020202020204" pitchFamily="34" charset="0"/>
              </a:rPr>
              <a:t>元素沉着</a:t>
            </a:r>
            <a:r>
              <a:rPr lang="en-US" altLang="en-US" sz="2000" dirty="0">
                <a:latin typeface="Arial" panose="020B0604020202020204" pitchFamily="34" charset="0"/>
                <a:cs typeface="Arial" panose="020B0604020202020204" pitchFamily="34" charset="0"/>
              </a:rPr>
              <a:t>）</a:t>
            </a:r>
          </a:p>
        </p:txBody>
      </p:sp>
      <p:sp>
        <p:nvSpPr>
          <p:cNvPr id="726019" name="Rectangle 5"/>
          <p:cNvSpPr>
            <a:spLocks noChangeArrowheads="1"/>
          </p:cNvSpPr>
          <p:nvPr/>
        </p:nvSpPr>
        <p:spPr bwMode="auto">
          <a:xfrm>
            <a:off x="298450" y="1009650"/>
            <a:ext cx="2454910" cy="521970"/>
          </a:xfrm>
          <a:prstGeom prst="rect">
            <a:avLst/>
          </a:prstGeom>
          <a:noFill/>
          <a:ln w="9525">
            <a:noFill/>
            <a:miter lim="800000"/>
          </a:ln>
        </p:spPr>
        <p:txBody>
          <a:bodyPr wrap="none">
            <a:spAutoFit/>
          </a:bodyPr>
          <a:lstStyle/>
          <a:p>
            <a:pPr algn="l"/>
            <a:r>
              <a:rPr lang="en-US" altLang="en-US" sz="2800">
                <a:solidFill>
                  <a:srgbClr val="0073AE"/>
                </a:solidFill>
                <a:latin typeface="Times New Roman MT Std"/>
              </a:rPr>
              <a:t>RK术后并发症</a:t>
            </a: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5" name="Rectangle 3"/>
          <p:cNvSpPr>
            <a:spLocks noGrp="1"/>
          </p:cNvSpPr>
          <p:nvPr>
            <p:ph type="body" idx="1"/>
          </p:nvPr>
        </p:nvSpPr>
        <p:spPr>
          <a:xfrm>
            <a:off x="835025" y="1801813"/>
            <a:ext cx="8839200" cy="5135562"/>
          </a:xfrm>
        </p:spPr>
        <p:txBody>
          <a:bodyPr/>
          <a:lstStyle/>
          <a:p>
            <a:pPr marL="361950" indent="-361950" eaLnBrk="1" hangingPunct="1">
              <a:lnSpc>
                <a:spcPct val="150000"/>
              </a:lnSpc>
              <a:defRPr/>
            </a:pPr>
            <a:r>
              <a:rPr lang="zh-CN" altLang="en-US" sz="2000" dirty="0">
                <a:latin typeface="Arial" panose="020B0604020202020204" pitchFamily="34" charset="0"/>
                <a:cs typeface="Arial" panose="020B0604020202020204" pitchFamily="34" charset="0"/>
              </a:rPr>
              <a:t>过矫</a:t>
            </a:r>
            <a:endParaRPr lang="en-US" altLang="en-US" sz="2000" dirty="0">
              <a:latin typeface="Arial" panose="020B0604020202020204" pitchFamily="34" charset="0"/>
              <a:cs typeface="Arial" panose="020B0604020202020204" pitchFamily="34" charset="0"/>
            </a:endParaRPr>
          </a:p>
          <a:p>
            <a:pPr marL="361950" indent="-361950" eaLnBrk="1" hangingPunct="1">
              <a:lnSpc>
                <a:spcPct val="150000"/>
              </a:lnSpc>
              <a:defRPr/>
            </a:pPr>
            <a:r>
              <a:rPr lang="zh-CN" altLang="en-US" sz="2000" dirty="0">
                <a:latin typeface="Arial" panose="020B0604020202020204" pitchFamily="34" charset="0"/>
                <a:cs typeface="Arial" panose="020B0604020202020204" pitchFamily="34" charset="0"/>
              </a:rPr>
              <a:t>欠矫</a:t>
            </a:r>
            <a:endParaRPr lang="en-US" altLang="en-US" sz="2000" dirty="0">
              <a:latin typeface="Arial" panose="020B0604020202020204" pitchFamily="34" charset="0"/>
              <a:cs typeface="Arial" panose="020B0604020202020204" pitchFamily="34" charset="0"/>
            </a:endParaRPr>
          </a:p>
          <a:p>
            <a:pPr marL="361950" indent="-361950" eaLnBrk="1" hangingPunct="1">
              <a:lnSpc>
                <a:spcPct val="150000"/>
              </a:lnSpc>
              <a:defRPr/>
            </a:pPr>
            <a:r>
              <a:rPr lang="en-US" altLang="en-US"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散光</a:t>
            </a:r>
            <a:endParaRPr lang="en-US" altLang="en-US" sz="2000" dirty="0">
              <a:latin typeface="Arial" panose="020B0604020202020204" pitchFamily="34" charset="0"/>
              <a:cs typeface="Arial" panose="020B0604020202020204" pitchFamily="34" charset="0"/>
            </a:endParaRPr>
          </a:p>
          <a:p>
            <a:pPr marL="361950" indent="-361950" eaLnBrk="1" hangingPunct="1">
              <a:lnSpc>
                <a:spcPct val="150000"/>
              </a:lnSpc>
              <a:defRPr/>
            </a:pPr>
            <a:r>
              <a:rPr lang="en-US" altLang="en-US" sz="2000" dirty="0">
                <a:latin typeface="Arial" panose="020B0604020202020204"/>
                <a:cs typeface="Arial" panose="020B0604020202020204"/>
              </a:rPr>
              <a:t>↓ </a:t>
            </a:r>
            <a:r>
              <a:rPr lang="zh-CN" altLang="en-US" sz="2000" dirty="0">
                <a:latin typeface="Arial" panose="020B0604020202020204" pitchFamily="34" charset="0"/>
                <a:cs typeface="Arial" panose="020B0604020202020204" pitchFamily="34" charset="0"/>
              </a:rPr>
              <a:t>最佳矫正视力</a:t>
            </a:r>
            <a:endParaRPr lang="en-US" altLang="en-US" sz="2000" dirty="0">
              <a:latin typeface="Arial" panose="020B0604020202020204" pitchFamily="34" charset="0"/>
              <a:cs typeface="Arial" panose="020B0604020202020204" pitchFamily="34" charset="0"/>
            </a:endParaRPr>
          </a:p>
          <a:p>
            <a:pPr marL="361950" indent="-361950" eaLnBrk="1" hangingPunct="1">
              <a:lnSpc>
                <a:spcPct val="150000"/>
              </a:lnSpc>
              <a:defRPr/>
            </a:pPr>
            <a:r>
              <a:rPr lang="zh-CN" altLang="en-US" sz="2000" dirty="0"/>
              <a:t>日间</a:t>
            </a:r>
            <a:r>
              <a:rPr lang="zh-CN" altLang="en-US" sz="2000" dirty="0">
                <a:latin typeface="Arial" panose="020B0604020202020204"/>
                <a:cs typeface="Arial" panose="020B0604020202020204"/>
              </a:rPr>
              <a:t>视力波动</a:t>
            </a:r>
            <a:endParaRPr lang="en-US" altLang="en-US" sz="2000" dirty="0">
              <a:latin typeface="Arial" panose="020B0604020202020204" pitchFamily="34" charset="0"/>
              <a:cs typeface="Arial" panose="020B0604020202020204" pitchFamily="34" charset="0"/>
            </a:endParaRPr>
          </a:p>
          <a:p>
            <a:pPr marL="361950" indent="-361950" eaLnBrk="1" hangingPunct="1">
              <a:lnSpc>
                <a:spcPct val="150000"/>
              </a:lnSpc>
              <a:defRPr/>
            </a:pPr>
            <a:r>
              <a:rPr lang="zh-CN" altLang="en-US" sz="2000" dirty="0">
                <a:latin typeface="Arial" panose="020B0604020202020204" pitchFamily="34" charset="0"/>
                <a:cs typeface="Arial" panose="020B0604020202020204" pitchFamily="34" charset="0"/>
              </a:rPr>
              <a:t>近视或远视偏移</a:t>
            </a:r>
            <a:endParaRPr lang="en-US" altLang="en-US" sz="2000" dirty="0">
              <a:latin typeface="Arial" panose="020B0604020202020204" pitchFamily="34" charset="0"/>
              <a:cs typeface="Arial" panose="020B0604020202020204" pitchFamily="34" charset="0"/>
            </a:endParaRPr>
          </a:p>
          <a:p>
            <a:pPr marL="361950" indent="-361950" eaLnBrk="1" hangingPunct="1">
              <a:lnSpc>
                <a:spcPct val="150000"/>
              </a:lnSpc>
              <a:defRPr/>
            </a:pPr>
            <a:r>
              <a:rPr lang="en-US" altLang="en-US" sz="2000" dirty="0">
                <a:latin typeface="Arial" panose="020B0604020202020204"/>
                <a:cs typeface="Arial" panose="020B0604020202020204"/>
              </a:rPr>
              <a:t>↓ </a:t>
            </a:r>
            <a:r>
              <a:rPr lang="zh-CN" altLang="en-US" sz="2000" dirty="0">
                <a:latin typeface="Arial" panose="020B0604020202020204" pitchFamily="34" charset="0"/>
                <a:cs typeface="Arial" panose="020B0604020202020204" pitchFamily="34" charset="0"/>
              </a:rPr>
              <a:t>对比敏感度</a:t>
            </a:r>
            <a:endParaRPr lang="en-US" altLang="en-US" sz="2000" dirty="0">
              <a:latin typeface="Arial" panose="020B0604020202020204" pitchFamily="34" charset="0"/>
              <a:cs typeface="Arial" panose="020B0604020202020204" pitchFamily="34" charset="0"/>
            </a:endParaRPr>
          </a:p>
          <a:p>
            <a:pPr marL="361950" indent="-361950" eaLnBrk="1" hangingPunct="1">
              <a:lnSpc>
                <a:spcPct val="150000"/>
              </a:lnSpc>
              <a:defRPr/>
            </a:pPr>
            <a:r>
              <a:rPr lang="en-US" altLang="en-US" sz="2000" dirty="0">
                <a:latin typeface="Arial" panose="020B0604020202020204"/>
                <a:cs typeface="Arial" panose="020B0604020202020204"/>
              </a:rPr>
              <a:t>↓ </a:t>
            </a:r>
            <a:r>
              <a:rPr lang="zh-CN" altLang="en-US" sz="2000" dirty="0">
                <a:latin typeface="Arial" panose="020B0604020202020204"/>
                <a:cs typeface="Arial" panose="020B0604020202020204"/>
              </a:rPr>
              <a:t>眩光耐受性</a:t>
            </a:r>
            <a:endParaRPr lang="en-US" altLang="en-US" sz="2000" dirty="0">
              <a:latin typeface="Arial" panose="020B0604020202020204" pitchFamily="34" charset="0"/>
              <a:cs typeface="Arial" panose="020B0604020202020204" pitchFamily="34" charset="0"/>
            </a:endParaRPr>
          </a:p>
          <a:p>
            <a:pPr>
              <a:lnSpc>
                <a:spcPct val="150000"/>
              </a:lnSpc>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728067" name="Rectangle 5"/>
          <p:cNvSpPr>
            <a:spLocks noChangeArrowheads="1"/>
          </p:cNvSpPr>
          <p:nvPr/>
        </p:nvSpPr>
        <p:spPr bwMode="auto">
          <a:xfrm>
            <a:off x="298450" y="1009650"/>
            <a:ext cx="3166110" cy="521970"/>
          </a:xfrm>
          <a:prstGeom prst="rect">
            <a:avLst/>
          </a:prstGeom>
          <a:noFill/>
          <a:ln w="9525">
            <a:noFill/>
            <a:miter lim="800000"/>
          </a:ln>
        </p:spPr>
        <p:txBody>
          <a:bodyPr wrap="none">
            <a:spAutoFit/>
          </a:bodyPr>
          <a:lstStyle/>
          <a:p>
            <a:pPr algn="l"/>
            <a:r>
              <a:rPr lang="en-US" altLang="en-US" sz="2800">
                <a:solidFill>
                  <a:srgbClr val="0073AE"/>
                </a:solidFill>
                <a:latin typeface="Times New Roman MT Std"/>
              </a:rPr>
              <a:t>RK引起的光学问题</a:t>
            </a: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3" name="Rectangle 3"/>
          <p:cNvSpPr>
            <a:spLocks noGrp="1"/>
          </p:cNvSpPr>
          <p:nvPr>
            <p:ph type="body" idx="1"/>
          </p:nvPr>
        </p:nvSpPr>
        <p:spPr>
          <a:xfrm>
            <a:off x="206375" y="1803400"/>
            <a:ext cx="8839200" cy="5135563"/>
          </a:xfrm>
        </p:spPr>
        <p:txBody>
          <a:bodyPr/>
          <a:lstStyle/>
          <a:p>
            <a:pPr marL="984250" indent="-361950" eaLnBrk="1" hangingPunct="1">
              <a:lnSpc>
                <a:spcPct val="150000"/>
              </a:lnSpc>
            </a:pPr>
            <a:r>
              <a:rPr lang="en-US" altLang="en-US" sz="2000" dirty="0" err="1">
                <a:latin typeface="Arial" panose="020B0604020202020204" pitchFamily="34" charset="0"/>
                <a:cs typeface="Arial" panose="020B0604020202020204" pitchFamily="34" charset="0"/>
              </a:rPr>
              <a:t>氩氟准分子激光器（Ar-F</a:t>
            </a:r>
            <a:r>
              <a:rPr lang="en-US" altLang="en-US" sz="2000" dirty="0">
                <a:latin typeface="Arial" panose="020B0604020202020204" pitchFamily="34" charset="0"/>
                <a:cs typeface="Arial" panose="020B0604020202020204" pitchFamily="34" charset="0"/>
              </a:rPr>
              <a:t>）</a:t>
            </a:r>
          </a:p>
          <a:p>
            <a:pPr marL="984250" indent="-361950" eaLnBrk="1" hangingPunct="1">
              <a:lnSpc>
                <a:spcPct val="150000"/>
              </a:lnSpc>
            </a:pPr>
            <a:r>
              <a:rPr lang="en-US" altLang="en-US" sz="2000" dirty="0">
                <a:latin typeface="Arial" panose="020B0604020202020204" pitchFamily="34" charset="0"/>
                <a:cs typeface="Arial" panose="020B0604020202020204" pitchFamily="34" charset="0"/>
              </a:rPr>
              <a:t>发射波长193 nm</a:t>
            </a:r>
          </a:p>
          <a:p>
            <a:pPr marL="984250" indent="-361950" eaLnBrk="1" hangingPunct="1">
              <a:lnSpc>
                <a:spcPct val="150000"/>
              </a:lnSpc>
            </a:pPr>
            <a:r>
              <a:rPr lang="en-US" altLang="en-US" sz="2000" dirty="0" err="1">
                <a:latin typeface="Arial" panose="020B0604020202020204" pitchFamily="34" charset="0"/>
                <a:cs typeface="Arial" panose="020B0604020202020204" pitchFamily="34" charset="0"/>
              </a:rPr>
              <a:t>高光子能破坏分子键</a:t>
            </a:r>
            <a:endParaRPr lang="en-US" altLang="en-US" sz="2000" dirty="0">
              <a:latin typeface="Arial" panose="020B0604020202020204" pitchFamily="34" charset="0"/>
              <a:cs typeface="Arial" panose="020B0604020202020204" pitchFamily="34" charset="0"/>
            </a:endParaRPr>
          </a:p>
          <a:p>
            <a:pPr marL="1441450" lvl="1" indent="-361950" eaLnBrk="1" hangingPunct="1">
              <a:lnSpc>
                <a:spcPct val="150000"/>
              </a:lnSpc>
            </a:pPr>
            <a:r>
              <a:rPr lang="en-US" altLang="en-US" sz="2000" dirty="0">
                <a:latin typeface="Arial" panose="020B0604020202020204" pitchFamily="34" charset="0"/>
                <a:cs typeface="Arial" panose="020B0604020202020204" pitchFamily="34" charset="0"/>
              </a:rPr>
              <a:t>→</a:t>
            </a:r>
            <a:r>
              <a:rPr lang="zh-CN" altLang="en-US" sz="2000" dirty="0"/>
              <a:t>精准的</a:t>
            </a:r>
            <a:r>
              <a:rPr lang="en-US" altLang="en-US" sz="2000" dirty="0" err="1">
                <a:latin typeface="Arial" panose="020B0604020202020204" pitchFamily="34" charset="0"/>
                <a:cs typeface="Arial" panose="020B0604020202020204" pitchFamily="34" charset="0"/>
              </a:rPr>
              <a:t>组织去除</a:t>
            </a:r>
            <a:endParaRPr lang="en-US" altLang="en-US" sz="2000" dirty="0">
              <a:latin typeface="Arial" panose="020B0604020202020204" pitchFamily="34" charset="0"/>
              <a:cs typeface="Arial" panose="020B0604020202020204" pitchFamily="34" charset="0"/>
            </a:endParaRPr>
          </a:p>
          <a:p>
            <a:pPr marL="984250" indent="-361950" eaLnBrk="1" hangingPunct="1">
              <a:lnSpc>
                <a:spcPct val="150000"/>
              </a:lnSpc>
            </a:pPr>
            <a:r>
              <a:rPr lang="en-US" altLang="en-US" sz="2000" dirty="0" err="1">
                <a:latin typeface="Arial" panose="020B0604020202020204" pitchFamily="34" charset="0"/>
                <a:cs typeface="Arial" panose="020B0604020202020204" pitchFamily="34" charset="0"/>
              </a:rPr>
              <a:t>对邻近组织的最小热损伤</a:t>
            </a:r>
            <a:endParaRPr lang="en-US" altLang="en-US" sz="2000" dirty="0">
              <a:latin typeface="Arial" panose="020B0604020202020204" pitchFamily="34" charset="0"/>
              <a:cs typeface="Arial" panose="020B0604020202020204" pitchFamily="34" charset="0"/>
            </a:endParaRPr>
          </a:p>
        </p:txBody>
      </p:sp>
      <p:sp>
        <p:nvSpPr>
          <p:cNvPr id="730115" name="Rectangle 5"/>
          <p:cNvSpPr>
            <a:spLocks noChangeArrowheads="1"/>
          </p:cNvSpPr>
          <p:nvPr/>
        </p:nvSpPr>
        <p:spPr bwMode="auto">
          <a:xfrm>
            <a:off x="298450" y="1009650"/>
            <a:ext cx="5570756" cy="523220"/>
          </a:xfrm>
          <a:prstGeom prst="rect">
            <a:avLst/>
          </a:prstGeom>
          <a:noFill/>
          <a:ln w="9525">
            <a:noFill/>
            <a:miter lim="800000"/>
          </a:ln>
        </p:spPr>
        <p:txBody>
          <a:bodyPr wrap="none">
            <a:spAutoFit/>
          </a:bodyPr>
          <a:lstStyle/>
          <a:p>
            <a:pPr algn="l"/>
            <a:r>
              <a:rPr lang="zh-CN" altLang="en-US" sz="2800" dirty="0">
                <a:solidFill>
                  <a:srgbClr val="0073AE"/>
                </a:solidFill>
                <a:latin typeface="Times New Roman MT Std"/>
              </a:rPr>
              <a:t>准分子激光</a:t>
            </a:r>
            <a:r>
              <a:rPr lang="en-US" altLang="en-US" sz="2800" dirty="0" err="1">
                <a:solidFill>
                  <a:srgbClr val="0073AE"/>
                </a:solidFill>
                <a:latin typeface="Times New Roman MT Std"/>
              </a:rPr>
              <a:t>角膜</a:t>
            </a:r>
            <a:r>
              <a:rPr lang="zh-CN" altLang="en-US" sz="2800" dirty="0">
                <a:solidFill>
                  <a:srgbClr val="0073AE"/>
                </a:solidFill>
                <a:latin typeface="Times New Roman MT Std"/>
              </a:rPr>
              <a:t>表面</a:t>
            </a:r>
            <a:r>
              <a:rPr lang="en-US" altLang="en-US" sz="2800" dirty="0" err="1">
                <a:solidFill>
                  <a:srgbClr val="0073AE"/>
                </a:solidFill>
                <a:latin typeface="Times New Roman MT Std"/>
              </a:rPr>
              <a:t>切削术</a:t>
            </a:r>
            <a:r>
              <a:rPr lang="en-US" altLang="en-US" sz="2800" dirty="0">
                <a:solidFill>
                  <a:srgbClr val="0073AE"/>
                </a:solidFill>
                <a:latin typeface="Times New Roman MT Std"/>
              </a:rPr>
              <a:t> (PRK)</a:t>
            </a:r>
            <a:endParaRPr lang="en-US" altLang="en-US" sz="2800" dirty="0">
              <a:latin typeface="Times New Roman MT Std"/>
            </a:endParaRP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3"/>
          <p:cNvSpPr>
            <a:spLocks noGrp="1"/>
          </p:cNvSpPr>
          <p:nvPr>
            <p:ph type="body" idx="1"/>
          </p:nvPr>
        </p:nvSpPr>
        <p:spPr>
          <a:xfrm>
            <a:off x="835025" y="1804988"/>
            <a:ext cx="8839200" cy="5135562"/>
          </a:xfrm>
        </p:spPr>
        <p:txBody>
          <a:bodyPr/>
          <a:lstStyle/>
          <a:p>
            <a:pPr marL="361950" indent="-361950" eaLnBrk="1" hangingPunct="1">
              <a:lnSpc>
                <a:spcPct val="150000"/>
              </a:lnSpc>
            </a:pPr>
            <a:r>
              <a:rPr lang="en-US" altLang="en-US" sz="2000" dirty="0" err="1">
                <a:latin typeface="Arial" panose="020B0604020202020204" pitchFamily="34" charset="0"/>
                <a:cs typeface="Arial" panose="020B0604020202020204" pitchFamily="34" charset="0"/>
              </a:rPr>
              <a:t>持续</a:t>
            </a:r>
            <a:r>
              <a:rPr lang="zh-CN" altLang="en-US" sz="2000" dirty="0">
                <a:latin typeface="Arial" panose="020B0604020202020204" pitchFamily="34" charset="0"/>
                <a:cs typeface="Arial" panose="020B0604020202020204" pitchFamily="34" charset="0"/>
              </a:rPr>
              <a:t>的</a:t>
            </a:r>
            <a:r>
              <a:rPr lang="en-US" altLang="en-US" sz="2000" dirty="0" err="1">
                <a:latin typeface="Arial" panose="020B0604020202020204" pitchFamily="34" charset="0"/>
                <a:cs typeface="Arial" panose="020B0604020202020204" pitchFamily="34" charset="0"/>
              </a:rPr>
              <a:t>基质瘢痕</a:t>
            </a:r>
            <a:r>
              <a:rPr lang="en-US" altLang="en-US" sz="2000" dirty="0">
                <a:latin typeface="Arial" panose="020B0604020202020204" pitchFamily="34" charset="0"/>
                <a:cs typeface="Arial" panose="020B0604020202020204" pitchFamily="34" charset="0"/>
              </a:rPr>
              <a:t> </a:t>
            </a:r>
          </a:p>
          <a:p>
            <a:pPr marL="762000" lvl="2" indent="-361950" eaLnBrk="1" hangingPunct="1">
              <a:lnSpc>
                <a:spcPct val="150000"/>
              </a:lnSpc>
            </a:pPr>
            <a:r>
              <a:rPr lang="zh-CN" altLang="en-US" sz="2000" dirty="0">
                <a:latin typeface="Arial" panose="020B0604020202020204" pitchFamily="34" charset="0"/>
                <a:cs typeface="Arial" panose="020B0604020202020204" pitchFamily="34" charset="0"/>
              </a:rPr>
              <a:t>早发或迟发</a:t>
            </a:r>
            <a:endParaRPr lang="en-US" altLang="en-US" sz="2000" dirty="0">
              <a:latin typeface="Arial" panose="020B0604020202020204" pitchFamily="34" charset="0"/>
              <a:cs typeface="Arial" panose="020B0604020202020204" pitchFamily="34" charset="0"/>
            </a:endParaRPr>
          </a:p>
          <a:p>
            <a:pPr marL="361950" indent="-361950" eaLnBrk="1" hangingPunct="1">
              <a:lnSpc>
                <a:spcPct val="150000"/>
              </a:lnSpc>
            </a:pPr>
            <a:r>
              <a:rPr lang="zh-CN" altLang="en-US" sz="2000" dirty="0">
                <a:latin typeface="Arial" panose="020B0604020202020204" pitchFamily="34" charset="0"/>
                <a:cs typeface="Arial" panose="020B0604020202020204" pitchFamily="34" charset="0"/>
              </a:rPr>
              <a:t>光学性能退化</a:t>
            </a:r>
            <a:r>
              <a:rPr lang="en-US" altLang="en-US" sz="2000" dirty="0">
                <a:latin typeface="Arial" panose="020B0604020202020204" pitchFamily="34" charset="0"/>
                <a:cs typeface="Arial" panose="020B0604020202020204" pitchFamily="34" charset="0"/>
              </a:rPr>
              <a:t>:</a:t>
            </a:r>
          </a:p>
          <a:p>
            <a:pPr marL="762000" lvl="2" indent="-361950" eaLnBrk="1" hangingPunct="1">
              <a:lnSpc>
                <a:spcPct val="150000"/>
              </a:lnSpc>
            </a:pPr>
            <a:r>
              <a:rPr lang="zh-CN" altLang="en-US" sz="2000" dirty="0">
                <a:latin typeface="Arial" panose="020B0604020202020204" pitchFamily="34" charset="0"/>
                <a:cs typeface="Arial" panose="020B0604020202020204" pitchFamily="34" charset="0"/>
              </a:rPr>
              <a:t>最佳矫正视力损失</a:t>
            </a:r>
            <a:endParaRPr lang="en-US" altLang="en-US" sz="2000" dirty="0">
              <a:latin typeface="Arial" panose="020B0604020202020204" pitchFamily="34" charset="0"/>
              <a:cs typeface="Arial" panose="020B0604020202020204" pitchFamily="34" charset="0"/>
            </a:endParaRPr>
          </a:p>
          <a:p>
            <a:pPr marL="762000" lvl="2" indent="-361950" eaLnBrk="1" hangingPunct="1">
              <a:lnSpc>
                <a:spcPct val="150000"/>
              </a:lnSpc>
            </a:pPr>
            <a:r>
              <a:rPr lang="zh-CN" altLang="en-US" sz="2000" dirty="0">
                <a:latin typeface="Arial" panose="020B0604020202020204" pitchFamily="34" charset="0"/>
                <a:cs typeface="Arial" panose="020B0604020202020204" pitchFamily="34" charset="0"/>
              </a:rPr>
              <a:t>光晕</a:t>
            </a:r>
            <a:r>
              <a:rPr lang="en-US" altLang="en-US"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对比敏感度</a:t>
            </a:r>
            <a:endParaRPr lang="en-US" altLang="en-US" sz="2000" dirty="0">
              <a:latin typeface="Arial" panose="020B0604020202020204" pitchFamily="34" charset="0"/>
              <a:cs typeface="Arial" panose="020B0604020202020204" pitchFamily="34" charset="0"/>
            </a:endParaRPr>
          </a:p>
          <a:p>
            <a:pPr marL="361950" indent="-361950" eaLnBrk="1" hangingPunct="1">
              <a:lnSpc>
                <a:spcPct val="150000"/>
              </a:lnSpc>
            </a:pPr>
            <a:r>
              <a:rPr lang="zh-CN" altLang="en-US" sz="2000" dirty="0">
                <a:latin typeface="Arial" panose="020B0604020202020204" pitchFamily="34" charset="0"/>
                <a:cs typeface="Arial" panose="020B0604020202020204" pitchFamily="34" charset="0"/>
              </a:rPr>
              <a:t>角膜敏感度下降</a:t>
            </a:r>
            <a:endParaRPr lang="en-US" altLang="en-US" sz="2000" dirty="0">
              <a:latin typeface="Arial" panose="020B0604020202020204" pitchFamily="34" charset="0"/>
              <a:cs typeface="Arial" panose="020B0604020202020204" pitchFamily="34" charset="0"/>
            </a:endParaRPr>
          </a:p>
          <a:p>
            <a:pPr marL="361950" indent="-361950" eaLnBrk="1" hangingPunct="1">
              <a:lnSpc>
                <a:spcPct val="150000"/>
              </a:lnSpc>
            </a:pPr>
            <a:r>
              <a:rPr lang="zh-CN" altLang="en-US" sz="2000" dirty="0">
                <a:latin typeface="Arial" panose="020B0604020202020204" pitchFamily="34" charset="0"/>
                <a:cs typeface="Arial" panose="020B0604020202020204" pitchFamily="34" charset="0"/>
              </a:rPr>
              <a:t>感染的风险</a:t>
            </a:r>
            <a:endParaRPr lang="en-US" altLang="en-US" sz="2000" dirty="0">
              <a:latin typeface="Arial" panose="020B0604020202020204" pitchFamily="34" charset="0"/>
              <a:cs typeface="Arial" panose="020B0604020202020204" pitchFamily="34" charset="0"/>
            </a:endParaRPr>
          </a:p>
          <a:p>
            <a:pPr marL="361950" indent="-361950" eaLnBrk="1" hangingPunct="1">
              <a:lnSpc>
                <a:spcPct val="150000"/>
              </a:lnSpc>
            </a:pPr>
            <a:r>
              <a:rPr lang="zh-CN" altLang="en-US" sz="2000" dirty="0">
                <a:latin typeface="Arial" panose="020B0604020202020204" pitchFamily="34" charset="0"/>
                <a:cs typeface="Arial" panose="020B0604020202020204" pitchFamily="34" charset="0"/>
              </a:rPr>
              <a:t>类固醇并发症</a:t>
            </a:r>
          </a:p>
        </p:txBody>
      </p:sp>
      <p:sp>
        <p:nvSpPr>
          <p:cNvPr id="732163" name="Rectangle 5"/>
          <p:cNvSpPr>
            <a:spLocks noChangeArrowheads="1"/>
          </p:cNvSpPr>
          <p:nvPr/>
        </p:nvSpPr>
        <p:spPr bwMode="auto">
          <a:xfrm>
            <a:off x="298450" y="1009650"/>
            <a:ext cx="2030095" cy="52197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PRK </a:t>
            </a:r>
            <a:r>
              <a:rPr lang="zh-CN" altLang="en-US" sz="2800" dirty="0">
                <a:solidFill>
                  <a:srgbClr val="0073AE"/>
                </a:solidFill>
                <a:latin typeface="Times New Roman MT Std"/>
              </a:rPr>
              <a:t>并发症</a:t>
            </a:r>
            <a:endParaRPr lang="zh-CN" altLang="en-US" sz="2800" dirty="0">
              <a:latin typeface="Times New Roman MT Std"/>
            </a:endParaRP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3"/>
          <p:cNvSpPr>
            <a:spLocks noGrp="1"/>
          </p:cNvSpPr>
          <p:nvPr>
            <p:ph type="title" idx="4294967295"/>
          </p:nvPr>
        </p:nvSpPr>
        <p:spPr bwMode="auto">
          <a:xfrm>
            <a:off x="146050" y="111125"/>
            <a:ext cx="8839200" cy="685800"/>
          </a:xfrm>
          <a:prstGeom prst="rect">
            <a:avLst/>
          </a:prstGeom>
          <a:noFill/>
          <a:ln>
            <a:miter lim="800000"/>
          </a:ln>
        </p:spPr>
        <p:txBody>
          <a:bodyPr/>
          <a:lstStyle/>
          <a:p>
            <a:pPr eaLnBrk="1" hangingPunct="1"/>
            <a:r>
              <a:rPr lang="zh-CN" altLang="en-US" dirty="0">
                <a:latin typeface="Arial" panose="020B0604020202020204" pitchFamily="34" charset="0"/>
                <a:cs typeface="Arial" panose="020B0604020202020204" pitchFamily="34" charset="0"/>
              </a:rPr>
              <a:t>接触镜的特殊应用</a:t>
            </a:r>
            <a:endParaRPr lang="en-US" altLang="en-US" dirty="0">
              <a:latin typeface="Arial" panose="020B0604020202020204" pitchFamily="34" charset="0"/>
              <a:cs typeface="Arial" panose="020B0604020202020204" pitchFamily="34" charset="0"/>
            </a:endParaRPr>
          </a:p>
        </p:txBody>
      </p:sp>
      <p:sp>
        <p:nvSpPr>
          <p:cNvPr id="39939" name="Content Placeholder 4"/>
          <p:cNvSpPr>
            <a:spLocks noGrp="1"/>
          </p:cNvSpPr>
          <p:nvPr>
            <p:ph idx="4294967295"/>
          </p:nvPr>
        </p:nvSpPr>
        <p:spPr>
          <a:xfrm>
            <a:off x="560388" y="1803400"/>
            <a:ext cx="8012140" cy="2879725"/>
          </a:xfrm>
        </p:spPr>
        <p:txBody>
          <a:bodyPr/>
          <a:lstStyle/>
          <a:p>
            <a:pPr marL="622300" indent="-351155">
              <a:lnSpc>
                <a:spcPct val="150000"/>
              </a:lnSpc>
              <a:defRPr/>
            </a:pPr>
            <a:r>
              <a:rPr lang="zh-CN" altLang="en-US" sz="2000" dirty="0"/>
              <a:t>介绍需要角膜接触镜辅助后续视觉恢复的角膜干预</a:t>
            </a:r>
          </a:p>
          <a:p>
            <a:pPr marL="622300" indent="-351155">
              <a:lnSpc>
                <a:spcPct val="150000"/>
              </a:lnSpc>
              <a:defRPr/>
            </a:pPr>
            <a:r>
              <a:rPr lang="zh-CN" altLang="en-US" sz="2000" dirty="0">
                <a:latin typeface="Arial" panose="020B0604020202020204" pitchFamily="34" charset="0"/>
                <a:cs typeface="Arial" panose="020B0604020202020204" pitchFamily="34" charset="0"/>
              </a:rPr>
              <a:t>外科方式：治疗与选择</a:t>
            </a:r>
          </a:p>
          <a:p>
            <a:pPr marL="622300" indent="-351155">
              <a:lnSpc>
                <a:spcPct val="150000"/>
              </a:lnSpc>
              <a:defRPr/>
            </a:pPr>
            <a:r>
              <a:rPr lang="zh-CN" altLang="en-US" sz="2000" dirty="0">
                <a:latin typeface="Arial" panose="020B0604020202020204" pitchFamily="34" charset="0"/>
                <a:cs typeface="Arial" panose="020B0604020202020204" pitchFamily="34" charset="0"/>
              </a:rPr>
              <a:t>接触镜配适选项</a:t>
            </a:r>
          </a:p>
          <a:p>
            <a:pPr marL="622300" indent="-351155">
              <a:lnSpc>
                <a:spcPct val="150000"/>
              </a:lnSpc>
              <a:defRPr/>
            </a:pPr>
            <a:r>
              <a:rPr lang="zh-CN" altLang="en-US" sz="2000" dirty="0">
                <a:latin typeface="Arial" panose="020B0604020202020204" pitchFamily="34" charset="0"/>
                <a:cs typeface="Arial" panose="020B0604020202020204" pitchFamily="34" charset="0"/>
              </a:rPr>
              <a:t>绷带镜或治疗</a:t>
            </a:r>
            <a:r>
              <a:rPr lang="zh-CN" altLang="en-US" sz="2000" dirty="0"/>
              <a:t>用途的接触镜</a:t>
            </a:r>
            <a:endParaRPr lang="en-US" altLang="en-US" sz="2000" dirty="0">
              <a:latin typeface="Arial" panose="020B0604020202020204" pitchFamily="34" charset="0"/>
              <a:cs typeface="Arial" panose="020B0604020202020204" pitchFamily="34" charset="0"/>
            </a:endParaRPr>
          </a:p>
        </p:txBody>
      </p:sp>
      <p:sp>
        <p:nvSpPr>
          <p:cNvPr id="61443" name="Rectangle 1"/>
          <p:cNvSpPr>
            <a:spLocks noChangeArrowheads="1"/>
          </p:cNvSpPr>
          <p:nvPr/>
        </p:nvSpPr>
        <p:spPr bwMode="auto">
          <a:xfrm>
            <a:off x="298450" y="1009650"/>
            <a:ext cx="902811"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介绍</a:t>
            </a:r>
            <a:endParaRPr lang="en-US" altLang="en-US" sz="2800" dirty="0">
              <a:latin typeface="Times New Roman MT St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1" name="Rectangle 3"/>
          <p:cNvSpPr>
            <a:spLocks noGrp="1"/>
          </p:cNvSpPr>
          <p:nvPr>
            <p:ph type="body" idx="1"/>
          </p:nvPr>
        </p:nvSpPr>
        <p:spPr>
          <a:xfrm>
            <a:off x="115888" y="1801813"/>
            <a:ext cx="8839200" cy="5135562"/>
          </a:xfrm>
        </p:spPr>
        <p:txBody>
          <a:bodyPr/>
          <a:lstStyle/>
          <a:p>
            <a:pPr marL="1075055" indent="-361950">
              <a:lnSpc>
                <a:spcPct val="150000"/>
              </a:lnSpc>
              <a:buClr>
                <a:srgbClr val="5C6F7B"/>
              </a:buClr>
              <a:buFontTx/>
              <a:buChar char="•"/>
              <a:defRPr/>
            </a:pPr>
            <a:r>
              <a:rPr lang="en-US" altLang="en-US" sz="2000" b="1" dirty="0">
                <a:solidFill>
                  <a:srgbClr val="FF0000"/>
                </a:solidFill>
                <a:latin typeface="Arial" panose="020B0604020202020204" pitchFamily="34" charset="0"/>
              </a:rPr>
              <a:t>L</a:t>
            </a:r>
            <a:r>
              <a:rPr lang="en-US" altLang="en-US" sz="2000" dirty="0">
                <a:latin typeface="Arial" panose="020B0604020202020204" pitchFamily="34" charset="0"/>
              </a:rPr>
              <a:t>aser </a:t>
            </a:r>
            <a:r>
              <a:rPr lang="en-US" altLang="en-US" sz="2000" b="1" dirty="0" err="1">
                <a:solidFill>
                  <a:srgbClr val="FF0000"/>
                </a:solidFill>
                <a:latin typeface="Arial" panose="020B0604020202020204" pitchFamily="34" charset="0"/>
              </a:rPr>
              <a:t>AS</a:t>
            </a:r>
            <a:r>
              <a:rPr lang="en-US" altLang="en-US" sz="2000" dirty="0" err="1">
                <a:latin typeface="Arial" panose="020B0604020202020204" pitchFamily="34" charset="0"/>
              </a:rPr>
              <a:t>sisted</a:t>
            </a:r>
            <a:r>
              <a:rPr lang="en-US" altLang="en-US" sz="2000" dirty="0">
                <a:latin typeface="Arial" panose="020B0604020202020204" pitchFamily="34" charset="0"/>
              </a:rPr>
              <a:t> </a:t>
            </a:r>
            <a:r>
              <a:rPr lang="en-US" altLang="en-US" sz="2000" b="1" i="1" dirty="0">
                <a:solidFill>
                  <a:srgbClr val="FF0000"/>
                </a:solidFill>
                <a:latin typeface="Arial" panose="020B0604020202020204" pitchFamily="34" charset="0"/>
              </a:rPr>
              <a:t>I</a:t>
            </a:r>
            <a:r>
              <a:rPr lang="en-US" altLang="en-US" sz="2000" i="1" dirty="0">
                <a:latin typeface="Arial" panose="020B0604020202020204" pitchFamily="34" charset="0"/>
              </a:rPr>
              <a:t>n situ</a:t>
            </a:r>
            <a:r>
              <a:rPr lang="en-US" altLang="en-US" sz="2000" dirty="0">
                <a:latin typeface="Arial" panose="020B0604020202020204" pitchFamily="34" charset="0"/>
              </a:rPr>
              <a:t> </a:t>
            </a:r>
            <a:r>
              <a:rPr lang="en-US" altLang="en-US" sz="2000" b="1" dirty="0" err="1">
                <a:solidFill>
                  <a:srgbClr val="FF0000"/>
                </a:solidFill>
                <a:latin typeface="Arial" panose="020B0604020202020204" pitchFamily="34" charset="0"/>
              </a:rPr>
              <a:t>K</a:t>
            </a:r>
            <a:r>
              <a:rPr lang="en-US" altLang="en-US" sz="2000" dirty="0" err="1">
                <a:latin typeface="Arial" panose="020B0604020202020204" pitchFamily="34" charset="0"/>
              </a:rPr>
              <a:t>eratomileusis</a:t>
            </a:r>
            <a:endParaRPr lang="en-US" altLang="en-US" sz="2000" dirty="0">
              <a:latin typeface="Arial" panose="020B0604020202020204" pitchFamily="34" charset="0"/>
            </a:endParaRPr>
          </a:p>
          <a:p>
            <a:pPr marL="1075055" indent="-361950">
              <a:lnSpc>
                <a:spcPct val="150000"/>
              </a:lnSpc>
              <a:buClr>
                <a:srgbClr val="5C6F7B"/>
              </a:buClr>
              <a:buFontTx/>
              <a:buChar char="•"/>
              <a:defRPr/>
            </a:pPr>
            <a:r>
              <a:rPr lang="en-US" altLang="en-US" sz="2000" dirty="0" err="1">
                <a:latin typeface="Arial" panose="020B0604020202020204" pitchFamily="34" charset="0"/>
              </a:rPr>
              <a:t>Palikaris</a:t>
            </a:r>
            <a:r>
              <a:rPr lang="en-US" altLang="en-US" sz="2000" dirty="0">
                <a:latin typeface="Arial" panose="020B0604020202020204" pitchFamily="34" charset="0"/>
              </a:rPr>
              <a:t>, 1990</a:t>
            </a:r>
          </a:p>
          <a:p>
            <a:pPr marL="1075055" indent="-361950">
              <a:lnSpc>
                <a:spcPct val="150000"/>
              </a:lnSpc>
              <a:buClr>
                <a:srgbClr val="5C6F7B"/>
              </a:buClr>
              <a:buFontTx/>
              <a:buChar char="•"/>
              <a:defRPr/>
            </a:pPr>
            <a:r>
              <a:rPr lang="en-US" altLang="en-US" sz="2000" dirty="0" err="1">
                <a:latin typeface="Arial" panose="020B0604020202020204" pitchFamily="34" charset="0"/>
              </a:rPr>
              <a:t>高度近视</a:t>
            </a:r>
            <a:endParaRPr lang="en-US" altLang="en-US" sz="2000" dirty="0">
              <a:latin typeface="Arial" panose="020B0604020202020204" pitchFamily="34" charset="0"/>
            </a:endParaRPr>
          </a:p>
          <a:p>
            <a:pPr marL="1075055" indent="-361950">
              <a:lnSpc>
                <a:spcPct val="150000"/>
              </a:lnSpc>
              <a:buClr>
                <a:srgbClr val="5C6F7B"/>
              </a:buClr>
              <a:buFontTx/>
              <a:buChar char="•"/>
              <a:defRPr/>
            </a:pPr>
            <a:r>
              <a:rPr lang="en-US" altLang="en-US" sz="2000" dirty="0">
                <a:latin typeface="Arial" panose="020B0604020202020204" pitchFamily="34" charset="0"/>
              </a:rPr>
              <a:t>显微角膜刀切割角膜瓣</a:t>
            </a:r>
          </a:p>
          <a:p>
            <a:pPr marL="1075055" indent="-361950">
              <a:lnSpc>
                <a:spcPct val="150000"/>
              </a:lnSpc>
              <a:buClr>
                <a:srgbClr val="5C6F7B"/>
              </a:buClr>
              <a:buFontTx/>
              <a:buChar char="•"/>
              <a:defRPr/>
            </a:pPr>
            <a:r>
              <a:rPr lang="en-US" altLang="en-US" sz="2000" dirty="0" err="1">
                <a:latin typeface="Arial" panose="020B0604020202020204" pitchFamily="34" charset="0"/>
              </a:rPr>
              <a:t>激光重塑暴露</a:t>
            </a:r>
            <a:r>
              <a:rPr lang="zh-CN" altLang="en-US" sz="2000" dirty="0">
                <a:latin typeface="Arial" panose="020B0604020202020204" pitchFamily="34" charset="0"/>
              </a:rPr>
              <a:t>的</a:t>
            </a:r>
            <a:r>
              <a:rPr lang="en-US" altLang="en-US" sz="2000" dirty="0" err="1">
                <a:latin typeface="Arial" panose="020B0604020202020204" pitchFamily="34" charset="0"/>
              </a:rPr>
              <a:t>基质以达到预期的变化</a:t>
            </a:r>
            <a:endParaRPr lang="en-US" altLang="en-US" sz="2000" dirty="0">
              <a:latin typeface="Arial" panose="020B0604020202020204" pitchFamily="34" charset="0"/>
            </a:endParaRPr>
          </a:p>
          <a:p>
            <a:pPr marL="1075055" indent="-361950">
              <a:lnSpc>
                <a:spcPct val="150000"/>
              </a:lnSpc>
              <a:buClr>
                <a:srgbClr val="5C6F7B"/>
              </a:buClr>
              <a:buFontTx/>
              <a:buChar char="•"/>
              <a:defRPr/>
            </a:pPr>
            <a:r>
              <a:rPr lang="zh-CN" altLang="en-US" sz="2000" dirty="0"/>
              <a:t>角膜瓣复位</a:t>
            </a:r>
            <a:endParaRPr lang="en-US" altLang="en-US" sz="2000" dirty="0">
              <a:latin typeface="Arial" panose="020B0604020202020204" pitchFamily="34" charset="0"/>
            </a:endParaRPr>
          </a:p>
          <a:p>
            <a:pPr marL="1075055" indent="-361950">
              <a:lnSpc>
                <a:spcPct val="150000"/>
              </a:lnSpc>
              <a:buClr>
                <a:srgbClr val="5C6F7B"/>
              </a:buClr>
              <a:buFontTx/>
              <a:buChar char="•"/>
              <a:defRPr/>
            </a:pPr>
            <a:r>
              <a:rPr lang="en-US" altLang="en-US" sz="2000" dirty="0" err="1">
                <a:latin typeface="Arial" panose="020B0604020202020204" pitchFamily="34" charset="0"/>
              </a:rPr>
              <a:t>通常不需要缝合</a:t>
            </a:r>
            <a:endParaRPr lang="en-US" altLang="en-US" sz="2000" dirty="0">
              <a:latin typeface="Arial" panose="020B0604020202020204" pitchFamily="34" charset="0"/>
            </a:endParaRPr>
          </a:p>
          <a:p>
            <a:pPr marL="1075055" indent="-361950">
              <a:lnSpc>
                <a:spcPct val="150000"/>
              </a:lnSpc>
              <a:buClr>
                <a:srgbClr val="5C6F7B"/>
              </a:buClr>
              <a:buFontTx/>
              <a:buChar char="•"/>
              <a:defRPr/>
            </a:pPr>
            <a:r>
              <a:rPr lang="zh-CN" altLang="en-US" sz="2000" dirty="0">
                <a:latin typeface="Arial" panose="020B0604020202020204" pitchFamily="34" charset="0"/>
              </a:rPr>
              <a:t>保留前弹力层</a:t>
            </a:r>
            <a:endParaRPr lang="en-US" altLang="en-US" sz="2000" dirty="0">
              <a:latin typeface="Arial" panose="020B0604020202020204" pitchFamily="34" charset="0"/>
            </a:endParaRPr>
          </a:p>
          <a:p>
            <a:pPr>
              <a:lnSpc>
                <a:spcPct val="150000"/>
              </a:lnSpc>
              <a:defRPr/>
            </a:pPr>
            <a:endParaRPr lang="en-US" altLang="en-US" dirty="0">
              <a:latin typeface="Arial" panose="020B0604020202020204" pitchFamily="34" charset="0"/>
              <a:cs typeface="Arial" panose="020B0604020202020204" pitchFamily="34" charset="0"/>
            </a:endParaRPr>
          </a:p>
        </p:txBody>
      </p:sp>
      <p:sp>
        <p:nvSpPr>
          <p:cNvPr id="733187" name="Rectangle 6"/>
          <p:cNvSpPr>
            <a:spLocks noChangeArrowheads="1"/>
          </p:cNvSpPr>
          <p:nvPr/>
        </p:nvSpPr>
        <p:spPr bwMode="auto">
          <a:xfrm>
            <a:off x="298450" y="1009650"/>
            <a:ext cx="5821045" cy="521970"/>
          </a:xfrm>
          <a:prstGeom prst="rect">
            <a:avLst/>
          </a:prstGeom>
          <a:noFill/>
          <a:ln w="9525">
            <a:noFill/>
            <a:miter lim="800000"/>
          </a:ln>
        </p:spPr>
        <p:txBody>
          <a:bodyPr wrap="none">
            <a:spAutoFit/>
          </a:bodyPr>
          <a:lstStyle/>
          <a:p>
            <a:pPr algn="l"/>
            <a:r>
              <a:rPr lang="en-US" altLang="en-US" sz="2800" dirty="0" err="1">
                <a:solidFill>
                  <a:srgbClr val="0073AE"/>
                </a:solidFill>
                <a:latin typeface="Times New Roman MT Std"/>
              </a:rPr>
              <a:t>准分子激光原位角膜磨镶术</a:t>
            </a:r>
            <a:r>
              <a:rPr lang="en-US" altLang="en-US" sz="2800" dirty="0">
                <a:solidFill>
                  <a:srgbClr val="0073AE"/>
                </a:solidFill>
                <a:latin typeface="Times New Roman MT Std"/>
              </a:rPr>
              <a:t> (LASIK)</a:t>
            </a:r>
            <a:endParaRPr lang="en-US" altLang="en-US" sz="2800" dirty="0">
              <a:latin typeface="Times New Roman MT Std"/>
            </a:endParaRP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9" name="Rectangle 3"/>
          <p:cNvSpPr>
            <a:spLocks noGrp="1"/>
          </p:cNvSpPr>
          <p:nvPr>
            <p:ph type="body" idx="1"/>
          </p:nvPr>
        </p:nvSpPr>
        <p:spPr>
          <a:xfrm>
            <a:off x="384175" y="1643050"/>
            <a:ext cx="8839200" cy="5135563"/>
          </a:xfrm>
        </p:spPr>
        <p:txBody>
          <a:bodyPr/>
          <a:lstStyle/>
          <a:p>
            <a:pPr marL="803275" indent="-351155" eaLnBrk="1" hangingPunct="1">
              <a:lnSpc>
                <a:spcPct val="150000"/>
              </a:lnSpc>
              <a:defRPr/>
            </a:pPr>
            <a:r>
              <a:rPr lang="zh-CN" altLang="en-US" sz="2000" dirty="0"/>
              <a:t>显微</a:t>
            </a:r>
            <a:r>
              <a:rPr lang="en-US" altLang="en-US" sz="2000" dirty="0" err="1"/>
              <a:t>角膜</a:t>
            </a:r>
            <a:r>
              <a:rPr lang="zh-CN" altLang="en-US" sz="2000" dirty="0"/>
              <a:t>刀切除不佳</a:t>
            </a:r>
            <a:endParaRPr lang="en-US" altLang="en-US" sz="2000" dirty="0"/>
          </a:p>
          <a:p>
            <a:pPr marL="1203325" lvl="2" indent="-351155" eaLnBrk="1" hangingPunct="1">
              <a:lnSpc>
                <a:spcPct val="150000"/>
              </a:lnSpc>
              <a:defRPr/>
            </a:pPr>
            <a:r>
              <a:rPr lang="zh-CN" altLang="en-US" sz="2000" dirty="0"/>
              <a:t>手术</a:t>
            </a:r>
            <a:r>
              <a:rPr lang="en-US" altLang="en-US" sz="2000" dirty="0" err="1"/>
              <a:t>医生的经验</a:t>
            </a:r>
            <a:endParaRPr lang="en-US" altLang="en-US" sz="2000" dirty="0"/>
          </a:p>
          <a:p>
            <a:pPr marL="1203325" lvl="2" indent="-351155" eaLnBrk="1" hangingPunct="1">
              <a:lnSpc>
                <a:spcPct val="150000"/>
              </a:lnSpc>
              <a:defRPr/>
            </a:pPr>
            <a:r>
              <a:rPr lang="zh-CN" altLang="en-US" sz="2000" dirty="0"/>
              <a:t>负吸失败</a:t>
            </a:r>
            <a:endParaRPr lang="en-US" altLang="en-US" sz="2000" dirty="0"/>
          </a:p>
          <a:p>
            <a:pPr marL="1203325" lvl="2" indent="-351155" eaLnBrk="1" hangingPunct="1">
              <a:lnSpc>
                <a:spcPct val="150000"/>
              </a:lnSpc>
              <a:defRPr/>
            </a:pPr>
            <a:r>
              <a:rPr lang="en-US" altLang="en-US" sz="2000" dirty="0"/>
              <a:t>太深 ® 角膜穿孔</a:t>
            </a:r>
          </a:p>
          <a:p>
            <a:pPr marL="803275" indent="-351155" eaLnBrk="1" hangingPunct="1">
              <a:lnSpc>
                <a:spcPct val="150000"/>
              </a:lnSpc>
              <a:defRPr/>
            </a:pPr>
            <a:r>
              <a:rPr lang="zh-CN" altLang="en-US" sz="2000" dirty="0"/>
              <a:t>角膜</a:t>
            </a:r>
            <a:r>
              <a:rPr lang="en-US" altLang="en-US" sz="2000" dirty="0" err="1"/>
              <a:t>瓣并发症</a:t>
            </a:r>
            <a:endParaRPr lang="en-US" altLang="en-US" sz="2000" dirty="0"/>
          </a:p>
          <a:p>
            <a:pPr marL="1203325" lvl="2" indent="-351155" eaLnBrk="1" hangingPunct="1">
              <a:lnSpc>
                <a:spcPct val="150000"/>
              </a:lnSpc>
              <a:defRPr/>
            </a:pPr>
            <a:r>
              <a:rPr lang="en-US" altLang="en-US" sz="2000" dirty="0" err="1"/>
              <a:t>没有</a:t>
            </a:r>
            <a:r>
              <a:rPr lang="zh-CN" altLang="en-US" sz="2000" dirty="0"/>
              <a:t>形成</a:t>
            </a:r>
            <a:r>
              <a:rPr lang="en-US" altLang="en-US" sz="2000" dirty="0" err="1"/>
              <a:t>铰链</a:t>
            </a:r>
            <a:r>
              <a:rPr lang="en-US" altLang="en-US" sz="2000" dirty="0"/>
              <a:t>（</a:t>
            </a:r>
            <a:r>
              <a:rPr lang="zh-CN" altLang="en-US" sz="2000" dirty="0"/>
              <a:t>游离瓣</a:t>
            </a:r>
            <a:r>
              <a:rPr lang="en-US" altLang="en-US" sz="2000" dirty="0"/>
              <a:t>）</a:t>
            </a:r>
          </a:p>
          <a:p>
            <a:pPr marL="1203325" lvl="2" indent="-351155" eaLnBrk="1" hangingPunct="1">
              <a:lnSpc>
                <a:spcPct val="150000"/>
              </a:lnSpc>
              <a:defRPr/>
            </a:pPr>
            <a:r>
              <a:rPr lang="en-US" altLang="en-US" sz="2000" dirty="0"/>
              <a:t>太薄</a:t>
            </a:r>
          </a:p>
          <a:p>
            <a:pPr marL="1203325" lvl="2" indent="-351155" eaLnBrk="1" hangingPunct="1">
              <a:lnSpc>
                <a:spcPct val="150000"/>
              </a:lnSpc>
              <a:defRPr/>
            </a:pPr>
            <a:r>
              <a:rPr lang="en-US" altLang="en-US" sz="2000" dirty="0"/>
              <a:t>太厚</a:t>
            </a:r>
          </a:p>
          <a:p>
            <a:pPr marL="1203325" lvl="2" indent="-351155" eaLnBrk="1" hangingPunct="1">
              <a:lnSpc>
                <a:spcPct val="150000"/>
              </a:lnSpc>
              <a:defRPr/>
            </a:pPr>
            <a:r>
              <a:rPr lang="en-US" altLang="en-US" sz="2000" dirty="0"/>
              <a:t>起皱 </a:t>
            </a:r>
          </a:p>
          <a:p>
            <a:pPr>
              <a:lnSpc>
                <a:spcPct val="150000"/>
              </a:lnSpc>
              <a:buFont typeface="Arial" panose="020B0604020202020204" pitchFamily="34" charset="0"/>
              <a:buNone/>
              <a:defRPr/>
            </a:pPr>
            <a:endParaRPr lang="en-US" altLang="en-US" dirty="0"/>
          </a:p>
        </p:txBody>
      </p:sp>
      <p:sp>
        <p:nvSpPr>
          <p:cNvPr id="735235" name="Rectangle 5"/>
          <p:cNvSpPr>
            <a:spLocks noChangeArrowheads="1"/>
          </p:cNvSpPr>
          <p:nvPr/>
        </p:nvSpPr>
        <p:spPr bwMode="auto">
          <a:xfrm>
            <a:off x="298450" y="1009650"/>
            <a:ext cx="5783580" cy="521970"/>
          </a:xfrm>
          <a:prstGeom prst="rect">
            <a:avLst/>
          </a:prstGeom>
          <a:noFill/>
          <a:ln w="9525">
            <a:noFill/>
            <a:miter lim="800000"/>
          </a:ln>
        </p:spPr>
        <p:txBody>
          <a:bodyPr wrap="none">
            <a:spAutoFit/>
          </a:bodyPr>
          <a:lstStyle/>
          <a:p>
            <a:pPr algn="l"/>
            <a:r>
              <a:rPr lang="en-US" altLang="en-US" sz="2800" dirty="0" err="1">
                <a:solidFill>
                  <a:srgbClr val="0073AE"/>
                </a:solidFill>
                <a:latin typeface="Times New Roman MT Std"/>
              </a:rPr>
              <a:t>准分子激光原位角膜磨镶术并发症</a:t>
            </a:r>
            <a:r>
              <a:rPr lang="en-US" altLang="en-US" sz="2800" dirty="0">
                <a:solidFill>
                  <a:srgbClr val="0073AE"/>
                </a:solidFill>
                <a:latin typeface="Times New Roman MT Std"/>
              </a:rPr>
              <a:t> 1</a:t>
            </a:r>
            <a:endParaRPr lang="en-US" altLang="en-US" sz="2800" dirty="0">
              <a:latin typeface="Times New Roman MT Std"/>
            </a:endParaRP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3" name="Rectangle 3"/>
          <p:cNvSpPr>
            <a:spLocks noGrp="1"/>
          </p:cNvSpPr>
          <p:nvPr>
            <p:ph type="body" idx="1"/>
          </p:nvPr>
        </p:nvSpPr>
        <p:spPr>
          <a:xfrm>
            <a:off x="558800" y="1643050"/>
            <a:ext cx="8839200" cy="5135562"/>
          </a:xfrm>
        </p:spPr>
        <p:txBody>
          <a:bodyPr/>
          <a:lstStyle/>
          <a:p>
            <a:pPr marL="622300" indent="-351155" eaLnBrk="1" hangingPunct="1">
              <a:lnSpc>
                <a:spcPct val="150000"/>
              </a:lnSpc>
              <a:defRPr/>
            </a:pPr>
            <a:r>
              <a:rPr lang="zh-CN" altLang="en-US" sz="2000" dirty="0"/>
              <a:t>角膜</a:t>
            </a:r>
            <a:r>
              <a:rPr lang="en-US" altLang="en-US" sz="2000" dirty="0" err="1"/>
              <a:t>上皮</a:t>
            </a:r>
            <a:r>
              <a:rPr lang="zh-CN" altLang="en-US" sz="2000" dirty="0"/>
              <a:t>长入</a:t>
            </a:r>
            <a:endParaRPr lang="en-US" altLang="en-US" sz="2000" dirty="0"/>
          </a:p>
          <a:p>
            <a:pPr marL="622300" indent="-351155" eaLnBrk="1" hangingPunct="1">
              <a:lnSpc>
                <a:spcPct val="150000"/>
              </a:lnSpc>
              <a:defRPr/>
            </a:pPr>
            <a:r>
              <a:rPr lang="zh-CN" altLang="en-US" sz="2000" dirty="0"/>
              <a:t>角膜</a:t>
            </a:r>
            <a:r>
              <a:rPr lang="en-US" altLang="en-US" sz="2000" dirty="0" err="1"/>
              <a:t>瓣中的沉积物</a:t>
            </a:r>
            <a:endParaRPr lang="en-US" altLang="en-US" sz="2000" dirty="0"/>
          </a:p>
          <a:p>
            <a:pPr marL="622300" indent="-351155" eaLnBrk="1" hangingPunct="1">
              <a:lnSpc>
                <a:spcPct val="150000"/>
              </a:lnSpc>
              <a:defRPr/>
            </a:pPr>
            <a:r>
              <a:rPr lang="en-US" altLang="en-US" sz="2000" dirty="0" err="1"/>
              <a:t>偏心</a:t>
            </a:r>
            <a:r>
              <a:rPr lang="zh-CN" altLang="en-US" sz="2000" dirty="0"/>
              <a:t>切除</a:t>
            </a:r>
            <a:r>
              <a:rPr lang="en-US" altLang="en-US" sz="2000" dirty="0"/>
              <a:t>→单眼复视</a:t>
            </a:r>
          </a:p>
          <a:p>
            <a:pPr marL="622300" indent="-351155" eaLnBrk="1" hangingPunct="1">
              <a:lnSpc>
                <a:spcPct val="150000"/>
              </a:lnSpc>
              <a:defRPr/>
            </a:pPr>
            <a:r>
              <a:rPr lang="en-US" altLang="en-US" sz="2000" dirty="0" err="1"/>
              <a:t>畏光</a:t>
            </a:r>
            <a:endParaRPr lang="en-US" altLang="en-US" sz="2000" dirty="0"/>
          </a:p>
          <a:p>
            <a:pPr marL="622300" indent="-351155" eaLnBrk="1" hangingPunct="1">
              <a:lnSpc>
                <a:spcPct val="150000"/>
              </a:lnSpc>
              <a:defRPr/>
            </a:pPr>
            <a:r>
              <a:rPr lang="en-US" altLang="en-US" sz="2000" dirty="0"/>
              <a:t>眩光，光晕</a:t>
            </a:r>
          </a:p>
          <a:p>
            <a:pPr marL="622300" indent="-351155" eaLnBrk="1" hangingPunct="1">
              <a:lnSpc>
                <a:spcPct val="150000"/>
              </a:lnSpc>
              <a:defRPr/>
            </a:pPr>
            <a:r>
              <a:rPr lang="en-US" altLang="en-US" sz="2000" dirty="0"/>
              <a:t>干眼症</a:t>
            </a:r>
          </a:p>
          <a:p>
            <a:pPr marL="622300" indent="-351155" eaLnBrk="1" hangingPunct="1">
              <a:lnSpc>
                <a:spcPct val="150000"/>
              </a:lnSpc>
              <a:defRPr/>
            </a:pPr>
            <a:r>
              <a:rPr lang="en-US" altLang="en-US" sz="2000" dirty="0"/>
              <a:t>结膜下出血</a:t>
            </a:r>
          </a:p>
          <a:p>
            <a:pPr marL="622300" indent="-351155" eaLnBrk="1" hangingPunct="1">
              <a:lnSpc>
                <a:spcPct val="150000"/>
              </a:lnSpc>
              <a:defRPr/>
            </a:pPr>
            <a:r>
              <a:rPr lang="en-US" altLang="en-US" sz="2000" dirty="0"/>
              <a:t>上睑下垂</a:t>
            </a:r>
          </a:p>
          <a:p>
            <a:pPr marL="622300" indent="-351155" eaLnBrk="1" hangingPunct="1">
              <a:lnSpc>
                <a:spcPct val="150000"/>
              </a:lnSpc>
              <a:defRPr/>
            </a:pPr>
            <a:r>
              <a:rPr lang="en-US" altLang="en-US" sz="2000" dirty="0"/>
              <a:t>手术中的设备问题</a:t>
            </a:r>
          </a:p>
        </p:txBody>
      </p:sp>
      <p:sp>
        <p:nvSpPr>
          <p:cNvPr id="737283" name="Rectangle 5"/>
          <p:cNvSpPr>
            <a:spLocks noChangeArrowheads="1"/>
          </p:cNvSpPr>
          <p:nvPr/>
        </p:nvSpPr>
        <p:spPr bwMode="auto">
          <a:xfrm>
            <a:off x="298450" y="1009650"/>
            <a:ext cx="5783580" cy="521970"/>
          </a:xfrm>
          <a:prstGeom prst="rect">
            <a:avLst/>
          </a:prstGeom>
          <a:noFill/>
          <a:ln w="9525">
            <a:noFill/>
            <a:miter lim="800000"/>
          </a:ln>
        </p:spPr>
        <p:txBody>
          <a:bodyPr wrap="none">
            <a:spAutoFit/>
          </a:bodyPr>
          <a:lstStyle/>
          <a:p>
            <a:pPr algn="l"/>
            <a:r>
              <a:rPr lang="en-US" altLang="en-US" sz="2800" dirty="0" err="1">
                <a:solidFill>
                  <a:srgbClr val="0073AE"/>
                </a:solidFill>
                <a:latin typeface="Times New Roman MT Std"/>
                <a:sym typeface="+mn-ea"/>
              </a:rPr>
              <a:t>准分子激光原位角膜磨镶术并发症</a:t>
            </a:r>
            <a:r>
              <a:rPr lang="en-US" altLang="en-US" sz="2800" dirty="0">
                <a:solidFill>
                  <a:srgbClr val="0073AE"/>
                </a:solidFill>
                <a:latin typeface="Times New Roman MT Std"/>
                <a:sym typeface="+mn-ea"/>
              </a:rPr>
              <a:t> 2</a:t>
            </a:r>
            <a:endParaRPr lang="en-US" altLang="en-US" sz="2800" dirty="0">
              <a:latin typeface="Times New Roman MT Std"/>
            </a:endParaRP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descr="C:\Users\Suneet Eng\Desktop\E 55 (1)\Picture211.jpg"/>
          <p:cNvPicPr>
            <a:picLocks noChangeAspect="1" noChangeArrowheads="1"/>
          </p:cNvPicPr>
          <p:nvPr/>
        </p:nvPicPr>
        <p:blipFill>
          <a:blip r:embed="rId3" cstate="print"/>
          <a:srcRect/>
          <a:stretch>
            <a:fillRect/>
          </a:stretch>
        </p:blipFill>
        <p:spPr bwMode="auto">
          <a:xfrm>
            <a:off x="5286380" y="1000108"/>
            <a:ext cx="3779838" cy="2719388"/>
          </a:xfrm>
          <a:prstGeom prst="rect">
            <a:avLst/>
          </a:prstGeom>
          <a:noFill/>
        </p:spPr>
      </p:pic>
      <p:pic>
        <p:nvPicPr>
          <p:cNvPr id="775169" name="Picture 1" descr="C:\Users\Suneet Eng\Desktop\E 55 (1)\Picture22.jpg"/>
          <p:cNvPicPr>
            <a:picLocks noChangeAspect="1" noChangeArrowheads="1"/>
          </p:cNvPicPr>
          <p:nvPr/>
        </p:nvPicPr>
        <p:blipFill>
          <a:blip r:embed="rId4" cstate="print"/>
          <a:srcRect/>
          <a:stretch>
            <a:fillRect/>
          </a:stretch>
        </p:blipFill>
        <p:spPr bwMode="auto">
          <a:xfrm>
            <a:off x="5715008" y="4000504"/>
            <a:ext cx="3084513" cy="2651125"/>
          </a:xfrm>
          <a:prstGeom prst="rect">
            <a:avLst/>
          </a:prstGeom>
          <a:noFill/>
        </p:spPr>
      </p:pic>
      <p:sp>
        <p:nvSpPr>
          <p:cNvPr id="473091" name="Rectangle 3"/>
          <p:cNvSpPr>
            <a:spLocks noGrp="1"/>
          </p:cNvSpPr>
          <p:nvPr>
            <p:ph type="body" idx="1"/>
          </p:nvPr>
        </p:nvSpPr>
        <p:spPr>
          <a:xfrm>
            <a:off x="558800" y="1854200"/>
            <a:ext cx="8839200" cy="4392613"/>
          </a:xfrm>
        </p:spPr>
        <p:txBody>
          <a:bodyPr/>
          <a:lstStyle/>
          <a:p>
            <a:pPr marL="622300" indent="-351155" eaLnBrk="1" hangingPunct="1">
              <a:lnSpc>
                <a:spcPts val="2700"/>
              </a:lnSpc>
              <a:defRPr/>
            </a:pPr>
            <a:r>
              <a:rPr lang="zh-CN" altLang="en-US" sz="2000" dirty="0"/>
              <a:t>屈光</a:t>
            </a:r>
            <a:r>
              <a:rPr lang="en-US" altLang="en-US" sz="2000" dirty="0" err="1">
                <a:latin typeface="Arial" panose="020B0604020202020204" pitchFamily="34" charset="0"/>
                <a:cs typeface="Arial" panose="020B0604020202020204" pitchFamily="34" charset="0"/>
              </a:rPr>
              <a:t>问题</a:t>
            </a:r>
            <a:endParaRPr lang="en-US" altLang="en-US" sz="2000" dirty="0">
              <a:latin typeface="Arial" panose="020B0604020202020204" pitchFamily="34" charset="0"/>
              <a:cs typeface="Arial" panose="020B0604020202020204" pitchFamily="34" charset="0"/>
            </a:endParaRPr>
          </a:p>
          <a:p>
            <a:pPr marL="1022350" lvl="2" indent="-351155" eaLnBrk="1" hangingPunct="1">
              <a:lnSpc>
                <a:spcPts val="2700"/>
              </a:lnSpc>
              <a:defRPr/>
            </a:pPr>
            <a:r>
              <a:rPr lang="zh-CN" altLang="en-US" sz="2000" dirty="0">
                <a:latin typeface="Arial" panose="020B0604020202020204" pitchFamily="34" charset="0"/>
                <a:cs typeface="Arial" panose="020B0604020202020204" pitchFamily="34" charset="0"/>
              </a:rPr>
              <a:t>过矫或欠矫</a:t>
            </a:r>
            <a:endParaRPr lang="en-US" altLang="en-US" sz="2000" dirty="0">
              <a:latin typeface="Arial" panose="020B0604020202020204" pitchFamily="34" charset="0"/>
              <a:cs typeface="Arial" panose="020B0604020202020204" pitchFamily="34" charset="0"/>
            </a:endParaRPr>
          </a:p>
          <a:p>
            <a:pPr marL="1022350" lvl="2" indent="-351155" eaLnBrk="1" hangingPunct="1">
              <a:lnSpc>
                <a:spcPts val="2700"/>
              </a:lnSpc>
              <a:defRPr/>
            </a:pPr>
            <a:r>
              <a:rPr lang="zh-CN" altLang="en-US" sz="2000" dirty="0">
                <a:latin typeface="Arial" panose="020B0604020202020204" pitchFamily="34" charset="0"/>
                <a:cs typeface="Arial" panose="020B0604020202020204" pitchFamily="34" charset="0"/>
              </a:rPr>
              <a:t>引起</a:t>
            </a:r>
            <a:r>
              <a:rPr lang="en-US" altLang="en-US" sz="2000" dirty="0" err="1">
                <a:latin typeface="Arial" panose="020B0604020202020204" pitchFamily="34" charset="0"/>
                <a:cs typeface="Arial" panose="020B0604020202020204" pitchFamily="34" charset="0"/>
              </a:rPr>
              <a:t>不规则散光</a:t>
            </a:r>
            <a:endParaRPr lang="en-US" altLang="en-US" sz="2000" dirty="0">
              <a:latin typeface="Arial" panose="020B0604020202020204" pitchFamily="34" charset="0"/>
              <a:cs typeface="Arial" panose="020B0604020202020204" pitchFamily="34" charset="0"/>
            </a:endParaRPr>
          </a:p>
          <a:p>
            <a:pPr marL="1022350" lvl="2" indent="-351155" eaLnBrk="1" hangingPunct="1">
              <a:lnSpc>
                <a:spcPts val="2700"/>
              </a:lnSpc>
              <a:defRPr/>
            </a:pPr>
            <a:r>
              <a:rPr lang="en-US" altLang="en-US" sz="2000" dirty="0" err="1">
                <a:latin typeface="Arial" panose="020B0604020202020204" pitchFamily="34" charset="0"/>
                <a:cs typeface="Arial" panose="020B0604020202020204" pitchFamily="34" charset="0"/>
              </a:rPr>
              <a:t>偏心</a:t>
            </a:r>
            <a:r>
              <a:rPr lang="zh-CN" altLang="en-US" sz="2000" dirty="0">
                <a:latin typeface="Arial" panose="020B0604020202020204" pitchFamily="34" charset="0"/>
                <a:cs typeface="Arial" panose="020B0604020202020204" pitchFamily="34" charset="0"/>
              </a:rPr>
              <a:t>切除</a:t>
            </a:r>
            <a:endParaRPr lang="en-US" altLang="en-US" sz="2000" dirty="0">
              <a:latin typeface="Arial" panose="020B0604020202020204" pitchFamily="34" charset="0"/>
              <a:cs typeface="Arial" panose="020B0604020202020204" pitchFamily="34" charset="0"/>
            </a:endParaRPr>
          </a:p>
          <a:p>
            <a:pPr marL="1022350" lvl="2" indent="-351155" eaLnBrk="1" hangingPunct="1">
              <a:lnSpc>
                <a:spcPts val="2700"/>
              </a:lnSpc>
              <a:defRPr/>
            </a:pPr>
            <a:r>
              <a:rPr lang="zh-CN" altLang="en-US" sz="2000" dirty="0">
                <a:latin typeface="Arial" panose="020B0604020202020204" pitchFamily="34" charset="0"/>
                <a:cs typeface="Arial" panose="020B0604020202020204" pitchFamily="34" charset="0"/>
              </a:rPr>
              <a:t>回退</a:t>
            </a:r>
            <a:endParaRPr lang="en-US" altLang="en-US" sz="2000" dirty="0">
              <a:latin typeface="Arial" panose="020B0604020202020204" pitchFamily="34" charset="0"/>
              <a:cs typeface="Arial" panose="020B0604020202020204" pitchFamily="34" charset="0"/>
            </a:endParaRPr>
          </a:p>
          <a:p>
            <a:pPr marL="622300" indent="-351155" eaLnBrk="1" hangingPunct="1">
              <a:lnSpc>
                <a:spcPts val="2700"/>
              </a:lnSpc>
              <a:defRPr/>
            </a:pPr>
            <a:r>
              <a:rPr lang="en-US" altLang="en-US" sz="2000" dirty="0">
                <a:latin typeface="Arial" panose="020B0604020202020204" pitchFamily="34" charset="0"/>
                <a:cs typeface="Arial" panose="020B0604020202020204" pitchFamily="34" charset="0"/>
              </a:rPr>
              <a:t>角膜膨隆 </a:t>
            </a:r>
          </a:p>
          <a:p>
            <a:pPr marL="1022350" lvl="2" indent="-351155" eaLnBrk="1" hangingPunct="1">
              <a:lnSpc>
                <a:spcPts val="2700"/>
              </a:lnSpc>
              <a:defRPr/>
            </a:pPr>
            <a:r>
              <a:rPr lang="zh-CN" altLang="en-US" sz="2000" dirty="0">
                <a:latin typeface="Arial" panose="020B0604020202020204" pitchFamily="34" charset="0"/>
                <a:cs typeface="Arial" panose="020B0604020202020204" pitchFamily="34" charset="0"/>
              </a:rPr>
              <a:t>基质床</a:t>
            </a:r>
            <a:r>
              <a:rPr lang="en-US" altLang="en-US" sz="2000" dirty="0" err="1">
                <a:latin typeface="Arial" panose="020B0604020202020204" pitchFamily="34" charset="0"/>
                <a:cs typeface="Arial" panose="020B0604020202020204" pitchFamily="34" charset="0"/>
              </a:rPr>
              <a:t>厚度不足</a:t>
            </a:r>
            <a:endParaRPr lang="en-US" altLang="en-US" sz="2000" dirty="0">
              <a:latin typeface="Arial" panose="020B0604020202020204" pitchFamily="34" charset="0"/>
              <a:cs typeface="Arial" panose="020B0604020202020204" pitchFamily="34" charset="0"/>
            </a:endParaRPr>
          </a:p>
          <a:p>
            <a:pPr marL="622300" indent="-351155" eaLnBrk="1" hangingPunct="1">
              <a:lnSpc>
                <a:spcPts val="2700"/>
              </a:lnSpc>
              <a:defRPr/>
            </a:pPr>
            <a:r>
              <a:rPr lang="en-US" altLang="en-US" sz="2000" dirty="0">
                <a:sym typeface="+mn-ea"/>
              </a:rPr>
              <a:t>角膜的炎症/感染</a:t>
            </a:r>
          </a:p>
          <a:p>
            <a:pPr marL="622300" indent="-351155" eaLnBrk="1" hangingPunct="1">
              <a:lnSpc>
                <a:spcPts val="2700"/>
              </a:lnSpc>
              <a:defRPr/>
            </a:pPr>
            <a:r>
              <a:rPr lang="zh-CN" altLang="en-US" sz="2000" dirty="0">
                <a:sym typeface="+mn-ea"/>
              </a:rPr>
              <a:t>角膜</a:t>
            </a:r>
            <a:r>
              <a:rPr lang="en-US" altLang="en-US" sz="2000" dirty="0">
                <a:sym typeface="+mn-ea"/>
              </a:rPr>
              <a:t>瓣</a:t>
            </a:r>
            <a:r>
              <a:rPr lang="zh-CN" altLang="en-US" sz="2000" dirty="0">
                <a:sym typeface="+mn-ea"/>
              </a:rPr>
              <a:t>褶皱</a:t>
            </a:r>
            <a:endParaRPr lang="en-US" altLang="en-US" sz="2000" dirty="0">
              <a:sym typeface="+mn-ea"/>
            </a:endParaRPr>
          </a:p>
          <a:p>
            <a:pPr marL="622300" indent="-351155" eaLnBrk="1" hangingPunct="1">
              <a:lnSpc>
                <a:spcPts val="2700"/>
              </a:lnSpc>
              <a:defRPr/>
            </a:pPr>
            <a:r>
              <a:rPr lang="en-US" altLang="en-US" sz="2000" dirty="0" err="1">
                <a:sym typeface="+mn-ea"/>
              </a:rPr>
              <a:t>弥漫性层</a:t>
            </a:r>
            <a:r>
              <a:rPr lang="zh-CN" altLang="en-US" sz="2000" dirty="0">
                <a:sym typeface="+mn-ea"/>
              </a:rPr>
              <a:t>间</a:t>
            </a:r>
            <a:r>
              <a:rPr lang="en-US" altLang="en-US" sz="2000" dirty="0" err="1">
                <a:sym typeface="+mn-ea"/>
              </a:rPr>
              <a:t>角膜炎</a:t>
            </a:r>
            <a:r>
              <a:rPr lang="en-US" altLang="en-US" sz="2000" dirty="0">
                <a:sym typeface="+mn-ea"/>
              </a:rPr>
              <a:t> </a:t>
            </a:r>
            <a:endParaRPr lang="en-US" altLang="en-US" sz="2000" dirty="0">
              <a:latin typeface="Arial" panose="020B0604020202020204" pitchFamily="34" charset="0"/>
              <a:cs typeface="Arial" panose="020B0604020202020204" pitchFamily="34" charset="0"/>
            </a:endParaRPr>
          </a:p>
          <a:p>
            <a:pPr eaLnBrk="1" hangingPunct="1">
              <a:lnSpc>
                <a:spcPts val="2700"/>
              </a:lnSpc>
              <a:defRPr/>
            </a:pPr>
            <a:endParaRPr lang="en-US" altLang="en-US" dirty="0">
              <a:latin typeface="Arial" panose="020B0604020202020204" pitchFamily="34" charset="0"/>
              <a:cs typeface="Arial" panose="020B0604020202020204" pitchFamily="34" charset="0"/>
            </a:endParaRPr>
          </a:p>
          <a:p>
            <a:pPr>
              <a:lnSpc>
                <a:spcPts val="2700"/>
              </a:lnSpc>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739331" name="Rectangle 5"/>
          <p:cNvSpPr>
            <a:spLocks noChangeArrowheads="1"/>
          </p:cNvSpPr>
          <p:nvPr/>
        </p:nvSpPr>
        <p:spPr bwMode="auto">
          <a:xfrm>
            <a:off x="298450" y="1009650"/>
            <a:ext cx="5783580" cy="521970"/>
          </a:xfrm>
          <a:prstGeom prst="rect">
            <a:avLst/>
          </a:prstGeom>
          <a:noFill/>
          <a:ln w="9525">
            <a:noFill/>
            <a:miter lim="800000"/>
          </a:ln>
        </p:spPr>
        <p:txBody>
          <a:bodyPr wrap="none">
            <a:spAutoFit/>
          </a:bodyPr>
          <a:lstStyle/>
          <a:p>
            <a:pPr algn="l"/>
            <a:r>
              <a:rPr lang="en-US" altLang="en-US" sz="2800" dirty="0" err="1">
                <a:solidFill>
                  <a:srgbClr val="0073AE"/>
                </a:solidFill>
                <a:latin typeface="Times New Roman MT Std"/>
                <a:sym typeface="+mn-ea"/>
              </a:rPr>
              <a:t>准分子激光原位角膜磨镶术并发症</a:t>
            </a:r>
            <a:r>
              <a:rPr lang="en-US" altLang="en-US" sz="2800" dirty="0">
                <a:solidFill>
                  <a:srgbClr val="0073AE"/>
                </a:solidFill>
                <a:latin typeface="Times New Roman MT Std"/>
                <a:sym typeface="+mn-ea"/>
              </a:rPr>
              <a:t> 3</a:t>
            </a:r>
            <a:endParaRPr lang="en-US" altLang="en-US" sz="2800" dirty="0">
              <a:latin typeface="Times New Roman MT Std"/>
            </a:endParaRPr>
          </a:p>
        </p:txBody>
      </p:sp>
      <p:sp>
        <p:nvSpPr>
          <p:cNvPr id="739333" name="TextBox 1"/>
          <p:cNvSpPr txBox="1">
            <a:spLocks noChangeArrowheads="1"/>
          </p:cNvSpPr>
          <p:nvPr/>
        </p:nvSpPr>
        <p:spPr bwMode="auto">
          <a:xfrm>
            <a:off x="5610225" y="3644900"/>
            <a:ext cx="3300413" cy="369888"/>
          </a:xfrm>
          <a:prstGeom prst="rect">
            <a:avLst/>
          </a:prstGeom>
          <a:noFill/>
          <a:ln w="9525">
            <a:noFill/>
            <a:miter lim="800000"/>
          </a:ln>
        </p:spPr>
        <p:txBody>
          <a:bodyPr wrap="none">
            <a:spAutoFit/>
          </a:bodyPr>
          <a:lstStyle/>
          <a:p>
            <a:pPr algn="ctr"/>
            <a:r>
              <a:rPr lang="en-AU" b="1"/>
              <a:t>GP corneal CLs on LASIK patients</a:t>
            </a:r>
          </a:p>
        </p:txBody>
      </p:sp>
      <p:sp>
        <p:nvSpPr>
          <p:cNvPr id="9" name="AutoShape 25">
            <a:hlinkClick r:id="rId5" action="ppaction://hlinksldjump" highlightClick="1">
              <a:snd r:embed="rId6" name="click.wav"/>
            </a:hlinkClick>
          </p:cNvPr>
          <p:cNvSpPr>
            <a:spLocks noChangeArrowheads="1"/>
          </p:cNvSpPr>
          <p:nvPr/>
        </p:nvSpPr>
        <p:spPr bwMode="auto">
          <a:xfrm>
            <a:off x="2771800" y="5068902"/>
            <a:ext cx="428625" cy="431800"/>
          </a:xfrm>
          <a:prstGeom prst="actionButtonForwardNext">
            <a:avLst/>
          </a:prstGeom>
          <a:solidFill>
            <a:srgbClr val="0000FF"/>
          </a:solidFill>
          <a:ln w="9525">
            <a:solidFill>
              <a:schemeClr val="bg1"/>
            </a:solidFill>
            <a:miter lim="800000"/>
          </a:ln>
          <a:scene3d>
            <a:camera prst="orthographicFront"/>
            <a:lightRig rig="threePt" dir="t"/>
          </a:scene3d>
          <a:sp3d>
            <a:bevelT/>
          </a:sp3d>
        </p:spPr>
        <p:txBody>
          <a:bodyPr wrap="none" anchor="ctr"/>
          <a:lstStyle/>
          <a:p>
            <a:pPr>
              <a:defRPr/>
            </a:pPr>
            <a:endParaRPr lang="en-CA">
              <a:solidFill>
                <a:srgbClr val="000000"/>
              </a:solidFill>
              <a:latin typeface="Arial" panose="020B0604020202020204" pitchFamily="34" charset="0"/>
            </a:endParaRPr>
          </a:p>
        </p:txBody>
      </p:sp>
      <p:sp>
        <p:nvSpPr>
          <p:cNvPr id="10"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角膜手术后角膜接触镜配适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1" name="Picture 1" descr="C:\Users\Suneet Eng\Desktop\E 55 (1)\Picture23.jpg"/>
          <p:cNvPicPr>
            <a:picLocks noChangeAspect="1" noChangeArrowheads="1"/>
          </p:cNvPicPr>
          <p:nvPr/>
        </p:nvPicPr>
        <p:blipFill>
          <a:blip r:embed="rId3" cstate="print"/>
          <a:srcRect/>
          <a:stretch>
            <a:fillRect/>
          </a:stretch>
        </p:blipFill>
        <p:spPr bwMode="auto">
          <a:xfrm>
            <a:off x="428596" y="2071678"/>
            <a:ext cx="8289925" cy="3829050"/>
          </a:xfrm>
          <a:prstGeom prst="rect">
            <a:avLst/>
          </a:prstGeom>
          <a:noFill/>
        </p:spPr>
      </p:pic>
      <p:sp>
        <p:nvSpPr>
          <p:cNvPr id="741379" name="Rectangle 8"/>
          <p:cNvSpPr>
            <a:spLocks noChangeArrowheads="1"/>
          </p:cNvSpPr>
          <p:nvPr/>
        </p:nvSpPr>
        <p:spPr bwMode="auto">
          <a:xfrm>
            <a:off x="298450" y="1004888"/>
            <a:ext cx="5211683" cy="954107"/>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失败的</a:t>
            </a:r>
            <a:r>
              <a:rPr lang="en-US" altLang="en-US" sz="2800" dirty="0">
                <a:solidFill>
                  <a:srgbClr val="0073AE"/>
                </a:solidFill>
                <a:latin typeface="Times New Roman MT Std"/>
              </a:rPr>
              <a:t> LASIK: </a:t>
            </a:r>
            <a:r>
              <a:rPr lang="zh-CN" altLang="en-US" sz="2800" dirty="0">
                <a:solidFill>
                  <a:srgbClr val="0073AE"/>
                </a:solidFill>
                <a:latin typeface="Times New Roman MT Std"/>
              </a:rPr>
              <a:t>术后角膜地形图</a:t>
            </a:r>
            <a:br>
              <a:rPr lang="en-US" altLang="en-US" sz="2800" dirty="0">
                <a:solidFill>
                  <a:srgbClr val="0073AE"/>
                </a:solidFill>
                <a:latin typeface="Times New Roman MT Std"/>
              </a:rPr>
            </a:br>
            <a:r>
              <a:rPr lang="en-US" altLang="en-US" sz="2800" dirty="0">
                <a:solidFill>
                  <a:srgbClr val="0073AE"/>
                </a:solidFill>
                <a:latin typeface="Times New Roman MT Std"/>
              </a:rPr>
              <a:t>(</a:t>
            </a:r>
            <a:r>
              <a:rPr lang="zh-CN" altLang="en-US" sz="2800" dirty="0">
                <a:solidFill>
                  <a:srgbClr val="0073AE"/>
                </a:solidFill>
                <a:latin typeface="Times New Roman MT Std"/>
              </a:rPr>
              <a:t>继发膨隆）</a:t>
            </a:r>
            <a:endParaRPr lang="en-US" altLang="en-US" sz="2800" dirty="0">
              <a:latin typeface="Times New Roman MT Std"/>
            </a:endParaRP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2097" name="Picture 1" descr="C:\Users\Suneet Eng\Desktop\E 55 (1)\Picture24.jpg"/>
          <p:cNvPicPr>
            <a:picLocks noChangeAspect="1" noChangeArrowheads="1"/>
          </p:cNvPicPr>
          <p:nvPr/>
        </p:nvPicPr>
        <p:blipFill>
          <a:blip r:embed="rId3" cstate="print"/>
          <a:srcRect/>
          <a:stretch>
            <a:fillRect/>
          </a:stretch>
        </p:blipFill>
        <p:spPr bwMode="auto">
          <a:xfrm>
            <a:off x="857224" y="1928802"/>
            <a:ext cx="7431088" cy="4260850"/>
          </a:xfrm>
          <a:prstGeom prst="rect">
            <a:avLst/>
          </a:prstGeom>
          <a:noFill/>
        </p:spPr>
      </p:pic>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
        <p:nvSpPr>
          <p:cNvPr id="741379" name="Rectangle 8"/>
          <p:cNvSpPr>
            <a:spLocks noChangeArrowheads="1"/>
          </p:cNvSpPr>
          <p:nvPr/>
        </p:nvSpPr>
        <p:spPr bwMode="auto">
          <a:xfrm>
            <a:off x="298450" y="1004888"/>
            <a:ext cx="5211683" cy="954107"/>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失败的</a:t>
            </a:r>
            <a:r>
              <a:rPr lang="en-US" altLang="en-US" sz="2800" dirty="0">
                <a:solidFill>
                  <a:srgbClr val="0073AE"/>
                </a:solidFill>
                <a:latin typeface="Times New Roman MT Std"/>
              </a:rPr>
              <a:t> LASIK: </a:t>
            </a:r>
            <a:r>
              <a:rPr lang="zh-CN" altLang="en-US" sz="2800" dirty="0">
                <a:solidFill>
                  <a:srgbClr val="0073AE"/>
                </a:solidFill>
                <a:latin typeface="Times New Roman MT Std"/>
              </a:rPr>
              <a:t>术后角膜地形图</a:t>
            </a:r>
            <a:br>
              <a:rPr lang="en-US" altLang="en-US" sz="2800" dirty="0">
                <a:solidFill>
                  <a:srgbClr val="0073AE"/>
                </a:solidFill>
                <a:latin typeface="Times New Roman MT Std"/>
              </a:rPr>
            </a:br>
            <a:r>
              <a:rPr lang="en-US" altLang="en-US" sz="2800" dirty="0">
                <a:solidFill>
                  <a:srgbClr val="0073AE"/>
                </a:solidFill>
                <a:latin typeface="Times New Roman MT Std"/>
              </a:rPr>
              <a:t>(</a:t>
            </a:r>
            <a:r>
              <a:rPr lang="zh-CN" altLang="en-US" sz="2800" dirty="0">
                <a:solidFill>
                  <a:srgbClr val="0073AE"/>
                </a:solidFill>
                <a:latin typeface="Times New Roman MT Std"/>
              </a:rPr>
              <a:t>继发膨隆</a:t>
            </a:r>
            <a:r>
              <a:rPr lang="en-US" altLang="en-US" sz="2800" dirty="0">
                <a:solidFill>
                  <a:srgbClr val="0073AE"/>
                </a:solidFill>
                <a:latin typeface="Times New Roman MT Std"/>
              </a:rPr>
              <a:t>)</a:t>
            </a:r>
            <a:endParaRPr lang="en-US" altLang="en-US" sz="2800" dirty="0">
              <a:latin typeface="Times New Roman MT St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5"/>
          <p:cNvSpPr>
            <a:spLocks noChangeArrowheads="1"/>
          </p:cNvSpPr>
          <p:nvPr/>
        </p:nvSpPr>
        <p:spPr bwMode="auto">
          <a:xfrm>
            <a:off x="298450" y="1009650"/>
            <a:ext cx="3057247" cy="523220"/>
          </a:xfrm>
          <a:prstGeom prst="rect">
            <a:avLst/>
          </a:prstGeom>
          <a:noFill/>
          <a:ln w="9525">
            <a:noFill/>
            <a:miter lim="800000"/>
          </a:ln>
        </p:spPr>
        <p:txBody>
          <a:bodyPr wrap="none">
            <a:spAutoFit/>
          </a:bodyPr>
          <a:lstStyle/>
          <a:p>
            <a:r>
              <a:rPr lang="en-US" altLang="en-US" sz="2800" dirty="0" err="1">
                <a:solidFill>
                  <a:srgbClr val="0073AE"/>
                </a:solidFill>
                <a:latin typeface="Times New Roman MT Std"/>
              </a:rPr>
              <a:t>基质内角膜</a:t>
            </a:r>
            <a:r>
              <a:rPr lang="zh-CN" altLang="en-US" sz="2800" dirty="0">
                <a:solidFill>
                  <a:srgbClr val="0073AE"/>
                </a:solidFill>
                <a:latin typeface="Times New Roman MT Std"/>
              </a:rPr>
              <a:t>环</a:t>
            </a:r>
            <a:r>
              <a:rPr lang="en-US" altLang="en-US" sz="2800" dirty="0" err="1">
                <a:solidFill>
                  <a:srgbClr val="0073AE"/>
                </a:solidFill>
                <a:latin typeface="Times New Roman MT Std"/>
              </a:rPr>
              <a:t>植入</a:t>
            </a:r>
            <a:endParaRPr lang="en-US" altLang="en-US" sz="2800" dirty="0">
              <a:solidFill>
                <a:srgbClr val="0073AE"/>
              </a:solidFill>
              <a:latin typeface="Times New Roman MT Std"/>
            </a:endParaRPr>
          </a:p>
        </p:txBody>
      </p:sp>
      <p:sp>
        <p:nvSpPr>
          <p:cNvPr id="744451" name="Rectangle 3"/>
          <p:cNvSpPr txBox="1"/>
          <p:nvPr/>
        </p:nvSpPr>
        <p:spPr bwMode="auto">
          <a:xfrm>
            <a:off x="206375" y="1803400"/>
            <a:ext cx="8839200" cy="5135563"/>
          </a:xfrm>
          <a:prstGeom prst="rect">
            <a:avLst/>
          </a:prstGeom>
          <a:noFill/>
          <a:ln w="9525">
            <a:noFill/>
            <a:miter lim="800000"/>
          </a:ln>
        </p:spPr>
        <p:txBody>
          <a:bodyPr/>
          <a:lstStyle/>
          <a:p>
            <a:pPr marL="984250" indent="-361950">
              <a:lnSpc>
                <a:spcPct val="150000"/>
              </a:lnSpc>
              <a:spcBef>
                <a:spcPct val="20000"/>
              </a:spcBef>
              <a:buFont typeface="Arial" panose="020B0604020202020204" pitchFamily="34" charset="0"/>
              <a:buChar char="•"/>
            </a:pPr>
            <a:r>
              <a:rPr lang="en-US" altLang="en-US" sz="2000" dirty="0" err="1">
                <a:solidFill>
                  <a:srgbClr val="5C6F7B"/>
                </a:solidFill>
                <a:latin typeface="Arial" panose="020B0604020202020204" pitchFamily="34" charset="0"/>
              </a:rPr>
              <a:t>Barraquer</a:t>
            </a:r>
            <a:r>
              <a:rPr lang="en-US" altLang="en-US" sz="2000" dirty="0">
                <a:solidFill>
                  <a:srgbClr val="5C6F7B"/>
                </a:solidFill>
                <a:latin typeface="Arial" panose="020B0604020202020204" pitchFamily="34" charset="0"/>
              </a:rPr>
              <a:t> (1949) </a:t>
            </a:r>
            <a:r>
              <a:rPr lang="zh-CN" altLang="en-US" sz="2000" dirty="0">
                <a:solidFill>
                  <a:srgbClr val="5C6F7B"/>
                </a:solidFill>
                <a:latin typeface="Arial" panose="020B0604020202020204" pitchFamily="34" charset="0"/>
              </a:rPr>
              <a:t>首次提出</a:t>
            </a:r>
            <a:endParaRPr lang="en-US" altLang="en-US" sz="2000" dirty="0">
              <a:solidFill>
                <a:srgbClr val="5C6F7B"/>
              </a:solidFill>
              <a:latin typeface="Arial" panose="020B0604020202020204" pitchFamily="34" charset="0"/>
            </a:endParaRPr>
          </a:p>
          <a:p>
            <a:pPr marL="984250" indent="-361950">
              <a:lnSpc>
                <a:spcPct val="150000"/>
              </a:lnSpc>
              <a:spcBef>
                <a:spcPct val="20000"/>
              </a:spcBef>
              <a:buFont typeface="Arial" panose="020B0604020202020204" pitchFamily="34" charset="0"/>
              <a:buChar char="•"/>
            </a:pPr>
            <a:r>
              <a:rPr lang="en-US" altLang="en-US" sz="2000" dirty="0">
                <a:solidFill>
                  <a:srgbClr val="5C6F7B"/>
                </a:solidFill>
                <a:latin typeface="Arial" panose="020B0604020202020204" pitchFamily="34" charset="0"/>
                <a:sym typeface="+mn-ea"/>
              </a:rPr>
              <a:t>1990s </a:t>
            </a:r>
            <a:r>
              <a:rPr lang="zh-CN" altLang="en-US" sz="2000" dirty="0">
                <a:solidFill>
                  <a:srgbClr val="5C6F7B"/>
                </a:solidFill>
                <a:latin typeface="Arial" panose="020B0604020202020204" pitchFamily="34" charset="0"/>
                <a:sym typeface="+mn-ea"/>
              </a:rPr>
              <a:t>角膜植入环</a:t>
            </a:r>
            <a:r>
              <a:rPr lang="zh-CN" altLang="en-US" sz="2000" dirty="0">
                <a:solidFill>
                  <a:srgbClr val="5C6F7B"/>
                </a:solidFill>
                <a:latin typeface="Arial" panose="020B0604020202020204" pitchFamily="34" charset="0"/>
              </a:rPr>
              <a:t>发展</a:t>
            </a:r>
            <a:endParaRPr lang="en-US" altLang="en-US" sz="2000" dirty="0">
              <a:solidFill>
                <a:srgbClr val="5C6F7B"/>
              </a:solidFill>
              <a:latin typeface="Arial" panose="020B0604020202020204" pitchFamily="34" charset="0"/>
            </a:endParaRPr>
          </a:p>
          <a:p>
            <a:pPr marL="984250" indent="-361950">
              <a:lnSpc>
                <a:spcPct val="150000"/>
              </a:lnSpc>
              <a:spcBef>
                <a:spcPct val="20000"/>
              </a:spcBef>
              <a:buFont typeface="Arial" panose="020B0604020202020204" pitchFamily="34" charset="0"/>
              <a:buChar char="•"/>
            </a:pPr>
            <a:r>
              <a:rPr lang="en-US" altLang="en-US" sz="2000" dirty="0">
                <a:solidFill>
                  <a:srgbClr val="5C6F7B"/>
                </a:solidFill>
                <a:latin typeface="Arial" panose="020B0604020202020204" pitchFamily="34" charset="0"/>
                <a:sym typeface="+mn-ea"/>
              </a:rPr>
              <a:t>2004 </a:t>
            </a:r>
            <a:r>
              <a:rPr lang="en-US" altLang="en-US" sz="2000" dirty="0">
                <a:solidFill>
                  <a:srgbClr val="5C6F7B"/>
                </a:solidFill>
                <a:latin typeface="Arial" panose="020B0604020202020204" pitchFamily="34" charset="0"/>
              </a:rPr>
              <a:t>FDA</a:t>
            </a:r>
            <a:r>
              <a:rPr lang="zh-CN" altLang="en-US" sz="2000" dirty="0">
                <a:solidFill>
                  <a:srgbClr val="5C6F7B"/>
                </a:solidFill>
                <a:latin typeface="Arial" panose="020B0604020202020204" pitchFamily="34" charset="0"/>
              </a:rPr>
              <a:t>批准角膜植入环</a:t>
            </a:r>
            <a:r>
              <a:rPr lang="en-US" altLang="en-US" sz="2000" dirty="0">
                <a:solidFill>
                  <a:srgbClr val="5C6F7B"/>
                </a:solidFill>
                <a:latin typeface="Arial" panose="020B0604020202020204" pitchFamily="34" charset="0"/>
              </a:rPr>
              <a:t> </a:t>
            </a:r>
          </a:p>
          <a:p>
            <a:pPr marL="984250" indent="-361950">
              <a:lnSpc>
                <a:spcPct val="150000"/>
              </a:lnSpc>
              <a:spcBef>
                <a:spcPct val="20000"/>
              </a:spcBef>
              <a:buFont typeface="Arial" panose="020B0604020202020204" pitchFamily="34" charset="0"/>
              <a:buChar char="•"/>
            </a:pPr>
            <a:r>
              <a:rPr lang="en-US" altLang="en-US" sz="2000" dirty="0" err="1">
                <a:solidFill>
                  <a:srgbClr val="5C6F7B"/>
                </a:solidFill>
                <a:latin typeface="Arial" panose="020B0604020202020204" pitchFamily="34" charset="0"/>
                <a:sym typeface="+mn-ea"/>
              </a:rPr>
              <a:t>其他基质内产品</a:t>
            </a:r>
            <a:r>
              <a:rPr lang="zh-CN" altLang="en-US" sz="2000" dirty="0">
                <a:solidFill>
                  <a:srgbClr val="5C6F7B"/>
                </a:solidFill>
                <a:latin typeface="Arial" panose="020B0604020202020204" pitchFamily="34" charset="0"/>
                <a:sym typeface="+mn-ea"/>
              </a:rPr>
              <a:t>陆续出现</a:t>
            </a:r>
            <a:endParaRPr lang="en-US" altLang="en-US" sz="2000" dirty="0">
              <a:solidFill>
                <a:srgbClr val="5C6F7B"/>
              </a:solidFill>
              <a:latin typeface="Arial" panose="020B0604020202020204" pitchFamily="34" charset="0"/>
            </a:endParaRPr>
          </a:p>
          <a:p>
            <a:pPr marL="1384300" lvl="1" indent="-361950">
              <a:lnSpc>
                <a:spcPct val="150000"/>
              </a:lnSpc>
              <a:spcBef>
                <a:spcPct val="20000"/>
              </a:spcBef>
              <a:buFont typeface="Arial" panose="020B0604020202020204" pitchFamily="34" charset="0"/>
              <a:buChar char="•"/>
            </a:pPr>
            <a:r>
              <a:rPr lang="en-US" altLang="en-US" sz="2000" dirty="0" err="1">
                <a:solidFill>
                  <a:srgbClr val="5C6F7B"/>
                </a:solidFill>
                <a:latin typeface="Arial" panose="020B0604020202020204" pitchFamily="34" charset="0"/>
              </a:rPr>
              <a:t>in</a:t>
            </a:r>
            <a:r>
              <a:rPr lang="en-US" altLang="en-US" sz="2000" i="1" dirty="0" err="1">
                <a:solidFill>
                  <a:srgbClr val="5C6F7B"/>
                </a:solidFill>
                <a:latin typeface="Arial" panose="020B0604020202020204" pitchFamily="34" charset="0"/>
              </a:rPr>
              <a:t>tacs</a:t>
            </a:r>
            <a:r>
              <a:rPr lang="en-US" altLang="en-US" sz="2000" dirty="0">
                <a:solidFill>
                  <a:srgbClr val="5C6F7B"/>
                </a:solidFill>
                <a:latin typeface="Arial" panose="020B0604020202020204" pitchFamily="34" charset="0"/>
              </a:rPr>
              <a:t> SK</a:t>
            </a:r>
          </a:p>
          <a:p>
            <a:pPr marL="1384300" lvl="1" indent="-361950">
              <a:lnSpc>
                <a:spcPct val="150000"/>
              </a:lnSpc>
              <a:spcBef>
                <a:spcPct val="20000"/>
              </a:spcBef>
              <a:buFont typeface="Arial" panose="020B0604020202020204" pitchFamily="34" charset="0"/>
              <a:buChar char="•"/>
            </a:pPr>
            <a:r>
              <a:rPr lang="en-US" altLang="en-US" sz="2000" dirty="0">
                <a:solidFill>
                  <a:srgbClr val="5C6F7B"/>
                </a:solidFill>
                <a:latin typeface="Arial" panose="020B0604020202020204" pitchFamily="34" charset="0"/>
              </a:rPr>
              <a:t>Ferrara Ring</a:t>
            </a:r>
          </a:p>
          <a:p>
            <a:pPr marL="1384300" lvl="1" indent="-361950">
              <a:lnSpc>
                <a:spcPct val="150000"/>
              </a:lnSpc>
              <a:spcBef>
                <a:spcPct val="20000"/>
              </a:spcBef>
              <a:buFont typeface="Arial" panose="020B0604020202020204" pitchFamily="34" charset="0"/>
              <a:buChar char="•"/>
            </a:pPr>
            <a:r>
              <a:rPr lang="en-US" altLang="en-US" sz="2000" dirty="0" err="1">
                <a:solidFill>
                  <a:srgbClr val="5C6F7B"/>
                </a:solidFill>
                <a:latin typeface="Arial" panose="020B0604020202020204" pitchFamily="34" charset="0"/>
              </a:rPr>
              <a:t>Keraring</a:t>
            </a:r>
            <a:endParaRPr lang="en-US" altLang="en-US" sz="2000" dirty="0">
              <a:solidFill>
                <a:srgbClr val="5C6F7B"/>
              </a:solidFill>
              <a:latin typeface="Arial" panose="020B0604020202020204" pitchFamily="34" charset="0"/>
            </a:endParaRPr>
          </a:p>
          <a:p>
            <a:pPr marL="1384300" lvl="1" indent="-361950">
              <a:lnSpc>
                <a:spcPct val="150000"/>
              </a:lnSpc>
              <a:spcBef>
                <a:spcPct val="20000"/>
              </a:spcBef>
              <a:buFont typeface="Arial" panose="020B0604020202020204" pitchFamily="34" charset="0"/>
              <a:buChar char="•"/>
            </a:pPr>
            <a:r>
              <a:rPr lang="en-US" altLang="en-US" sz="2000" dirty="0" err="1">
                <a:solidFill>
                  <a:srgbClr val="5C6F7B"/>
                </a:solidFill>
                <a:latin typeface="Arial" panose="020B0604020202020204" pitchFamily="34" charset="0"/>
              </a:rPr>
              <a:t>Cornealring</a:t>
            </a:r>
            <a:endParaRPr lang="en-US" altLang="en-US" sz="2000" dirty="0">
              <a:solidFill>
                <a:srgbClr val="5C6F7B"/>
              </a:solidFill>
              <a:latin typeface="Arial" panose="020B0604020202020204" pitchFamily="34" charset="0"/>
            </a:endParaRPr>
          </a:p>
          <a:p>
            <a:pPr marL="984250" indent="-361950">
              <a:lnSpc>
                <a:spcPct val="150000"/>
              </a:lnSpc>
              <a:spcBef>
                <a:spcPct val="20000"/>
              </a:spcBef>
              <a:buFont typeface="Arial" panose="020B0604020202020204" pitchFamily="34" charset="0"/>
              <a:buChar char="•"/>
            </a:pPr>
            <a:endParaRPr lang="en-US" altLang="en-US" dirty="0">
              <a:solidFill>
                <a:srgbClr val="5C6F7B"/>
              </a:solidFill>
              <a:latin typeface="Arial" panose="020B0604020202020204" pitchFamily="34" charset="0"/>
            </a:endParaRPr>
          </a:p>
        </p:txBody>
      </p:sp>
      <p:sp>
        <p:nvSpPr>
          <p:cNvPr id="6"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3"/>
          <p:cNvSpPr>
            <a:spLocks noGrp="1"/>
          </p:cNvSpPr>
          <p:nvPr>
            <p:ph type="body" idx="1"/>
          </p:nvPr>
        </p:nvSpPr>
        <p:spPr>
          <a:xfrm>
            <a:off x="558800" y="1760538"/>
            <a:ext cx="8839200" cy="5135562"/>
          </a:xfrm>
        </p:spPr>
        <p:txBody>
          <a:bodyPr/>
          <a:lstStyle/>
          <a:p>
            <a:pPr marL="622300" indent="-352425">
              <a:lnSpc>
                <a:spcPct val="170000"/>
              </a:lnSpc>
              <a:buClr>
                <a:srgbClr val="5C6F7B"/>
              </a:buClr>
            </a:pPr>
            <a:r>
              <a:rPr lang="en-US" altLang="en-US" sz="2000" dirty="0" err="1">
                <a:latin typeface="Arial" panose="020B0604020202020204" pitchFamily="34" charset="0"/>
                <a:cs typeface="Arial" panose="020B0604020202020204" pitchFamily="34" charset="0"/>
              </a:rPr>
              <a:t>由PMMA制成的“机械</a:t>
            </a:r>
            <a:r>
              <a:rPr lang="en-US" altLang="en-US" sz="2000" dirty="0">
                <a:latin typeface="Arial" panose="020B0604020202020204" pitchFamily="34" charset="0"/>
                <a:cs typeface="Arial" panose="020B0604020202020204" pitchFamily="34" charset="0"/>
              </a:rPr>
              <a:t>”</a:t>
            </a:r>
            <a:r>
              <a:rPr lang="zh-CN" altLang="en-US" sz="2000" dirty="0"/>
              <a:t>矫正</a:t>
            </a:r>
            <a:r>
              <a:rPr lang="en-US" altLang="en-US" sz="2000" dirty="0" err="1">
                <a:latin typeface="Arial" panose="020B0604020202020204" pitchFamily="34" charset="0"/>
                <a:cs typeface="Arial" panose="020B0604020202020204" pitchFamily="34" charset="0"/>
              </a:rPr>
              <a:t>装置</a:t>
            </a:r>
            <a:endParaRPr lang="en-US" altLang="en-US" sz="2000" dirty="0">
              <a:latin typeface="Arial" panose="020B0604020202020204" pitchFamily="34" charset="0"/>
              <a:cs typeface="Arial" panose="020B0604020202020204" pitchFamily="34" charset="0"/>
            </a:endParaRPr>
          </a:p>
          <a:p>
            <a:pPr marL="622300" indent="-352425">
              <a:lnSpc>
                <a:spcPct val="170000"/>
              </a:lnSpc>
              <a:buClr>
                <a:srgbClr val="5C6F7B"/>
              </a:buClr>
            </a:pPr>
            <a:r>
              <a:rPr lang="zh-CN" altLang="en-US" sz="2000" dirty="0">
                <a:latin typeface="Arial" panose="020B0604020202020204" pitchFamily="34" charset="0"/>
                <a:cs typeface="Arial" panose="020B0604020202020204" pitchFamily="34" charset="0"/>
              </a:rPr>
              <a:t>术前</a:t>
            </a:r>
            <a:r>
              <a:rPr lang="en-US" altLang="zh-CN" sz="2000" dirty="0">
                <a:latin typeface="Arial" panose="020B0604020202020204" pitchFamily="34" charset="0"/>
                <a:cs typeface="Arial" panose="020B0604020202020204" pitchFamily="34" charset="0"/>
              </a:rPr>
              <a:t>4D</a:t>
            </a:r>
            <a:r>
              <a:rPr lang="zh-CN" altLang="en-US" sz="2000" dirty="0">
                <a:latin typeface="Arial" panose="020B0604020202020204" pitchFamily="34" charset="0"/>
                <a:cs typeface="Arial" panose="020B0604020202020204" pitchFamily="34" charset="0"/>
              </a:rPr>
              <a:t>近视的</a:t>
            </a:r>
            <a:r>
              <a:rPr lang="en-US" altLang="en-US" sz="2000" dirty="0" err="1">
                <a:latin typeface="Arial" panose="020B0604020202020204" pitchFamily="34" charset="0"/>
                <a:cs typeface="Arial" panose="020B0604020202020204" pitchFamily="34" charset="0"/>
              </a:rPr>
              <a:t>球差</a:t>
            </a:r>
            <a:r>
              <a:rPr lang="zh-CN" altLang="en-US" sz="2000" dirty="0">
                <a:latin typeface="Arial" panose="020B0604020202020204" pitchFamily="34" charset="0"/>
                <a:cs typeface="Arial" panose="020B0604020202020204" pitchFamily="34" charset="0"/>
              </a:rPr>
              <a:t>限制</a:t>
            </a:r>
            <a:r>
              <a:rPr lang="en-US" altLang="en-US" sz="2000" dirty="0" err="1">
                <a:latin typeface="Arial" panose="020B0604020202020204" pitchFamily="34" charset="0"/>
                <a:cs typeface="Arial" panose="020B0604020202020204" pitchFamily="34" charset="0"/>
              </a:rPr>
              <a:t>成为问题</a:t>
            </a:r>
            <a:endParaRPr lang="en-US" altLang="en-US" sz="2000" dirty="0">
              <a:latin typeface="Arial" panose="020B0604020202020204" pitchFamily="34" charset="0"/>
              <a:cs typeface="Arial" panose="020B0604020202020204" pitchFamily="34" charset="0"/>
            </a:endParaRPr>
          </a:p>
          <a:p>
            <a:pPr marL="622300" indent="-352425">
              <a:lnSpc>
                <a:spcPct val="170000"/>
              </a:lnSpc>
              <a:buClr>
                <a:srgbClr val="5C6F7B"/>
              </a:buClr>
            </a:pPr>
            <a:r>
              <a:rPr lang="en-US" altLang="en-US" sz="2000" dirty="0">
                <a:latin typeface="Arial" panose="020B0604020202020204" pitchFamily="34" charset="0"/>
                <a:cs typeface="Arial" panose="020B0604020202020204" pitchFamily="34" charset="0"/>
              </a:rPr>
              <a:t>直径9～10毫米</a:t>
            </a:r>
          </a:p>
          <a:p>
            <a:pPr marL="622300" indent="-352425">
              <a:buClr>
                <a:srgbClr val="5C6F7B"/>
              </a:buClr>
            </a:pPr>
            <a:r>
              <a:rPr lang="en-US" altLang="en-US" sz="2000" dirty="0">
                <a:latin typeface="Arial" panose="020B0604020202020204" pitchFamily="34" charset="0"/>
                <a:cs typeface="Arial" panose="020B0604020202020204" pitchFamily="34" charset="0"/>
              </a:rPr>
              <a:t>厚度范围</a:t>
            </a:r>
          </a:p>
          <a:p>
            <a:pPr marL="1022350" lvl="2" indent="-352425">
              <a:buClr>
                <a:srgbClr val="5C6F7B"/>
              </a:buClr>
            </a:pPr>
            <a:r>
              <a:rPr lang="en-US" altLang="en-US" sz="2000" dirty="0">
                <a:latin typeface="Arial" panose="020B0604020202020204" pitchFamily="34" charset="0"/>
                <a:cs typeface="Arial" panose="020B0604020202020204" pitchFamily="34" charset="0"/>
              </a:rPr>
              <a:t>0.2 - 0.45 mm</a:t>
            </a:r>
          </a:p>
          <a:p>
            <a:pPr marL="1022350" lvl="2" indent="-352425">
              <a:buClr>
                <a:srgbClr val="5C6F7B"/>
              </a:buClr>
            </a:pPr>
            <a:r>
              <a:rPr lang="en-US" altLang="en-US" sz="2000" dirty="0" err="1">
                <a:latin typeface="Arial" panose="020B0604020202020204" pitchFamily="34" charset="0"/>
                <a:cs typeface="Arial" panose="020B0604020202020204" pitchFamily="34" charset="0"/>
              </a:rPr>
              <a:t>厚度决定</a:t>
            </a:r>
            <a:r>
              <a:rPr lang="zh-CN" altLang="en-US" sz="2000" dirty="0">
                <a:latin typeface="Arial" panose="020B0604020202020204" pitchFamily="34" charset="0"/>
                <a:cs typeface="Arial" panose="020B0604020202020204" pitchFamily="34" charset="0"/>
              </a:rPr>
              <a:t>屈光效果</a:t>
            </a:r>
            <a:endParaRPr lang="en-US" altLang="en-US" sz="2000" dirty="0">
              <a:latin typeface="Arial" panose="020B0604020202020204" pitchFamily="34" charset="0"/>
              <a:cs typeface="Arial" panose="020B0604020202020204" pitchFamily="34" charset="0"/>
            </a:endParaRPr>
          </a:p>
          <a:p>
            <a:pPr marL="622300" indent="-352425">
              <a:buClr>
                <a:srgbClr val="5C6F7B"/>
              </a:buClr>
            </a:pPr>
            <a:r>
              <a:rPr lang="zh-CN" altLang="en-US" sz="2000" dirty="0"/>
              <a:t>周边</a:t>
            </a:r>
            <a:r>
              <a:rPr lang="en-US" altLang="en-US" sz="2000" dirty="0" err="1">
                <a:latin typeface="Arial" panose="020B0604020202020204" pitchFamily="34" charset="0"/>
                <a:cs typeface="Arial" panose="020B0604020202020204" pitchFamily="34" charset="0"/>
              </a:rPr>
              <a:t>基质</a:t>
            </a:r>
            <a:r>
              <a:rPr lang="zh-CN" altLang="en-US" sz="2000" dirty="0">
                <a:latin typeface="Arial" panose="020B0604020202020204" pitchFamily="34" charset="0"/>
                <a:cs typeface="Arial" panose="020B0604020202020204" pitchFamily="34" charset="0"/>
              </a:rPr>
              <a:t>植入</a:t>
            </a:r>
            <a:endParaRPr lang="en-US" altLang="en-US" sz="2000" dirty="0">
              <a:latin typeface="Arial" panose="020B0604020202020204" pitchFamily="34" charset="0"/>
              <a:cs typeface="Arial" panose="020B0604020202020204" pitchFamily="34" charset="0"/>
            </a:endParaRPr>
          </a:p>
          <a:p>
            <a:pPr marL="1022350" lvl="2" indent="-352425">
              <a:buClr>
                <a:srgbClr val="5C6F7B"/>
              </a:buClr>
            </a:pPr>
            <a:r>
              <a:rPr lang="en-US" altLang="en-US" sz="2000" dirty="0" err="1">
                <a:latin typeface="Arial" panose="020B0604020202020204" pitchFamily="34" charset="0"/>
                <a:cs typeface="Arial" panose="020B0604020202020204" pitchFamily="34" charset="0"/>
              </a:rPr>
              <a:t>三分之二</a:t>
            </a:r>
            <a:r>
              <a:rPr lang="zh-CN" altLang="en-US" sz="2000" dirty="0">
                <a:latin typeface="Arial" panose="020B0604020202020204" pitchFamily="34" charset="0"/>
                <a:cs typeface="Arial" panose="020B0604020202020204" pitchFamily="34" charset="0"/>
              </a:rPr>
              <a:t>的</a:t>
            </a:r>
            <a:r>
              <a:rPr lang="en-US" altLang="en-US" sz="2000" dirty="0" err="1">
                <a:latin typeface="Arial" panose="020B0604020202020204" pitchFamily="34" charset="0"/>
                <a:cs typeface="Arial" panose="020B0604020202020204" pitchFamily="34" charset="0"/>
              </a:rPr>
              <a:t>角膜深度</a:t>
            </a:r>
            <a:endParaRPr lang="en-US" altLang="en-US" sz="2000" dirty="0">
              <a:latin typeface="Arial" panose="020B0604020202020204" pitchFamily="34" charset="0"/>
              <a:cs typeface="Arial" panose="020B0604020202020204" pitchFamily="34" charset="0"/>
            </a:endParaRPr>
          </a:p>
          <a:p>
            <a:pPr marL="1022350" lvl="2" indent="-352425">
              <a:buClr>
                <a:srgbClr val="5C6F7B"/>
              </a:buClr>
            </a:pPr>
            <a:r>
              <a:rPr lang="zh-CN" altLang="en-US" sz="2000" dirty="0"/>
              <a:t>插入</a:t>
            </a:r>
            <a:r>
              <a:rPr lang="en-US" altLang="en-US" sz="2000" dirty="0" err="1">
                <a:latin typeface="Arial" panose="020B0604020202020204" pitchFamily="34" charset="0"/>
                <a:cs typeface="Arial" panose="020B0604020202020204" pitchFamily="34" charset="0"/>
              </a:rPr>
              <a:t>不是一个简单的过程</a:t>
            </a:r>
            <a:endParaRPr lang="en-US" altLang="en-US" sz="2000" dirty="0">
              <a:latin typeface="Arial" panose="020B0604020202020204" pitchFamily="34" charset="0"/>
              <a:cs typeface="Arial" panose="020B0604020202020204" pitchFamily="34" charset="0"/>
            </a:endParaRPr>
          </a:p>
          <a:p>
            <a:pPr marL="622300" indent="-352425">
              <a:buClr>
                <a:srgbClr val="5C6F7B"/>
              </a:buClr>
            </a:pPr>
            <a:r>
              <a:rPr lang="zh-CN" altLang="en-US" sz="2000" dirty="0"/>
              <a:t>整圈</a:t>
            </a:r>
            <a:r>
              <a:rPr lang="en-US" altLang="en-US" sz="2000" dirty="0">
                <a:latin typeface="Arial" panose="020B0604020202020204" pitchFamily="34" charset="0"/>
                <a:cs typeface="Arial" panose="020B0604020202020204" pitchFamily="34" charset="0"/>
              </a:rPr>
              <a:t>、</a:t>
            </a:r>
            <a:r>
              <a:rPr lang="zh-CN" altLang="en-US" sz="2000" dirty="0"/>
              <a:t>开口</a:t>
            </a:r>
            <a:r>
              <a:rPr lang="en-US" altLang="en-US" sz="2000" dirty="0" err="1">
                <a:latin typeface="Arial" panose="020B0604020202020204" pitchFamily="34" charset="0"/>
                <a:cs typeface="Arial" panose="020B0604020202020204" pitchFamily="34" charset="0"/>
              </a:rPr>
              <a:t>环形状（一件）或两个</a:t>
            </a:r>
            <a:r>
              <a:rPr lang="en-US" altLang="en-US" sz="2000" dirty="0">
                <a:latin typeface="Arial" panose="020B0604020202020204" pitchFamily="34" charset="0"/>
                <a:cs typeface="Arial" panose="020B0604020202020204" pitchFamily="34" charset="0"/>
              </a:rPr>
              <a:t>‘（’段</a:t>
            </a:r>
          </a:p>
        </p:txBody>
      </p:sp>
      <p:sp>
        <p:nvSpPr>
          <p:cNvPr id="746499" name="Rectangle 7"/>
          <p:cNvSpPr>
            <a:spLocks noChangeArrowheads="1"/>
          </p:cNvSpPr>
          <p:nvPr/>
        </p:nvSpPr>
        <p:spPr bwMode="auto">
          <a:xfrm>
            <a:off x="298450" y="1009650"/>
            <a:ext cx="3057247" cy="523220"/>
          </a:xfrm>
          <a:prstGeom prst="rect">
            <a:avLst/>
          </a:prstGeom>
          <a:noFill/>
          <a:ln w="9525">
            <a:noFill/>
            <a:miter lim="800000"/>
          </a:ln>
        </p:spPr>
        <p:txBody>
          <a:bodyPr wrap="none">
            <a:spAutoFit/>
          </a:bodyPr>
          <a:lstStyle/>
          <a:p>
            <a:r>
              <a:rPr lang="en-US" altLang="en-US" sz="2800" dirty="0" err="1">
                <a:solidFill>
                  <a:srgbClr val="0073AE"/>
                </a:solidFill>
                <a:latin typeface="Times New Roman MT Std"/>
              </a:rPr>
              <a:t>基质内角膜</a:t>
            </a:r>
            <a:r>
              <a:rPr lang="zh-CN" altLang="en-US" sz="2800" dirty="0">
                <a:solidFill>
                  <a:srgbClr val="0073AE"/>
                </a:solidFill>
                <a:latin typeface="Times New Roman MT Std"/>
              </a:rPr>
              <a:t>环</a:t>
            </a:r>
            <a:r>
              <a:rPr lang="en-US" altLang="en-US" sz="2800" dirty="0" err="1">
                <a:solidFill>
                  <a:srgbClr val="0073AE"/>
                </a:solidFill>
                <a:latin typeface="Times New Roman MT Std"/>
              </a:rPr>
              <a:t>植入</a:t>
            </a:r>
            <a:endParaRPr lang="en-US" altLang="en-US" sz="2800" dirty="0">
              <a:solidFill>
                <a:srgbClr val="0073AE"/>
              </a:solidFill>
              <a:latin typeface="Times New Roman MT Std"/>
            </a:endParaRP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角膜手术后角膜接触镜配适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9" descr="C:\Users\Suneet Eng\Desktop\E 55 (1)\Picture25.jpg"/>
          <p:cNvPicPr>
            <a:picLocks noChangeAspect="1" noChangeArrowheads="1"/>
          </p:cNvPicPr>
          <p:nvPr/>
        </p:nvPicPr>
        <p:blipFill>
          <a:blip r:embed="rId3" cstate="print"/>
          <a:srcRect/>
          <a:stretch>
            <a:fillRect/>
          </a:stretch>
        </p:blipFill>
        <p:spPr bwMode="auto">
          <a:xfrm>
            <a:off x="1214414" y="1857364"/>
            <a:ext cx="6784976" cy="4114800"/>
          </a:xfrm>
          <a:prstGeom prst="rect">
            <a:avLst/>
          </a:prstGeom>
          <a:noFill/>
        </p:spPr>
      </p:pic>
      <p:sp>
        <p:nvSpPr>
          <p:cNvPr id="672917" name="Line 7"/>
          <p:cNvSpPr>
            <a:spLocks noChangeShapeType="1"/>
          </p:cNvSpPr>
          <p:nvPr/>
        </p:nvSpPr>
        <p:spPr bwMode="auto">
          <a:xfrm flipH="1">
            <a:off x="6115050" y="1989138"/>
            <a:ext cx="323850" cy="431800"/>
          </a:xfrm>
          <a:prstGeom prst="line">
            <a:avLst/>
          </a:prstGeom>
          <a:noFill/>
          <a:ln w="50800">
            <a:solidFill>
              <a:srgbClr val="5C6F7B"/>
            </a:solidFill>
            <a:round/>
            <a:tailEnd type="stealth" w="med" len="med"/>
          </a:ln>
        </p:spPr>
        <p:txBody>
          <a:bodyPr/>
          <a:lstStyle/>
          <a:p>
            <a:endParaRPr lang="en-US"/>
          </a:p>
        </p:txBody>
      </p:sp>
      <p:sp>
        <p:nvSpPr>
          <p:cNvPr id="672919" name="Rectangle 10"/>
          <p:cNvSpPr>
            <a:spLocks noChangeArrowheads="1"/>
          </p:cNvSpPr>
          <p:nvPr/>
        </p:nvSpPr>
        <p:spPr bwMode="auto">
          <a:xfrm>
            <a:off x="298450" y="1009650"/>
            <a:ext cx="3057247" cy="523220"/>
          </a:xfrm>
          <a:prstGeom prst="rect">
            <a:avLst/>
          </a:prstGeom>
          <a:noFill/>
          <a:ln w="9525">
            <a:noFill/>
            <a:miter lim="800000"/>
          </a:ln>
        </p:spPr>
        <p:txBody>
          <a:bodyPr wrap="none">
            <a:spAutoFit/>
          </a:bodyPr>
          <a:lstStyle/>
          <a:p>
            <a:r>
              <a:rPr lang="en-US" altLang="en-US" sz="2800" dirty="0" err="1">
                <a:solidFill>
                  <a:srgbClr val="0073AE"/>
                </a:solidFill>
                <a:latin typeface="Times New Roman MT Std"/>
              </a:rPr>
              <a:t>基质内角膜</a:t>
            </a:r>
            <a:r>
              <a:rPr lang="zh-CN" altLang="en-US" sz="2800" dirty="0">
                <a:solidFill>
                  <a:srgbClr val="0073AE"/>
                </a:solidFill>
                <a:latin typeface="Times New Roman MT Std"/>
              </a:rPr>
              <a:t>环</a:t>
            </a:r>
            <a:r>
              <a:rPr lang="en-US" altLang="en-US" sz="2800" dirty="0" err="1">
                <a:solidFill>
                  <a:srgbClr val="0073AE"/>
                </a:solidFill>
                <a:latin typeface="Times New Roman MT Std"/>
              </a:rPr>
              <a:t>植入</a:t>
            </a:r>
            <a:endParaRPr lang="en-US" altLang="en-US" sz="2800" dirty="0">
              <a:solidFill>
                <a:srgbClr val="0073AE"/>
              </a:solidFill>
              <a:latin typeface="Times New Roman MT Std"/>
            </a:endParaRPr>
          </a:p>
        </p:txBody>
      </p:sp>
      <p:sp>
        <p:nvSpPr>
          <p:cNvPr id="672920" name="Text Box 6"/>
          <p:cNvSpPr txBox="1">
            <a:spLocks noChangeArrowheads="1"/>
          </p:cNvSpPr>
          <p:nvPr/>
        </p:nvSpPr>
        <p:spPr bwMode="auto">
          <a:xfrm>
            <a:off x="6011863" y="1484313"/>
            <a:ext cx="2935287" cy="337185"/>
          </a:xfrm>
          <a:prstGeom prst="rect">
            <a:avLst/>
          </a:prstGeom>
          <a:solidFill>
            <a:srgbClr val="CCCCFF"/>
          </a:solidFill>
          <a:ln w="38100">
            <a:solidFill>
              <a:srgbClr val="FF00FF"/>
            </a:solidFill>
            <a:miter lim="800000"/>
            <a:headEnd type="none" w="sm" len="sm"/>
            <a:tailEnd type="none" w="sm" len="sm"/>
          </a:ln>
        </p:spPr>
        <p:txBody>
          <a:bodyPr>
            <a:spAutoFit/>
          </a:bodyPr>
          <a:lstStyle/>
          <a:p>
            <a:pPr algn="ctr" defTabSz="762000" eaLnBrk="0" hangingPunct="0"/>
            <a:r>
              <a:rPr lang="en-US" altLang="en-US" sz="1600" dirty="0" err="1">
                <a:solidFill>
                  <a:srgbClr val="0000FF"/>
                </a:solidFill>
                <a:latin typeface="Arial" panose="020B0604020202020204" pitchFamily="34" charset="0"/>
              </a:rPr>
              <a:t>插入通道</a:t>
            </a:r>
            <a:r>
              <a:rPr lang="en-US" altLang="en-US" sz="1600" dirty="0">
                <a:solidFill>
                  <a:srgbClr val="0000FF"/>
                </a:solidFill>
                <a:latin typeface="Arial" panose="020B0604020202020204" pitchFamily="34" charset="0"/>
              </a:rPr>
              <a:t> @ </a:t>
            </a:r>
            <a:r>
              <a:rPr lang="en-US" altLang="en-US" sz="1600" dirty="0" err="1">
                <a:solidFill>
                  <a:srgbClr val="0000FF"/>
                </a:solidFill>
                <a:latin typeface="Arial" panose="020B0604020202020204" pitchFamily="34" charset="0"/>
              </a:rPr>
              <a:t>角膜厚度</a:t>
            </a:r>
            <a:r>
              <a:rPr lang="zh-CN" altLang="en-US" sz="1600" dirty="0">
                <a:solidFill>
                  <a:srgbClr val="0000FF"/>
                </a:solidFill>
                <a:latin typeface="Arial" panose="020B0604020202020204" pitchFamily="34" charset="0"/>
              </a:rPr>
              <a:t>的</a:t>
            </a:r>
            <a:r>
              <a:rPr lang="en-US" altLang="en-US" sz="1600" dirty="0">
                <a:solidFill>
                  <a:srgbClr val="0000FF"/>
                </a:solidFill>
                <a:latin typeface="Arial" panose="020B0604020202020204" pitchFamily="34" charset="0"/>
              </a:rPr>
              <a:t>68%</a:t>
            </a:r>
          </a:p>
        </p:txBody>
      </p:sp>
      <p:sp>
        <p:nvSpPr>
          <p:cNvPr id="7"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
        <p:nvSpPr>
          <p:cNvPr id="3" name="文本框 2"/>
          <p:cNvSpPr txBox="1"/>
          <p:nvPr/>
        </p:nvSpPr>
        <p:spPr>
          <a:xfrm>
            <a:off x="1815465" y="5869305"/>
            <a:ext cx="1104265" cy="368300"/>
          </a:xfrm>
          <a:prstGeom prst="rect">
            <a:avLst/>
          </a:prstGeom>
          <a:noFill/>
        </p:spPr>
        <p:txBody>
          <a:bodyPr wrap="none" rtlCol="0">
            <a:spAutoFit/>
          </a:bodyPr>
          <a:lstStyle/>
          <a:p>
            <a:r>
              <a:rPr lang="en-US" altLang="zh-CN"/>
              <a:t>PMMA </a:t>
            </a:r>
            <a:r>
              <a:rPr lang="zh-CN" altLang="en-US"/>
              <a:t>段</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Rectangle 3"/>
          <p:cNvSpPr>
            <a:spLocks noGrp="1"/>
          </p:cNvSpPr>
          <p:nvPr>
            <p:ph type="body" idx="1"/>
          </p:nvPr>
        </p:nvSpPr>
        <p:spPr>
          <a:xfrm>
            <a:off x="371475" y="1801813"/>
            <a:ext cx="8839200" cy="5135562"/>
          </a:xfrm>
        </p:spPr>
        <p:txBody>
          <a:bodyPr/>
          <a:lstStyle/>
          <a:p>
            <a:pPr marL="803275" indent="-346075">
              <a:lnSpc>
                <a:spcPct val="150000"/>
              </a:lnSpc>
            </a:pPr>
            <a:r>
              <a:rPr lang="zh-CN" altLang="en-US" dirty="0"/>
              <a:t>有</a:t>
            </a:r>
            <a:r>
              <a:rPr lang="en-AU" altLang="en-US" dirty="0" err="1">
                <a:latin typeface="Arial" panose="020B0604020202020204" pitchFamily="34" charset="0"/>
                <a:cs typeface="Arial" panose="020B0604020202020204" pitchFamily="34" charset="0"/>
              </a:rPr>
              <a:t>胶原</a:t>
            </a:r>
            <a:r>
              <a:rPr lang="zh-CN" altLang="en-US" dirty="0">
                <a:latin typeface="Arial" panose="020B0604020202020204" pitchFamily="34" charset="0"/>
                <a:cs typeface="Arial" panose="020B0604020202020204" pitchFamily="34" charset="0"/>
              </a:rPr>
              <a:t>，</a:t>
            </a:r>
            <a:r>
              <a:rPr lang="en-AU" altLang="en-US" dirty="0" err="1">
                <a:latin typeface="Arial" panose="020B0604020202020204" pitchFamily="34" charset="0"/>
                <a:cs typeface="Arial" panose="020B0604020202020204" pitchFamily="34" charset="0"/>
              </a:rPr>
              <a:t>血管</a:t>
            </a:r>
            <a:r>
              <a:rPr lang="zh-CN" altLang="en-US" dirty="0">
                <a:latin typeface="Arial" panose="020B0604020202020204" pitchFamily="34" charset="0"/>
                <a:cs typeface="Arial" panose="020B0604020202020204" pitchFamily="34" charset="0"/>
              </a:rPr>
              <a:t>，自身免疫或免疫缺陷疾病的患者</a:t>
            </a:r>
            <a:endParaRPr lang="en-AU" altLang="en-US" dirty="0">
              <a:latin typeface="Arial" panose="020B0604020202020204" pitchFamily="34" charset="0"/>
              <a:cs typeface="Arial" panose="020B0604020202020204" pitchFamily="34" charset="0"/>
            </a:endParaRPr>
          </a:p>
          <a:p>
            <a:pPr marL="803275" indent="-346075">
              <a:lnSpc>
                <a:spcPct val="150000"/>
              </a:lnSpc>
            </a:pPr>
            <a:r>
              <a:rPr lang="en-AU" altLang="en-US" dirty="0">
                <a:latin typeface="Arial" panose="020B0604020202020204" pitchFamily="34" charset="0"/>
                <a:cs typeface="Arial" panose="020B0604020202020204" pitchFamily="34" charset="0"/>
              </a:rPr>
              <a:t>妊娠或</a:t>
            </a:r>
            <a:r>
              <a:rPr lang="zh-CN" altLang="en-AU" dirty="0">
                <a:latin typeface="Arial" panose="020B0604020202020204" pitchFamily="34" charset="0"/>
                <a:cs typeface="Arial" panose="020B0604020202020204" pitchFamily="34" charset="0"/>
              </a:rPr>
              <a:t>哺乳</a:t>
            </a:r>
            <a:endParaRPr lang="en-AU" altLang="en-US" dirty="0">
              <a:latin typeface="Arial" panose="020B0604020202020204" pitchFamily="34" charset="0"/>
              <a:cs typeface="Arial" panose="020B0604020202020204" pitchFamily="34" charset="0"/>
            </a:endParaRPr>
          </a:p>
          <a:p>
            <a:pPr marL="803275" indent="-346075">
              <a:lnSpc>
                <a:spcPct val="150000"/>
              </a:lnSpc>
            </a:pPr>
            <a:r>
              <a:rPr lang="en-AU" altLang="en-US" dirty="0">
                <a:latin typeface="Arial" panose="020B0604020202020204" pitchFamily="34" charset="0"/>
                <a:cs typeface="Arial" panose="020B0604020202020204" pitchFamily="34" charset="0"/>
              </a:rPr>
              <a:t>圆锥角膜</a:t>
            </a:r>
          </a:p>
          <a:p>
            <a:pPr marL="803275" indent="-346075">
              <a:lnSpc>
                <a:spcPct val="150000"/>
              </a:lnSpc>
            </a:pPr>
            <a:r>
              <a:rPr lang="en-AU" altLang="en-US" dirty="0" err="1">
                <a:latin typeface="Arial" panose="020B0604020202020204" pitchFamily="34" charset="0"/>
                <a:cs typeface="Arial" panose="020B0604020202020204" pitchFamily="34" charset="0"/>
              </a:rPr>
              <a:t>复发性角膜</a:t>
            </a:r>
            <a:r>
              <a:rPr lang="zh-CN" altLang="en-US" dirty="0">
                <a:latin typeface="Arial" panose="020B0604020202020204" pitchFamily="34" charset="0"/>
                <a:cs typeface="Arial" panose="020B0604020202020204" pitchFamily="34" charset="0"/>
              </a:rPr>
              <a:t>糜烂</a:t>
            </a:r>
            <a:r>
              <a:rPr lang="en-AU" altLang="en-US" dirty="0">
                <a:latin typeface="Arial" panose="020B0604020202020204" pitchFamily="34" charset="0"/>
                <a:cs typeface="Arial" panose="020B0604020202020204" pitchFamily="34" charset="0"/>
              </a:rPr>
              <a:t>（</a:t>
            </a:r>
            <a:r>
              <a:rPr lang="en-US" altLang="en-AU" dirty="0">
                <a:latin typeface="Arial" panose="020B0604020202020204" pitchFamily="34" charset="0"/>
                <a:cs typeface="Arial" panose="020B0604020202020204" pitchFamily="34" charset="0"/>
              </a:rPr>
              <a:t>RCE</a:t>
            </a:r>
            <a:r>
              <a:rPr lang="en-AU" altLang="en-US" dirty="0">
                <a:latin typeface="Arial" panose="020B0604020202020204" pitchFamily="34" charset="0"/>
                <a:cs typeface="Arial" panose="020B0604020202020204" pitchFamily="34" charset="0"/>
              </a:rPr>
              <a:t>s）</a:t>
            </a:r>
          </a:p>
          <a:p>
            <a:pPr marL="803275" indent="-346075">
              <a:lnSpc>
                <a:spcPct val="150000"/>
              </a:lnSpc>
            </a:pPr>
            <a:r>
              <a:rPr lang="en-AU" altLang="en-US" dirty="0">
                <a:latin typeface="Arial" panose="020B0604020202020204" pitchFamily="34" charset="0"/>
                <a:cs typeface="Arial" panose="020B0604020202020204" pitchFamily="34" charset="0"/>
              </a:rPr>
              <a:t>角膜</a:t>
            </a:r>
            <a:r>
              <a:rPr lang="zh-CN" altLang="en-AU" dirty="0">
                <a:latin typeface="Arial" panose="020B0604020202020204" pitchFamily="34" charset="0"/>
                <a:cs typeface="Arial" panose="020B0604020202020204" pitchFamily="34" charset="0"/>
              </a:rPr>
              <a:t>营养不良</a:t>
            </a:r>
            <a:endParaRPr lang="en-AU" altLang="en-US" dirty="0">
              <a:latin typeface="Arial" panose="020B0604020202020204" pitchFamily="34" charset="0"/>
              <a:cs typeface="Arial" panose="020B0604020202020204" pitchFamily="34" charset="0"/>
            </a:endParaRPr>
          </a:p>
          <a:p>
            <a:pPr marL="803275" indent="-346075">
              <a:lnSpc>
                <a:spcPct val="150000"/>
              </a:lnSpc>
            </a:pPr>
            <a:r>
              <a:rPr lang="en-AU" altLang="en-US" dirty="0">
                <a:latin typeface="Arial" panose="020B0604020202020204" pitchFamily="34" charset="0"/>
                <a:cs typeface="Arial" panose="020B0604020202020204" pitchFamily="34" charset="0"/>
              </a:rPr>
              <a:t>用</a:t>
            </a:r>
            <a:r>
              <a:rPr lang="zh-CN" altLang="en-AU" dirty="0">
                <a:latin typeface="Arial" panose="020B0604020202020204" pitchFamily="34" charset="0"/>
                <a:cs typeface="Arial" panose="020B0604020202020204" pitchFamily="34" charset="0"/>
              </a:rPr>
              <a:t>药</a:t>
            </a:r>
            <a:r>
              <a:rPr lang="en-AU" altLang="en-US" dirty="0">
                <a:latin typeface="Arial" panose="020B0604020202020204" pitchFamily="34" charset="0"/>
                <a:cs typeface="Arial" panose="020B0604020202020204" pitchFamily="34" charset="0"/>
              </a:rPr>
              <a:t>：</a:t>
            </a:r>
          </a:p>
          <a:p>
            <a:pPr marL="1203325" lvl="2" indent="-346075" eaLnBrk="1" hangingPunct="1">
              <a:lnSpc>
                <a:spcPct val="150000"/>
              </a:lnSpc>
            </a:pPr>
            <a:r>
              <a:rPr lang="zh-CN" altLang="en-US" dirty="0"/>
              <a:t>异维甲酸</a:t>
            </a:r>
            <a:r>
              <a:rPr lang="en-US" altLang="zh-CN" dirty="0"/>
              <a:t>(</a:t>
            </a:r>
            <a:r>
              <a:rPr lang="zh-CN" altLang="en-US" dirty="0"/>
              <a:t>青春痘特效药</a:t>
            </a:r>
            <a:r>
              <a:rPr lang="en-US" altLang="zh-CN" dirty="0"/>
              <a:t>)</a:t>
            </a:r>
          </a:p>
          <a:p>
            <a:pPr marL="1203325" lvl="2" indent="-346075" eaLnBrk="1" hangingPunct="1">
              <a:lnSpc>
                <a:spcPct val="150000"/>
              </a:lnSpc>
            </a:pPr>
            <a:r>
              <a:rPr lang="zh-CN" altLang="en-US" dirty="0"/>
              <a:t>胺碘酮</a:t>
            </a:r>
            <a:r>
              <a:rPr lang="en-US" altLang="zh-CN" dirty="0"/>
              <a:t>(</a:t>
            </a:r>
            <a:r>
              <a:rPr lang="en-US" altLang="zh-CN" dirty="0" err="1"/>
              <a:t>Cordarone</a:t>
            </a:r>
            <a:r>
              <a:rPr lang="en-US" altLang="zh-CN" dirty="0"/>
              <a:t>)</a:t>
            </a:r>
          </a:p>
          <a:p>
            <a:pPr marL="1203325" lvl="2" indent="-346075" eaLnBrk="1" hangingPunct="1">
              <a:lnSpc>
                <a:spcPct val="150000"/>
              </a:lnSpc>
            </a:pPr>
            <a:r>
              <a:rPr lang="zh-CN" altLang="en-US" dirty="0"/>
              <a:t>舒马曲坦</a:t>
            </a:r>
            <a:r>
              <a:rPr lang="en-US" altLang="zh-CN" dirty="0"/>
              <a:t>(Imitrex)</a:t>
            </a:r>
          </a:p>
          <a:p>
            <a:pPr marL="1203325" lvl="2" indent="-346075" eaLnBrk="1" hangingPunct="1">
              <a:lnSpc>
                <a:spcPct val="150000"/>
              </a:lnSpc>
            </a:pPr>
            <a:endParaRPr lang="en-AU" altLang="en-US" dirty="0">
              <a:latin typeface="Arial" panose="020B0604020202020204" pitchFamily="34" charset="0"/>
              <a:cs typeface="Arial" panose="020B0604020202020204" pitchFamily="34" charset="0"/>
            </a:endParaRPr>
          </a:p>
          <a:p>
            <a:pPr lvl="1" eaLnBrk="1" hangingPunct="1">
              <a:lnSpc>
                <a:spcPct val="150000"/>
              </a:lnSpc>
            </a:pPr>
            <a:endParaRPr lang="en-US" altLang="en-US" dirty="0">
              <a:latin typeface="Arial" panose="020B0604020202020204" pitchFamily="34" charset="0"/>
              <a:cs typeface="Arial" panose="020B0604020202020204" pitchFamily="34" charset="0"/>
            </a:endParaRPr>
          </a:p>
        </p:txBody>
      </p:sp>
      <p:sp>
        <p:nvSpPr>
          <p:cNvPr id="751619" name="Rectangle 6"/>
          <p:cNvSpPr>
            <a:spLocks noChangeArrowheads="1"/>
          </p:cNvSpPr>
          <p:nvPr/>
        </p:nvSpPr>
        <p:spPr bwMode="auto">
          <a:xfrm>
            <a:off x="298450" y="1009650"/>
            <a:ext cx="4493538" cy="523220"/>
          </a:xfrm>
          <a:prstGeom prst="rect">
            <a:avLst/>
          </a:prstGeom>
          <a:noFill/>
          <a:ln w="9525">
            <a:noFill/>
            <a:miter lim="800000"/>
          </a:ln>
        </p:spPr>
        <p:txBody>
          <a:bodyPr wrap="none">
            <a:spAutoFit/>
          </a:bodyPr>
          <a:lstStyle/>
          <a:p>
            <a:r>
              <a:rPr lang="en-US" altLang="en-US" sz="2800" dirty="0" err="1">
                <a:solidFill>
                  <a:srgbClr val="0073AE"/>
                </a:solidFill>
                <a:latin typeface="Times New Roman MT Std"/>
              </a:rPr>
              <a:t>基质内角膜</a:t>
            </a:r>
            <a:r>
              <a:rPr lang="zh-CN" altLang="en-US" sz="2800" dirty="0">
                <a:solidFill>
                  <a:srgbClr val="0073AE"/>
                </a:solidFill>
                <a:latin typeface="Times New Roman MT Std"/>
              </a:rPr>
              <a:t>环</a:t>
            </a:r>
            <a:r>
              <a:rPr lang="en-US" altLang="en-US" sz="2800" dirty="0" err="1">
                <a:solidFill>
                  <a:srgbClr val="0073AE"/>
                </a:solidFill>
                <a:latin typeface="Times New Roman MT Std"/>
              </a:rPr>
              <a:t>植入</a:t>
            </a:r>
            <a:r>
              <a:rPr lang="en-US" altLang="en-US" sz="2800" dirty="0">
                <a:solidFill>
                  <a:srgbClr val="0073AE"/>
                </a:solidFill>
                <a:latin typeface="Times New Roman MT Std"/>
              </a:rPr>
              <a:t>：</a:t>
            </a:r>
            <a:r>
              <a:rPr lang="zh-CN" altLang="en-US" sz="2800" dirty="0">
                <a:solidFill>
                  <a:srgbClr val="0073AE"/>
                </a:solidFill>
                <a:latin typeface="Times New Roman MT Std"/>
              </a:rPr>
              <a:t>禁忌</a:t>
            </a:r>
            <a:r>
              <a:rPr lang="en-US" altLang="en-US" sz="2800" dirty="0">
                <a:solidFill>
                  <a:srgbClr val="0073AE"/>
                </a:solidFill>
                <a:latin typeface="Times New Roman MT Std"/>
              </a:rPr>
              <a:t>症</a:t>
            </a: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3"/>
          <p:cNvSpPr>
            <a:spLocks noGrp="1"/>
          </p:cNvSpPr>
          <p:nvPr>
            <p:ph type="title" idx="4294967295"/>
          </p:nvPr>
        </p:nvSpPr>
        <p:spPr bwMode="auto">
          <a:xfrm>
            <a:off x="146050" y="107950"/>
            <a:ext cx="8839200" cy="685800"/>
          </a:xfrm>
          <a:prstGeom prst="rect">
            <a:avLst/>
          </a:prstGeom>
          <a:noFill/>
          <a:ln>
            <a:miter lim="800000"/>
          </a:ln>
        </p:spPr>
        <p:txBody>
          <a:bodyPr/>
          <a:lstStyle/>
          <a:p>
            <a:pPr eaLnBrk="1" hangingPunct="1"/>
            <a:r>
              <a:rPr lang="zh-CN" altLang="en-US" dirty="0">
                <a:latin typeface="Arial" panose="020B0604020202020204" pitchFamily="34" charset="0"/>
                <a:cs typeface="Arial" panose="020B0604020202020204" pitchFamily="34" charset="0"/>
              </a:rPr>
              <a:t>接触镜的特殊应用</a:t>
            </a:r>
            <a:endParaRPr lang="en-US" altLang="en-US" dirty="0">
              <a:latin typeface="Arial" panose="020B0604020202020204" pitchFamily="34" charset="0"/>
              <a:cs typeface="Arial" panose="020B0604020202020204" pitchFamily="34" charset="0"/>
            </a:endParaRPr>
          </a:p>
        </p:txBody>
      </p:sp>
      <p:sp>
        <p:nvSpPr>
          <p:cNvPr id="40963" name="Content Placeholder 4"/>
          <p:cNvSpPr>
            <a:spLocks noGrp="1"/>
          </p:cNvSpPr>
          <p:nvPr>
            <p:ph idx="4294967295"/>
          </p:nvPr>
        </p:nvSpPr>
        <p:spPr>
          <a:xfrm>
            <a:off x="280988" y="1196975"/>
            <a:ext cx="8839200" cy="5135563"/>
          </a:xfrm>
        </p:spPr>
        <p:txBody>
          <a:bodyPr/>
          <a:lstStyle/>
          <a:p>
            <a:pPr algn="ctr" eaLnBrk="1" hangingPunct="1">
              <a:buFont typeface="Arial" panose="020B0604020202020204" pitchFamily="34" charset="0"/>
              <a:buNone/>
              <a:defRPr/>
            </a:pPr>
            <a:endParaRPr lang="en-US" altLang="en-US" sz="1900" dirty="0">
              <a:solidFill>
                <a:schemeClr val="tx1"/>
              </a:solidFill>
              <a:latin typeface="Arial" panose="020B0604020202020204" pitchFamily="34" charset="0"/>
              <a:cs typeface="Arial" panose="020B0604020202020204" pitchFamily="34" charset="0"/>
            </a:endParaRPr>
          </a:p>
          <a:p>
            <a:pPr algn="ctr" eaLnBrk="1" hangingPunct="1">
              <a:buFont typeface="Arial" panose="020B0604020202020204" pitchFamily="34" charset="0"/>
              <a:buNone/>
              <a:defRPr/>
            </a:pPr>
            <a:endParaRPr lang="en-US" altLang="en-US" sz="1900" dirty="0">
              <a:solidFill>
                <a:schemeClr val="tx1"/>
              </a:solidFill>
              <a:latin typeface="Arial" panose="020B0604020202020204" pitchFamily="34" charset="0"/>
              <a:cs typeface="Arial" panose="020B0604020202020204" pitchFamily="34" charset="0"/>
            </a:endParaRPr>
          </a:p>
          <a:p>
            <a:pPr marL="895350" indent="-352425" eaLnBrk="1" hangingPunct="1">
              <a:defRPr/>
            </a:pPr>
            <a:r>
              <a:rPr lang="en-US" altLang="en-US" sz="2000" dirty="0" err="1">
                <a:latin typeface="Arial" panose="020B0604020202020204" pitchFamily="34" charset="0"/>
                <a:cs typeface="Arial" panose="020B0604020202020204" pitchFamily="34" charset="0"/>
              </a:rPr>
              <a:t>PK</a:t>
            </a:r>
            <a:endParaRPr lang="en-US" altLang="en-US" sz="2000" dirty="0">
              <a:latin typeface="Arial" panose="020B0604020202020204" pitchFamily="34" charset="0"/>
              <a:cs typeface="Arial" panose="020B0604020202020204" pitchFamily="34" charset="0"/>
            </a:endParaRPr>
          </a:p>
          <a:p>
            <a:pPr marL="895350" indent="-352425" eaLnBrk="1" hangingPunct="1">
              <a:defRPr/>
            </a:pPr>
            <a:endParaRPr lang="en-US" altLang="en-US" sz="2000" dirty="0">
              <a:latin typeface="Arial" panose="020B0604020202020204" pitchFamily="34" charset="0"/>
              <a:cs typeface="Arial" panose="020B0604020202020204" pitchFamily="34" charset="0"/>
            </a:endParaRPr>
          </a:p>
          <a:p>
            <a:pPr marL="895350" indent="-352425" eaLnBrk="1" hangingPunct="1">
              <a:defRPr/>
            </a:pPr>
            <a:r>
              <a:rPr lang="en-US" altLang="en-US" sz="2000" dirty="0" err="1">
                <a:latin typeface="Arial" panose="020B0604020202020204" pitchFamily="34" charset="0"/>
                <a:cs typeface="Arial" panose="020B0604020202020204" pitchFamily="34" charset="0"/>
              </a:rPr>
              <a:t>DALK</a:t>
            </a:r>
            <a:endParaRPr lang="en-US" altLang="en-US" sz="2000" dirty="0">
              <a:latin typeface="Arial" panose="020B0604020202020204" pitchFamily="34" charset="0"/>
              <a:cs typeface="Arial" panose="020B0604020202020204" pitchFamily="34" charset="0"/>
            </a:endParaRPr>
          </a:p>
          <a:p>
            <a:pPr marL="895350" indent="-352425" eaLnBrk="1" hangingPunct="1">
              <a:defRPr/>
            </a:pPr>
            <a:endParaRPr lang="en-US" altLang="en-US" sz="2000" dirty="0">
              <a:latin typeface="Arial" panose="020B0604020202020204" pitchFamily="34" charset="0"/>
              <a:cs typeface="Arial" panose="020B0604020202020204" pitchFamily="34" charset="0"/>
            </a:endParaRPr>
          </a:p>
          <a:p>
            <a:pPr marL="895350" indent="-352425" eaLnBrk="1" hangingPunct="1">
              <a:defRPr/>
            </a:pPr>
            <a:r>
              <a:rPr lang="en-US" altLang="en-US" sz="2000" dirty="0" err="1">
                <a:latin typeface="Arial" panose="020B0604020202020204" pitchFamily="34" charset="0"/>
                <a:cs typeface="Arial" panose="020B0604020202020204" pitchFamily="34" charset="0"/>
              </a:rPr>
              <a:t>DSEAK</a:t>
            </a:r>
            <a:endParaRPr lang="en-US" altLang="en-US" sz="2000" dirty="0">
              <a:latin typeface="Arial" panose="020B0604020202020204" pitchFamily="34" charset="0"/>
              <a:cs typeface="Arial" panose="020B0604020202020204" pitchFamily="34" charset="0"/>
            </a:endParaRPr>
          </a:p>
          <a:p>
            <a:pPr marL="895350" indent="-352425" eaLnBrk="1" hangingPunct="1">
              <a:defRPr/>
            </a:pPr>
            <a:endParaRPr lang="en-US" altLang="en-US" sz="2000" dirty="0">
              <a:latin typeface="Arial" panose="020B0604020202020204" pitchFamily="34" charset="0"/>
              <a:cs typeface="Arial" panose="020B0604020202020204" pitchFamily="34" charset="0"/>
            </a:endParaRPr>
          </a:p>
          <a:p>
            <a:pPr marL="895350" indent="-352425" eaLnBrk="1" hangingPunct="1">
              <a:defRPr/>
            </a:pPr>
            <a:r>
              <a:rPr lang="en-US" altLang="en-US" sz="2000" dirty="0" err="1">
                <a:latin typeface="Arial" panose="020B0604020202020204" pitchFamily="34" charset="0"/>
                <a:cs typeface="Arial" panose="020B0604020202020204" pitchFamily="34" charset="0"/>
              </a:rPr>
              <a:t>DMEK</a:t>
            </a:r>
            <a:endParaRPr lang="en-US" altLang="en-US" sz="2000" dirty="0">
              <a:latin typeface="Arial" panose="020B0604020202020204" pitchFamily="34" charset="0"/>
              <a:cs typeface="Arial" panose="020B0604020202020204" pitchFamily="34" charset="0"/>
            </a:endParaRPr>
          </a:p>
        </p:txBody>
      </p:sp>
      <p:sp>
        <p:nvSpPr>
          <p:cNvPr id="63491" name="Rectangle 3"/>
          <p:cNvSpPr>
            <a:spLocks noChangeArrowheads="1"/>
          </p:cNvSpPr>
          <p:nvPr/>
        </p:nvSpPr>
        <p:spPr bwMode="auto">
          <a:xfrm>
            <a:off x="298450" y="1009650"/>
            <a:ext cx="2339102" cy="523220"/>
          </a:xfrm>
          <a:prstGeom prst="rect">
            <a:avLst/>
          </a:prstGeom>
          <a:noFill/>
          <a:ln w="9525">
            <a:noFill/>
            <a:miter lim="800000"/>
          </a:ln>
        </p:spPr>
        <p:txBody>
          <a:bodyPr wrap="none">
            <a:spAutoFit/>
          </a:bodyPr>
          <a:lstStyle/>
          <a:p>
            <a:r>
              <a:rPr lang="zh-CN" altLang="en-US" sz="2800" dirty="0">
                <a:latin typeface="Times New Roman MT Std"/>
              </a:rPr>
              <a:t>角膜治疗手术</a:t>
            </a:r>
            <a:endParaRPr lang="en-US" altLang="en-US" sz="2800" dirty="0">
              <a:latin typeface="Times New Roman MT St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7" name="Rectangle 3"/>
          <p:cNvSpPr>
            <a:spLocks noGrp="1"/>
          </p:cNvSpPr>
          <p:nvPr>
            <p:ph type="body" idx="1"/>
          </p:nvPr>
        </p:nvSpPr>
        <p:spPr>
          <a:xfrm>
            <a:off x="290513" y="1843088"/>
            <a:ext cx="8839200" cy="5135562"/>
          </a:xfrm>
        </p:spPr>
        <p:txBody>
          <a:bodyPr/>
          <a:lstStyle/>
          <a:p>
            <a:pPr marL="894080" indent="-351155" eaLnBrk="1" hangingPunct="1">
              <a:lnSpc>
                <a:spcPct val="130000"/>
              </a:lnSpc>
              <a:defRPr/>
            </a:pPr>
            <a:r>
              <a:rPr lang="zh-CN" altLang="en-US" dirty="0">
                <a:latin typeface="Arial" panose="020B0604020202020204" pitchFamily="34" charset="0"/>
                <a:cs typeface="Arial" panose="020B0604020202020204" pitchFamily="34" charset="0"/>
              </a:rPr>
              <a:t>手术</a:t>
            </a:r>
            <a:r>
              <a:rPr lang="en-US" altLang="en-US" dirty="0" err="1">
                <a:latin typeface="Arial" panose="020B0604020202020204" pitchFamily="34" charset="0"/>
                <a:cs typeface="Arial" panose="020B0604020202020204" pitchFamily="34" charset="0"/>
              </a:rPr>
              <a:t>不干扰中心光学区</a:t>
            </a:r>
            <a:endParaRPr lang="en-US" altLang="en-US" dirty="0">
              <a:latin typeface="Arial" panose="020B0604020202020204" pitchFamily="34" charset="0"/>
              <a:cs typeface="Arial" panose="020B0604020202020204" pitchFamily="34" charset="0"/>
            </a:endParaRPr>
          </a:p>
          <a:p>
            <a:pPr marL="894080" indent="-351155" eaLnBrk="1" hangingPunct="1">
              <a:lnSpc>
                <a:spcPct val="130000"/>
              </a:lnSpc>
              <a:defRPr/>
            </a:pPr>
            <a:r>
              <a:rPr lang="en-US" altLang="en-US" dirty="0">
                <a:latin typeface="Arial" panose="020B0604020202020204" pitchFamily="34" charset="0"/>
                <a:cs typeface="Arial" panose="020B0604020202020204" pitchFamily="34" charset="0"/>
              </a:rPr>
              <a:t>维持角膜非球面性</a:t>
            </a:r>
          </a:p>
          <a:p>
            <a:pPr marL="894080" indent="-351155" eaLnBrk="1" hangingPunct="1">
              <a:lnSpc>
                <a:spcPct val="130000"/>
              </a:lnSpc>
              <a:defRPr/>
            </a:pPr>
            <a:r>
              <a:rPr lang="en-US" altLang="en-US" dirty="0" err="1">
                <a:latin typeface="Arial" panose="020B0604020202020204" pitchFamily="34" charset="0"/>
                <a:cs typeface="Arial" panose="020B0604020202020204" pitchFamily="34" charset="0"/>
              </a:rPr>
              <a:t>可以</a:t>
            </a:r>
            <a:r>
              <a:rPr lang="zh-CN" altLang="en-US" dirty="0">
                <a:latin typeface="Arial" panose="020B0604020202020204" pitchFamily="34" charset="0"/>
                <a:cs typeface="Arial" panose="020B0604020202020204" pitchFamily="34" charset="0"/>
              </a:rPr>
              <a:t>移除</a:t>
            </a:r>
            <a:r>
              <a:rPr lang="en-US" altLang="en-US" dirty="0">
                <a:latin typeface="Arial" panose="020B0604020202020204" pitchFamily="34" charset="0"/>
                <a:cs typeface="Arial" panose="020B0604020202020204" pitchFamily="34" charset="0"/>
              </a:rPr>
              <a:t>（但不容易）</a:t>
            </a:r>
          </a:p>
          <a:p>
            <a:pPr marL="894080" indent="-351155" eaLnBrk="1" hangingPunct="1">
              <a:lnSpc>
                <a:spcPct val="130000"/>
              </a:lnSpc>
              <a:defRPr/>
            </a:pPr>
            <a:r>
              <a:rPr lang="en-US" altLang="en-US" dirty="0">
                <a:latin typeface="Arial" panose="020B0604020202020204" pitchFamily="34" charset="0"/>
                <a:cs typeface="Arial" panose="020B0604020202020204" pitchFamily="34" charset="0"/>
              </a:rPr>
              <a:t>不矫正散光</a:t>
            </a:r>
          </a:p>
          <a:p>
            <a:pPr marL="894080" indent="-351155" eaLnBrk="1" hangingPunct="1">
              <a:lnSpc>
                <a:spcPct val="130000"/>
              </a:lnSpc>
              <a:defRPr/>
            </a:pPr>
            <a:r>
              <a:rPr lang="en-US" altLang="en-US" dirty="0" err="1">
                <a:latin typeface="Arial" panose="020B0604020202020204" pitchFamily="34" charset="0"/>
                <a:cs typeface="Arial" panose="020B0604020202020204" pitchFamily="34" charset="0"/>
              </a:rPr>
              <a:t>并发症</a:t>
            </a:r>
            <a:r>
              <a:rPr lang="zh-CN" altLang="en-US" dirty="0">
                <a:latin typeface="Arial" panose="020B0604020202020204" pitchFamily="34" charset="0"/>
                <a:cs typeface="Arial" panose="020B0604020202020204" pitchFamily="34" charset="0"/>
              </a:rPr>
              <a:t>较小</a:t>
            </a:r>
            <a:r>
              <a:rPr lang="en-US" altLang="en-US" dirty="0">
                <a:latin typeface="Arial" panose="020B0604020202020204" pitchFamily="34" charset="0"/>
                <a:cs typeface="Arial" panose="020B0604020202020204" pitchFamily="34" charset="0"/>
              </a:rPr>
              <a:t>:</a:t>
            </a:r>
          </a:p>
          <a:p>
            <a:pPr marL="1294130" lvl="2" indent="-351155" eaLnBrk="1" hangingPunct="1">
              <a:lnSpc>
                <a:spcPct val="160000"/>
              </a:lnSpc>
              <a:defRPr/>
            </a:pPr>
            <a:r>
              <a:rPr lang="zh-CN" altLang="en-US" dirty="0">
                <a:latin typeface="Arial" panose="020B0604020202020204" pitchFamily="34" charset="0"/>
                <a:cs typeface="Arial" panose="020B0604020202020204" pitchFamily="34" charset="0"/>
              </a:rPr>
              <a:t>可能出现</a:t>
            </a:r>
            <a:r>
              <a:rPr lang="en-US" altLang="en-US" dirty="0" err="1">
                <a:latin typeface="Arial" panose="020B0604020202020204" pitchFamily="34" charset="0"/>
                <a:cs typeface="Arial" panose="020B0604020202020204" pitchFamily="34" charset="0"/>
              </a:rPr>
              <a:t>周边角膜混浊，通常</a:t>
            </a:r>
            <a:r>
              <a:rPr lang="zh-CN" altLang="en-US" dirty="0">
                <a:latin typeface="Arial" panose="020B0604020202020204" pitchFamily="34" charset="0"/>
                <a:cs typeface="Arial" panose="020B0604020202020204" pitchFamily="34" charset="0"/>
              </a:rPr>
              <a:t>可消除</a:t>
            </a:r>
            <a:endParaRPr lang="en-US" altLang="en-US" dirty="0">
              <a:latin typeface="Arial" panose="020B0604020202020204" pitchFamily="34" charset="0"/>
              <a:cs typeface="Arial" panose="020B0604020202020204" pitchFamily="34" charset="0"/>
            </a:endParaRPr>
          </a:p>
          <a:p>
            <a:pPr marL="1294130" lvl="2" indent="-351155" eaLnBrk="1" hangingPunct="1">
              <a:lnSpc>
                <a:spcPct val="160000"/>
              </a:lnSpc>
              <a:defRPr/>
            </a:pPr>
            <a:r>
              <a:rPr lang="en-US" altLang="en-US" dirty="0">
                <a:latin typeface="Arial" panose="020B0604020202020204" pitchFamily="34" charset="0"/>
                <a:cs typeface="Arial" panose="020B0604020202020204" pitchFamily="34" charset="0"/>
              </a:rPr>
              <a:t>层</a:t>
            </a:r>
            <a:r>
              <a:rPr lang="zh-CN" altLang="en-US" dirty="0">
                <a:latin typeface="Arial" panose="020B0604020202020204" pitchFamily="34" charset="0"/>
                <a:cs typeface="Arial" panose="020B0604020202020204" pitchFamily="34" charset="0"/>
              </a:rPr>
              <a:t>间</a:t>
            </a:r>
            <a:r>
              <a:rPr lang="en-US" altLang="en-US" dirty="0" err="1">
                <a:latin typeface="Arial" panose="020B0604020202020204" pitchFamily="34" charset="0"/>
                <a:cs typeface="Arial" panose="020B0604020202020204" pitchFamily="34" charset="0"/>
              </a:rPr>
              <a:t>通道沉积</a:t>
            </a:r>
            <a:r>
              <a:rPr lang="zh-CN" altLang="en-US" dirty="0">
                <a:latin typeface="Arial" panose="020B0604020202020204" pitchFamily="34" charset="0"/>
                <a:cs typeface="Arial" panose="020B0604020202020204" pitchFamily="34" charset="0"/>
              </a:rPr>
              <a:t>常见</a:t>
            </a:r>
            <a:endParaRPr lang="en-US" altLang="en-US" dirty="0">
              <a:latin typeface="Arial" panose="020B0604020202020204" pitchFamily="34" charset="0"/>
              <a:cs typeface="Arial" panose="020B0604020202020204" pitchFamily="34" charset="0"/>
            </a:endParaRPr>
          </a:p>
          <a:p>
            <a:pPr marL="1294130" lvl="2" indent="-351155" eaLnBrk="1" hangingPunct="1">
              <a:lnSpc>
                <a:spcPct val="160000"/>
              </a:lnSpc>
              <a:defRPr/>
            </a:pPr>
            <a:r>
              <a:rPr lang="en-US" altLang="en-US" dirty="0" err="1"/>
              <a:t>基质深部血管</a:t>
            </a:r>
            <a:r>
              <a:rPr lang="zh-CN" altLang="en-US" dirty="0"/>
              <a:t>形成</a:t>
            </a:r>
            <a:r>
              <a:rPr lang="en-US" altLang="en-US" dirty="0" err="1"/>
              <a:t>常见</a:t>
            </a:r>
            <a:endParaRPr lang="en-US" altLang="en-US" dirty="0">
              <a:latin typeface="Arial" panose="020B0604020202020204" pitchFamily="34" charset="0"/>
              <a:cs typeface="Arial" panose="020B0604020202020204" pitchFamily="34" charset="0"/>
            </a:endParaRPr>
          </a:p>
          <a:p>
            <a:pPr marL="1294130" lvl="2" indent="-351155" eaLnBrk="1" hangingPunct="1">
              <a:lnSpc>
                <a:spcPct val="160000"/>
              </a:lnSpc>
              <a:defRPr/>
            </a:pPr>
            <a:r>
              <a:rPr lang="en-US" altLang="en-US" dirty="0">
                <a:latin typeface="Arial" panose="020B0604020202020204" pitchFamily="34" charset="0"/>
                <a:cs typeface="Arial" panose="020B0604020202020204" pitchFamily="34" charset="0"/>
              </a:rPr>
              <a:t>角膜血管翳也常见</a:t>
            </a:r>
          </a:p>
          <a:p>
            <a:pPr>
              <a:buFont typeface="Arial" panose="020B0604020202020204" pitchFamily="34" charset="0"/>
              <a:buNone/>
              <a:defRPr/>
            </a:pPr>
            <a:endParaRPr lang="en-US" altLang="en-US" b="1" dirty="0">
              <a:latin typeface="Arial" panose="020B0604020202020204" pitchFamily="34" charset="0"/>
              <a:cs typeface="Arial" panose="020B0604020202020204" pitchFamily="34" charset="0"/>
            </a:endParaRPr>
          </a:p>
        </p:txBody>
      </p:sp>
      <p:sp>
        <p:nvSpPr>
          <p:cNvPr id="753667" name="Rectangle 6"/>
          <p:cNvSpPr>
            <a:spLocks noChangeArrowheads="1"/>
          </p:cNvSpPr>
          <p:nvPr/>
        </p:nvSpPr>
        <p:spPr bwMode="auto">
          <a:xfrm>
            <a:off x="298450" y="1009650"/>
            <a:ext cx="4852610" cy="523220"/>
          </a:xfrm>
          <a:prstGeom prst="rect">
            <a:avLst/>
          </a:prstGeom>
          <a:noFill/>
          <a:ln w="9525">
            <a:noFill/>
            <a:miter lim="800000"/>
          </a:ln>
        </p:spPr>
        <p:txBody>
          <a:bodyPr wrap="none">
            <a:spAutoFit/>
          </a:bodyPr>
          <a:lstStyle/>
          <a:p>
            <a:r>
              <a:rPr lang="en-US" altLang="en-US" sz="2800" dirty="0" err="1">
                <a:solidFill>
                  <a:srgbClr val="0073AE"/>
                </a:solidFill>
                <a:latin typeface="Times New Roman MT Std"/>
              </a:rPr>
              <a:t>基质内角膜</a:t>
            </a:r>
            <a:r>
              <a:rPr lang="zh-CN" altLang="en-US" sz="2800" dirty="0">
                <a:solidFill>
                  <a:srgbClr val="0073AE"/>
                </a:solidFill>
                <a:latin typeface="Times New Roman MT Std"/>
              </a:rPr>
              <a:t>环</a:t>
            </a:r>
            <a:r>
              <a:rPr lang="en-US" altLang="en-US" sz="2800" dirty="0" err="1">
                <a:solidFill>
                  <a:srgbClr val="0073AE"/>
                </a:solidFill>
                <a:latin typeface="Times New Roman MT Std"/>
              </a:rPr>
              <a:t>植入</a:t>
            </a:r>
            <a:r>
              <a:rPr lang="en-US" altLang="en-US" sz="2800" dirty="0">
                <a:solidFill>
                  <a:srgbClr val="0073AE"/>
                </a:solidFill>
                <a:latin typeface="Times New Roman MT Std"/>
              </a:rPr>
              <a:t>：</a:t>
            </a:r>
            <a:r>
              <a:rPr lang="zh-CN" altLang="en-US" sz="2800" dirty="0">
                <a:solidFill>
                  <a:srgbClr val="0073AE"/>
                </a:solidFill>
                <a:latin typeface="Times New Roman MT Std"/>
              </a:rPr>
              <a:t>注意事项</a:t>
            </a:r>
            <a:endParaRPr lang="en-US" altLang="en-US" sz="2800" dirty="0">
              <a:solidFill>
                <a:srgbClr val="0073AE"/>
              </a:solidFill>
              <a:latin typeface="Times New Roman MT Std"/>
            </a:endParaRPr>
          </a:p>
        </p:txBody>
      </p:sp>
      <p:sp>
        <p:nvSpPr>
          <p:cNvPr id="5"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角膜术后接触镜配适</a:t>
            </a:r>
            <a:endParaRPr lang="en-US" altLang="en-US" sz="2800" dirty="0">
              <a:solidFill>
                <a:schemeClr val="bg1"/>
              </a:solidFill>
              <a:latin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Title 1"/>
          <p:cNvSpPr>
            <a:spLocks noGrp="1"/>
          </p:cNvSpPr>
          <p:nvPr>
            <p:ph type="ctrTitle"/>
          </p:nvPr>
        </p:nvSpPr>
        <p:spPr bwMode="auto">
          <a:xfrm>
            <a:off x="304800" y="2257425"/>
            <a:ext cx="8534400" cy="1216025"/>
          </a:xfrm>
          <a:noFill/>
          <a:ln>
            <a:miter lim="800000"/>
          </a:ln>
        </p:spPr>
        <p:txBody>
          <a:bodyPr vert="horz" wrap="square" lIns="91440" tIns="45720" rIns="91440" bIns="45720" numCol="1" anchor="t" anchorCtr="0" compatLnSpc="1"/>
          <a:lstStyle/>
          <a:p>
            <a:pPr eaLnBrk="1" hangingPunct="1"/>
            <a:r>
              <a:rPr lang="zh-CN" altLang="en-US" dirty="0"/>
              <a:t>手术致变形</a:t>
            </a:r>
            <a:r>
              <a:rPr lang="en-US" altLang="en-US" dirty="0" err="1"/>
              <a:t>角膜</a:t>
            </a:r>
            <a:r>
              <a:rPr lang="zh-CN" altLang="en-US" dirty="0"/>
              <a:t>的</a:t>
            </a:r>
            <a:r>
              <a:rPr lang="en-US" altLang="en-US" dirty="0" err="1"/>
              <a:t>接触镜</a:t>
            </a:r>
            <a:r>
              <a:rPr lang="zh-CN" altLang="en-US" dirty="0"/>
              <a:t>配适</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3"/>
          <p:cNvSpPr>
            <a:spLocks noGrp="1"/>
          </p:cNvSpPr>
          <p:nvPr>
            <p:ph type="body" idx="1"/>
          </p:nvPr>
        </p:nvSpPr>
        <p:spPr>
          <a:xfrm>
            <a:off x="201613" y="1801813"/>
            <a:ext cx="8839200" cy="4497387"/>
          </a:xfrm>
        </p:spPr>
        <p:txBody>
          <a:bodyPr/>
          <a:lstStyle/>
          <a:p>
            <a:pPr marL="984250" indent="-361950" eaLnBrk="1" hangingPunct="1">
              <a:lnSpc>
                <a:spcPct val="150000"/>
              </a:lnSpc>
            </a:pPr>
            <a:r>
              <a:rPr lang="en-US" altLang="en-US" sz="2000" dirty="0">
                <a:latin typeface="Arial" panose="020B0604020202020204" pitchFamily="34" charset="0"/>
                <a:cs typeface="Arial" panose="020B0604020202020204" pitchFamily="34" charset="0"/>
              </a:rPr>
              <a:t>对</a:t>
            </a:r>
            <a:r>
              <a:rPr lang="zh-CN" altLang="en-US" sz="2000" dirty="0">
                <a:latin typeface="Arial" panose="020B0604020202020204" pitchFamily="34" charset="0"/>
                <a:cs typeface="Arial" panose="020B0604020202020204" pitchFamily="34" charset="0"/>
              </a:rPr>
              <a:t>接触镜</a:t>
            </a:r>
            <a:r>
              <a:rPr lang="en-US" altLang="en-US" sz="2000" dirty="0">
                <a:latin typeface="Arial" panose="020B0604020202020204" pitchFamily="34" charset="0"/>
                <a:cs typeface="Arial" panose="020B0604020202020204" pitchFamily="34" charset="0"/>
              </a:rPr>
              <a:t>的态度</a:t>
            </a:r>
          </a:p>
          <a:p>
            <a:pPr marL="984250" indent="-361950" eaLnBrk="1" hangingPunct="1">
              <a:lnSpc>
                <a:spcPct val="150000"/>
              </a:lnSpc>
            </a:pPr>
            <a:r>
              <a:rPr lang="zh-CN" altLang="en-US" sz="2000" dirty="0">
                <a:latin typeface="Arial" panose="020B0604020202020204" pitchFamily="34" charset="0"/>
                <a:cs typeface="Arial" panose="020B0604020202020204" pitchFamily="34" charset="0"/>
              </a:rPr>
              <a:t>接触镜</a:t>
            </a:r>
            <a:r>
              <a:rPr lang="en-US" altLang="en-US" sz="2000" dirty="0">
                <a:latin typeface="Arial" panose="020B0604020202020204" pitchFamily="34" charset="0"/>
                <a:cs typeface="Arial" panose="020B0604020202020204" pitchFamily="34" charset="0"/>
              </a:rPr>
              <a:t>不耐受度</a:t>
            </a:r>
          </a:p>
          <a:p>
            <a:pPr marL="984250" indent="-361950" eaLnBrk="1" hangingPunct="1">
              <a:lnSpc>
                <a:spcPct val="150000"/>
              </a:lnSpc>
            </a:pPr>
            <a:r>
              <a:rPr lang="en-US" altLang="en-US" sz="2000" dirty="0" err="1">
                <a:latin typeface="Arial" panose="020B0604020202020204" pitchFamily="34" charset="0"/>
                <a:cs typeface="Arial" panose="020B0604020202020204" pitchFamily="34" charset="0"/>
              </a:rPr>
              <a:t>先前</a:t>
            </a:r>
            <a:r>
              <a:rPr lang="zh-CN" altLang="en-US" sz="2000" dirty="0">
                <a:latin typeface="Arial" panose="020B0604020202020204" pitchFamily="34" charset="0"/>
                <a:cs typeface="Arial" panose="020B0604020202020204" pitchFamily="34" charset="0"/>
              </a:rPr>
              <a:t>接触镜</a:t>
            </a:r>
            <a:r>
              <a:rPr lang="zh-CN" altLang="en-US" sz="2000" dirty="0"/>
              <a:t>经历</a:t>
            </a:r>
            <a:r>
              <a:rPr lang="en-US" altLang="en-US" sz="2000" dirty="0" err="1">
                <a:latin typeface="Arial" panose="020B0604020202020204" pitchFamily="34" charset="0"/>
                <a:cs typeface="Arial" panose="020B0604020202020204" pitchFamily="34" charset="0"/>
              </a:rPr>
              <a:t>的结果</a:t>
            </a:r>
            <a:endParaRPr lang="en-US" altLang="en-US" sz="2000" dirty="0">
              <a:latin typeface="Arial" panose="020B0604020202020204" pitchFamily="34" charset="0"/>
              <a:cs typeface="Arial" panose="020B0604020202020204" pitchFamily="34" charset="0"/>
            </a:endParaRPr>
          </a:p>
        </p:txBody>
      </p:sp>
      <p:sp>
        <p:nvSpPr>
          <p:cNvPr id="757762"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变形</a:t>
            </a:r>
            <a:r>
              <a:rPr lang="en-AU" altLang="en-US" sz="2800" dirty="0" err="1">
                <a:solidFill>
                  <a:schemeClr val="bg1"/>
                </a:solidFill>
                <a:latin typeface="Arial" panose="020B0604020202020204" pitchFamily="34" charset="0"/>
              </a:rPr>
              <a:t>角膜的</a:t>
            </a:r>
            <a:r>
              <a:rPr lang="zh-CN" altLang="en-AU" sz="2800" dirty="0">
                <a:solidFill>
                  <a:schemeClr val="bg1"/>
                </a:solidFill>
                <a:latin typeface="Arial" panose="020B0604020202020204" pitchFamily="34" charset="0"/>
              </a:rPr>
              <a:t>配适</a:t>
            </a:r>
          </a:p>
        </p:txBody>
      </p:sp>
      <p:sp>
        <p:nvSpPr>
          <p:cNvPr id="757763" name="Rectangle 5"/>
          <p:cNvSpPr>
            <a:spLocks noChangeArrowheads="1"/>
          </p:cNvSpPr>
          <p:nvPr/>
        </p:nvSpPr>
        <p:spPr bwMode="auto">
          <a:xfrm>
            <a:off x="298450" y="1009650"/>
            <a:ext cx="5211683" cy="523220"/>
          </a:xfrm>
          <a:prstGeom prst="rect">
            <a:avLst/>
          </a:prstGeom>
          <a:noFill/>
          <a:ln w="9525">
            <a:noFill/>
            <a:miter lim="800000"/>
          </a:ln>
        </p:spPr>
        <p:txBody>
          <a:bodyPr wrap="none">
            <a:spAutoFit/>
          </a:bodyPr>
          <a:lstStyle/>
          <a:p>
            <a:pPr algn="l"/>
            <a:r>
              <a:rPr lang="en-US" altLang="en-US" sz="2800" dirty="0" err="1">
                <a:solidFill>
                  <a:srgbClr val="0073AE"/>
                </a:solidFill>
                <a:latin typeface="Times New Roman MT Std"/>
              </a:rPr>
              <a:t>影响</a:t>
            </a:r>
            <a:r>
              <a:rPr lang="zh-CN" altLang="en-US" sz="2800" dirty="0">
                <a:solidFill>
                  <a:srgbClr val="0073AE"/>
                </a:solidFill>
                <a:latin typeface="Times New Roman MT Std"/>
              </a:rPr>
              <a:t>接触镜</a:t>
            </a:r>
            <a:r>
              <a:rPr lang="en-US" altLang="en-US" sz="2800" dirty="0" err="1">
                <a:solidFill>
                  <a:srgbClr val="0073AE"/>
                </a:solidFill>
                <a:latin typeface="Times New Roman MT Std"/>
              </a:rPr>
              <a:t>成功的因素（主观</a:t>
            </a:r>
            <a:r>
              <a:rPr lang="en-US" altLang="en-US" sz="2800" dirty="0">
                <a:solidFill>
                  <a:srgbClr val="0073AE"/>
                </a:solidFill>
                <a:latin typeface="Times New Roman MT Std"/>
              </a:rPr>
              <a: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7" name="Rectangle 3"/>
          <p:cNvSpPr>
            <a:spLocks noGrp="1"/>
          </p:cNvSpPr>
          <p:nvPr>
            <p:ph type="body" idx="1"/>
          </p:nvPr>
        </p:nvSpPr>
        <p:spPr>
          <a:xfrm>
            <a:off x="206375" y="1801813"/>
            <a:ext cx="8839200" cy="5135562"/>
          </a:xfrm>
        </p:spPr>
        <p:txBody>
          <a:bodyPr/>
          <a:lstStyle/>
          <a:p>
            <a:pPr marL="984250" indent="-361950" eaLnBrk="1" hangingPunct="1">
              <a:lnSpc>
                <a:spcPct val="150000"/>
              </a:lnSpc>
              <a:defRPr/>
            </a:pPr>
            <a:r>
              <a:rPr lang="zh-CN" altLang="en-US" sz="2000" dirty="0">
                <a:sym typeface="+mn-ea"/>
              </a:rPr>
              <a:t>回退的</a:t>
            </a:r>
            <a:r>
              <a:rPr lang="en-US" altLang="en-US" sz="2000" dirty="0">
                <a:sym typeface="+mn-ea"/>
              </a:rPr>
              <a:t>量</a:t>
            </a:r>
          </a:p>
          <a:p>
            <a:pPr marL="984250" indent="-361950" eaLnBrk="1" hangingPunct="1">
              <a:lnSpc>
                <a:spcPct val="150000"/>
              </a:lnSpc>
              <a:defRPr/>
            </a:pPr>
            <a:r>
              <a:rPr lang="zh-CN" altLang="en-US" sz="2000" dirty="0">
                <a:sym typeface="+mn-ea"/>
              </a:rPr>
              <a:t>没有</a:t>
            </a:r>
            <a:r>
              <a:rPr lang="en-US" altLang="en-US" sz="2000" dirty="0" err="1">
                <a:sym typeface="+mn-ea"/>
              </a:rPr>
              <a:t>先前的</a:t>
            </a:r>
            <a:r>
              <a:rPr lang="zh-CN" altLang="en-US" sz="2000" dirty="0">
                <a:sym typeface="+mn-ea"/>
              </a:rPr>
              <a:t>接触镜经历</a:t>
            </a:r>
            <a:endParaRPr lang="en-US" altLang="en-US" sz="2000" dirty="0">
              <a:sym typeface="+mn-ea"/>
            </a:endParaRPr>
          </a:p>
          <a:p>
            <a:pPr marL="984250" indent="-361950" eaLnBrk="1" hangingPunct="1">
              <a:lnSpc>
                <a:spcPct val="150000"/>
              </a:lnSpc>
              <a:defRPr/>
            </a:pPr>
            <a:r>
              <a:rPr lang="zh-CN" altLang="en-US" sz="2000" dirty="0">
                <a:sym typeface="+mn-ea"/>
              </a:rPr>
              <a:t>接触镜形式</a:t>
            </a:r>
            <a:r>
              <a:rPr lang="en-US" altLang="en-US" sz="2000" dirty="0">
                <a:sym typeface="+mn-ea"/>
              </a:rPr>
              <a:t>的</a:t>
            </a:r>
            <a:r>
              <a:rPr lang="zh-CN" altLang="en-US" sz="2000" dirty="0">
                <a:sym typeface="+mn-ea"/>
              </a:rPr>
              <a:t>改变</a:t>
            </a:r>
            <a:endParaRPr lang="en-US" altLang="en-US" sz="2000" dirty="0">
              <a:sym typeface="+mn-ea"/>
            </a:endParaRPr>
          </a:p>
          <a:p>
            <a:pPr marL="984250" indent="-361950" eaLnBrk="1" hangingPunct="1">
              <a:lnSpc>
                <a:spcPct val="150000"/>
              </a:lnSpc>
              <a:defRPr/>
            </a:pPr>
            <a:r>
              <a:rPr lang="en-US" altLang="en-US" sz="2000" dirty="0">
                <a:sym typeface="+mn-ea"/>
              </a:rPr>
              <a:t>单侧</a:t>
            </a:r>
            <a:r>
              <a:rPr lang="zh-CN" altLang="en-US" sz="2000" dirty="0">
                <a:sym typeface="+mn-ea"/>
              </a:rPr>
              <a:t>矫正</a:t>
            </a:r>
            <a:endParaRPr lang="en-US" altLang="en-US" sz="2000" dirty="0">
              <a:sym typeface="+mn-ea"/>
            </a:endParaRPr>
          </a:p>
          <a:p>
            <a:pPr marL="984250" indent="-361950" eaLnBrk="1" hangingPunct="1">
              <a:lnSpc>
                <a:spcPct val="150000"/>
              </a:lnSpc>
              <a:defRPr/>
            </a:pPr>
            <a:r>
              <a:rPr lang="en-US" altLang="en-US" sz="2000" dirty="0" err="1">
                <a:sym typeface="+mn-ea"/>
              </a:rPr>
              <a:t>老视</a:t>
            </a:r>
            <a:r>
              <a:rPr lang="zh-CN" altLang="en-US" sz="2000" dirty="0">
                <a:sym typeface="+mn-ea"/>
              </a:rPr>
              <a:t>发生</a:t>
            </a:r>
            <a:endParaRPr lang="en-US" altLang="en-US" sz="2000" dirty="0">
              <a:sym typeface="+mn-ea"/>
            </a:endParaRPr>
          </a:p>
          <a:p>
            <a:pPr marL="984250" indent="-361950" eaLnBrk="1" hangingPunct="1">
              <a:lnSpc>
                <a:spcPct val="150000"/>
              </a:lnSpc>
              <a:defRPr/>
            </a:pPr>
            <a:r>
              <a:rPr lang="en-US" altLang="en-US" sz="2000" dirty="0">
                <a:sym typeface="+mn-ea"/>
              </a:rPr>
              <a:t>经济负担（附加费用）</a:t>
            </a:r>
          </a:p>
          <a:p>
            <a:pPr marL="984250" indent="-361950" eaLnBrk="1" hangingPunct="1">
              <a:lnSpc>
                <a:spcPct val="150000"/>
              </a:lnSpc>
              <a:defRPr/>
            </a:pPr>
            <a:r>
              <a:rPr lang="en-US" altLang="en-US" sz="2000" dirty="0">
                <a:sym typeface="+mn-ea"/>
              </a:rPr>
              <a:t>上睑下垂</a:t>
            </a:r>
          </a:p>
          <a:p>
            <a:pPr>
              <a:lnSpc>
                <a:spcPct val="150000"/>
              </a:lnSpc>
              <a:buFont typeface="Arial" panose="020B0604020202020204" pitchFamily="34" charset="0"/>
              <a:buNone/>
              <a:defRPr/>
            </a:pPr>
            <a:endParaRPr lang="en-US" altLang="en-US" sz="2000" dirty="0">
              <a:latin typeface="Arial" panose="020B0604020202020204" pitchFamily="34" charset="0"/>
              <a:cs typeface="Arial" panose="020B0604020202020204" pitchFamily="34" charset="0"/>
            </a:endParaRPr>
          </a:p>
        </p:txBody>
      </p:sp>
      <p:sp>
        <p:nvSpPr>
          <p:cNvPr id="759811" name="Rectangle 5"/>
          <p:cNvSpPr>
            <a:spLocks noChangeArrowheads="1"/>
          </p:cNvSpPr>
          <p:nvPr/>
        </p:nvSpPr>
        <p:spPr bwMode="auto">
          <a:xfrm>
            <a:off x="298450" y="1009650"/>
            <a:ext cx="5211683" cy="523220"/>
          </a:xfrm>
          <a:prstGeom prst="rect">
            <a:avLst/>
          </a:prstGeom>
          <a:noFill/>
          <a:ln w="9525">
            <a:noFill/>
            <a:miter lim="800000"/>
          </a:ln>
        </p:spPr>
        <p:txBody>
          <a:bodyPr wrap="none">
            <a:spAutoFit/>
          </a:bodyPr>
          <a:lstStyle/>
          <a:p>
            <a:pPr algn="l"/>
            <a:r>
              <a:rPr lang="en-US" altLang="en-US" sz="2800" dirty="0" err="1">
                <a:solidFill>
                  <a:srgbClr val="0073AE"/>
                </a:solidFill>
                <a:latin typeface="Times New Roman MT Std"/>
              </a:rPr>
              <a:t>影响</a:t>
            </a:r>
            <a:r>
              <a:rPr lang="zh-CN" altLang="en-US" sz="2800" dirty="0">
                <a:solidFill>
                  <a:srgbClr val="0073AE"/>
                </a:solidFill>
                <a:latin typeface="Times New Roman MT Std"/>
              </a:rPr>
              <a:t>接触镜</a:t>
            </a:r>
            <a:r>
              <a:rPr lang="en-US" altLang="en-US" sz="2800" dirty="0" err="1">
                <a:solidFill>
                  <a:srgbClr val="0073AE"/>
                </a:solidFill>
                <a:latin typeface="Times New Roman MT Std"/>
              </a:rPr>
              <a:t>成功的因素（客观</a:t>
            </a:r>
            <a:r>
              <a:rPr lang="en-US" altLang="en-US" sz="2800" dirty="0">
                <a:solidFill>
                  <a:srgbClr val="0073AE"/>
                </a:solidFill>
                <a:latin typeface="Times New Roman MT Std"/>
              </a:rPr>
              <a:t>）</a:t>
            </a:r>
          </a:p>
        </p:txBody>
      </p:sp>
      <p:sp>
        <p:nvSpPr>
          <p:cNvPr id="757762"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变形</a:t>
            </a:r>
            <a:r>
              <a:rPr lang="en-AU" altLang="en-US" sz="2800" dirty="0" err="1">
                <a:solidFill>
                  <a:schemeClr val="bg1"/>
                </a:solidFill>
                <a:latin typeface="Arial" panose="020B0604020202020204" pitchFamily="34" charset="0"/>
              </a:rPr>
              <a:t>角膜的</a:t>
            </a:r>
            <a:r>
              <a:rPr lang="zh-CN" altLang="en-AU" sz="2800" dirty="0">
                <a:solidFill>
                  <a:schemeClr val="bg1"/>
                </a:solidFill>
                <a:latin typeface="Arial" panose="020B0604020202020204" pitchFamily="34" charset="0"/>
              </a:rPr>
              <a:t>配适</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3" name="Rectangle 3"/>
          <p:cNvSpPr>
            <a:spLocks noGrp="1"/>
          </p:cNvSpPr>
          <p:nvPr>
            <p:ph type="body" idx="1"/>
          </p:nvPr>
        </p:nvSpPr>
        <p:spPr>
          <a:xfrm>
            <a:off x="558800" y="1800225"/>
            <a:ext cx="8839200" cy="4056063"/>
          </a:xfrm>
        </p:spPr>
        <p:txBody>
          <a:bodyPr/>
          <a:lstStyle/>
          <a:p>
            <a:pPr marL="622300" indent="-351155" eaLnBrk="1" hangingPunct="1">
              <a:lnSpc>
                <a:spcPct val="150000"/>
              </a:lnSpc>
            </a:pPr>
            <a:r>
              <a:rPr lang="zh-CN" altLang="en-US" sz="2000" dirty="0">
                <a:latin typeface="Arial" panose="020B0604020202020204" pitchFamily="34" charset="0"/>
                <a:cs typeface="Arial" panose="020B0604020202020204" pitchFamily="34" charset="0"/>
              </a:rPr>
              <a:t>角膜伤口愈合</a:t>
            </a:r>
            <a:endParaRPr lang="en-US" altLang="en-US" sz="2000" dirty="0">
              <a:latin typeface="Arial" panose="020B0604020202020204" pitchFamily="34" charset="0"/>
              <a:cs typeface="Arial" panose="020B0604020202020204" pitchFamily="34" charset="0"/>
            </a:endParaRPr>
          </a:p>
          <a:p>
            <a:pPr marL="622300" indent="-351155" eaLnBrk="1" hangingPunct="1">
              <a:lnSpc>
                <a:spcPct val="150000"/>
              </a:lnSpc>
            </a:pPr>
            <a:r>
              <a:rPr lang="en-US" altLang="en-US"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角膜敏感度</a:t>
            </a:r>
          </a:p>
          <a:p>
            <a:pPr marL="622300" indent="-351155" eaLnBrk="1" hangingPunct="1">
              <a:lnSpc>
                <a:spcPct val="150000"/>
              </a:lnSpc>
            </a:pPr>
            <a:r>
              <a:rPr lang="en-US" altLang="en-US" sz="2000" dirty="0">
                <a:latin typeface="Arial" panose="020B0604020202020204" pitchFamily="34" charset="0"/>
                <a:cs typeface="Arial" panose="020B0604020202020204" pitchFamily="34" charset="0"/>
              </a:rPr>
              <a:t>维持角膜健康</a:t>
            </a:r>
          </a:p>
          <a:p>
            <a:pPr marL="622300" indent="-351155" eaLnBrk="1" hangingPunct="1">
              <a:lnSpc>
                <a:spcPct val="150000"/>
              </a:lnSpc>
            </a:pPr>
            <a:r>
              <a:rPr lang="zh-CN" altLang="en-US" sz="2000" dirty="0">
                <a:latin typeface="Arial" panose="020B0604020202020204" pitchFamily="34" charset="0"/>
                <a:cs typeface="Arial" panose="020B0604020202020204" pitchFamily="34" charset="0"/>
              </a:rPr>
              <a:t>角膜</a:t>
            </a:r>
            <a:r>
              <a:rPr lang="en-US" altLang="en-US" sz="2000" dirty="0">
                <a:latin typeface="Arial" panose="020B0604020202020204" pitchFamily="34" charset="0"/>
                <a:cs typeface="Arial" panose="020B0604020202020204" pitchFamily="34" charset="0"/>
              </a:rPr>
              <a:t>氧</a:t>
            </a:r>
            <a:r>
              <a:rPr lang="zh-CN" altLang="en-US" sz="2000" dirty="0">
                <a:latin typeface="Arial" panose="020B0604020202020204" pitchFamily="34" charset="0"/>
                <a:cs typeface="Arial" panose="020B0604020202020204" pitchFamily="34" charset="0"/>
              </a:rPr>
              <a:t>需求</a:t>
            </a:r>
            <a:r>
              <a:rPr lang="en-US" altLang="en-US" sz="2000" dirty="0">
                <a:latin typeface="Arial" panose="020B0604020202020204" pitchFamily="34" charset="0"/>
                <a:cs typeface="Arial" panose="020B0604020202020204" pitchFamily="34" charset="0"/>
              </a:rPr>
              <a:t>量</a:t>
            </a:r>
          </a:p>
          <a:p>
            <a:pPr marL="622300" indent="-351155" eaLnBrk="1" hangingPunct="1">
              <a:lnSpc>
                <a:spcPct val="150000"/>
              </a:lnSpc>
            </a:pPr>
            <a:r>
              <a:rPr lang="en-US" altLang="en-US" sz="2000" dirty="0" err="1">
                <a:latin typeface="Arial" panose="020B0604020202020204" pitchFamily="34" charset="0"/>
                <a:cs typeface="Arial" panose="020B0604020202020204" pitchFamily="34" charset="0"/>
              </a:rPr>
              <a:t>需要满足基本的</a:t>
            </a:r>
            <a:r>
              <a:rPr lang="zh-CN" altLang="en-US" sz="2000" dirty="0">
                <a:latin typeface="Arial" panose="020B0604020202020204" pitchFamily="34" charset="0"/>
                <a:cs typeface="Arial" panose="020B0604020202020204" pitchFamily="34" charset="0"/>
              </a:rPr>
              <a:t>接触镜配适</a:t>
            </a:r>
            <a:r>
              <a:rPr lang="en-US" altLang="en-US" sz="2000" dirty="0">
                <a:latin typeface="Arial" panose="020B0604020202020204" pitchFamily="34" charset="0"/>
                <a:cs typeface="Arial" panose="020B0604020202020204" pitchFamily="34" charset="0"/>
              </a:rPr>
              <a:t>原则</a:t>
            </a:r>
          </a:p>
          <a:p>
            <a:pPr marL="622300" indent="-351155" eaLnBrk="1" hangingPunct="1">
              <a:lnSpc>
                <a:spcPct val="150000"/>
              </a:lnSpc>
            </a:pPr>
            <a:r>
              <a:rPr lang="en-US" altLang="en-US" sz="2000" dirty="0">
                <a:latin typeface="Arial" panose="020B0604020202020204" pitchFamily="34" charset="0"/>
                <a:cs typeface="Arial" panose="020B0604020202020204" pitchFamily="34" charset="0"/>
              </a:rPr>
              <a:t>什么时候</a:t>
            </a:r>
            <a:r>
              <a:rPr lang="zh-CN" altLang="en-US" sz="2000" dirty="0">
                <a:latin typeface="Arial" panose="020B0604020202020204" pitchFamily="34" charset="0"/>
                <a:cs typeface="Arial" panose="020B0604020202020204" pitchFamily="34" charset="0"/>
              </a:rPr>
              <a:t>做配</a:t>
            </a:r>
            <a:r>
              <a:rPr lang="en-US" altLang="en-US" sz="2000" dirty="0">
                <a:latin typeface="Arial" panose="020B0604020202020204" pitchFamily="34" charset="0"/>
                <a:cs typeface="Arial" panose="020B0604020202020204" pitchFamily="34" charset="0"/>
              </a:rPr>
              <a:t>适？</a:t>
            </a:r>
          </a:p>
        </p:txBody>
      </p:sp>
      <p:sp>
        <p:nvSpPr>
          <p:cNvPr id="760834" name="Rectangle 5"/>
          <p:cNvSpPr>
            <a:spLocks noChangeArrowheads="1"/>
          </p:cNvSpPr>
          <p:nvPr/>
        </p:nvSpPr>
        <p:spPr bwMode="auto">
          <a:xfrm>
            <a:off x="298450" y="1009650"/>
            <a:ext cx="1620957" cy="523220"/>
          </a:xfrm>
          <a:prstGeom prst="rect">
            <a:avLst/>
          </a:prstGeom>
          <a:noFill/>
          <a:ln w="9525">
            <a:noFill/>
            <a:miter lim="800000"/>
          </a:ln>
        </p:spPr>
        <p:txBody>
          <a:bodyPr wrap="none">
            <a:spAutoFit/>
          </a:bodyPr>
          <a:lstStyle/>
          <a:p>
            <a:pPr algn="l"/>
            <a:r>
              <a:rPr lang="zh-CN" altLang="en-US" sz="2800" dirty="0">
                <a:solidFill>
                  <a:srgbClr val="0073AE"/>
                </a:solidFill>
                <a:latin typeface="Times New Roman MT Std"/>
              </a:rPr>
              <a:t>注意</a:t>
            </a:r>
            <a:r>
              <a:rPr lang="en-US" altLang="en-US" sz="2800" dirty="0" err="1">
                <a:solidFill>
                  <a:srgbClr val="0073AE"/>
                </a:solidFill>
                <a:latin typeface="Times New Roman MT Std"/>
              </a:rPr>
              <a:t>事项</a:t>
            </a:r>
            <a:endParaRPr lang="en-US" altLang="en-US" sz="2800" dirty="0">
              <a:solidFill>
                <a:srgbClr val="0073AE"/>
              </a:solidFill>
              <a:latin typeface="Times New Roman MT Std"/>
            </a:endParaRPr>
          </a:p>
        </p:txBody>
      </p:sp>
      <p:sp>
        <p:nvSpPr>
          <p:cNvPr id="757762"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变形</a:t>
            </a:r>
            <a:r>
              <a:rPr lang="en-AU" altLang="en-US" sz="2800" dirty="0" err="1">
                <a:solidFill>
                  <a:schemeClr val="bg1"/>
                </a:solidFill>
                <a:latin typeface="Arial" panose="020B0604020202020204" pitchFamily="34" charset="0"/>
              </a:rPr>
              <a:t>角膜的</a:t>
            </a:r>
            <a:r>
              <a:rPr lang="zh-CN" altLang="en-AU" sz="2800" dirty="0">
                <a:solidFill>
                  <a:schemeClr val="bg1"/>
                </a:solidFill>
                <a:latin typeface="Arial" panose="020B0604020202020204" pitchFamily="34" charset="0"/>
              </a:rPr>
              <a:t>配适</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3"/>
          <p:cNvSpPr>
            <a:spLocks noGrp="1"/>
          </p:cNvSpPr>
          <p:nvPr>
            <p:ph type="body" idx="1"/>
          </p:nvPr>
        </p:nvSpPr>
        <p:spPr>
          <a:xfrm>
            <a:off x="385763" y="1801813"/>
            <a:ext cx="8839200" cy="3930650"/>
          </a:xfrm>
        </p:spPr>
        <p:txBody>
          <a:bodyPr/>
          <a:lstStyle/>
          <a:p>
            <a:pPr marL="803275" indent="-351155">
              <a:lnSpc>
                <a:spcPct val="150000"/>
              </a:lnSpc>
            </a:pPr>
            <a:r>
              <a:rPr lang="zh-CN" altLang="en-US" sz="2000" dirty="0" err="1">
                <a:latin typeface="Arial" panose="020B0604020202020204" pitchFamily="34" charset="0"/>
                <a:cs typeface="Arial" panose="020B0604020202020204" pitchFamily="34" charset="0"/>
              </a:rPr>
              <a:t>巩膜</a:t>
            </a:r>
            <a:r>
              <a:rPr lang="zh-CN" altLang="en-US" sz="2000" dirty="0">
                <a:latin typeface="Arial" panose="020B0604020202020204" pitchFamily="34" charset="0"/>
                <a:cs typeface="Arial" panose="020B0604020202020204" pitchFamily="34" charset="0"/>
              </a:rPr>
              <a:t>硬镜</a:t>
            </a:r>
            <a:r>
              <a:rPr lang="en-US" altLang="en-US" sz="2000" dirty="0">
                <a:latin typeface="Arial" panose="020B0604020202020204" pitchFamily="34" charset="0"/>
                <a:cs typeface="Arial" panose="020B0604020202020204" pitchFamily="34" charset="0"/>
              </a:rPr>
              <a:t> </a:t>
            </a:r>
          </a:p>
          <a:p>
            <a:pPr marL="803275" indent="-351155">
              <a:lnSpc>
                <a:spcPct val="150000"/>
              </a:lnSpc>
            </a:pPr>
            <a:r>
              <a:rPr lang="zh-CN" altLang="en-US" sz="2000" dirty="0">
                <a:latin typeface="Arial" panose="020B0604020202020204" pitchFamily="34" charset="0"/>
                <a:cs typeface="Arial" panose="020B0604020202020204" pitchFamily="34" charset="0"/>
              </a:rPr>
              <a:t>角膜硬镜</a:t>
            </a:r>
            <a:endParaRPr lang="en-US" altLang="en-US" sz="2000" dirty="0">
              <a:latin typeface="Arial" panose="020B0604020202020204" pitchFamily="34" charset="0"/>
              <a:cs typeface="Arial" panose="020B0604020202020204" pitchFamily="34" charset="0"/>
            </a:endParaRPr>
          </a:p>
          <a:p>
            <a:pPr marL="803275" indent="-351155">
              <a:lnSpc>
                <a:spcPct val="150000"/>
              </a:lnSpc>
            </a:pPr>
            <a:r>
              <a:rPr lang="zh-CN" altLang="en-US" sz="2000" dirty="0">
                <a:latin typeface="Arial" panose="020B0604020202020204" pitchFamily="34" charset="0"/>
                <a:cs typeface="Arial" panose="020B0604020202020204" pitchFamily="34" charset="0"/>
              </a:rPr>
              <a:t>软镜</a:t>
            </a:r>
            <a:r>
              <a:rPr lang="en-US" altLang="en-US" sz="2000" dirty="0">
                <a:latin typeface="Arial" panose="020B0604020202020204" pitchFamily="34" charset="0"/>
                <a:cs typeface="Arial" panose="020B0604020202020204" pitchFamily="34" charset="0"/>
              </a:rPr>
              <a:t>:</a:t>
            </a:r>
          </a:p>
          <a:p>
            <a:pPr marL="1165225" lvl="1" indent="-361950">
              <a:lnSpc>
                <a:spcPct val="150000"/>
              </a:lnSpc>
            </a:pPr>
            <a:r>
              <a:rPr lang="zh-CN" altLang="en-US" sz="2000" dirty="0" err="1">
                <a:latin typeface="Arial" panose="020B0604020202020204" pitchFamily="34" charset="0"/>
                <a:cs typeface="Arial" panose="020B0604020202020204" pitchFamily="34" charset="0"/>
              </a:rPr>
              <a:t>水凝胶</a:t>
            </a:r>
            <a:endParaRPr lang="en-US" altLang="en-US" sz="2000" dirty="0">
              <a:latin typeface="Arial" panose="020B0604020202020204" pitchFamily="34" charset="0"/>
              <a:cs typeface="Arial" panose="020B0604020202020204" pitchFamily="34" charset="0"/>
            </a:endParaRPr>
          </a:p>
          <a:p>
            <a:pPr marL="1165225" lvl="1" indent="-361950">
              <a:lnSpc>
                <a:spcPct val="150000"/>
              </a:lnSpc>
            </a:pPr>
            <a:r>
              <a:rPr lang="zh-CN" altLang="en-US" sz="2000" dirty="0">
                <a:latin typeface="Arial" panose="020B0604020202020204" pitchFamily="34" charset="0"/>
                <a:cs typeface="Arial" panose="020B0604020202020204" pitchFamily="34" charset="0"/>
              </a:rPr>
              <a:t>硅水凝胶</a:t>
            </a:r>
            <a:endParaRPr lang="en-US" altLang="en-US" sz="2000" dirty="0">
              <a:latin typeface="Arial" panose="020B0604020202020204" pitchFamily="34" charset="0"/>
              <a:cs typeface="Arial" panose="020B0604020202020204" pitchFamily="34" charset="0"/>
            </a:endParaRPr>
          </a:p>
          <a:p>
            <a:pPr marL="803275" indent="-351155">
              <a:lnSpc>
                <a:spcPct val="150000"/>
              </a:lnSpc>
            </a:pPr>
            <a:r>
              <a:rPr lang="zh-CN" altLang="en-US" sz="2000" dirty="0"/>
              <a:t>裙带镜</a:t>
            </a:r>
            <a:endParaRPr lang="zh-CN" altLang="en-US" sz="2000" dirty="0">
              <a:latin typeface="Arial" panose="020B0604020202020204" pitchFamily="34" charset="0"/>
              <a:cs typeface="Arial" panose="020B0604020202020204" pitchFamily="34" charset="0"/>
            </a:endParaRPr>
          </a:p>
        </p:txBody>
      </p:sp>
      <p:sp>
        <p:nvSpPr>
          <p:cNvPr id="762882" name="Rectangle 5"/>
          <p:cNvSpPr>
            <a:spLocks noChangeArrowheads="1"/>
          </p:cNvSpPr>
          <p:nvPr/>
        </p:nvSpPr>
        <p:spPr bwMode="auto">
          <a:xfrm>
            <a:off x="298450" y="1009650"/>
            <a:ext cx="902811" cy="523220"/>
          </a:xfrm>
          <a:prstGeom prst="rect">
            <a:avLst/>
          </a:prstGeom>
          <a:noFill/>
          <a:ln w="9525">
            <a:noFill/>
            <a:miter lim="800000"/>
          </a:ln>
        </p:spPr>
        <p:txBody>
          <a:bodyPr wrap="none">
            <a:spAutoFit/>
          </a:bodyPr>
          <a:lstStyle/>
          <a:p>
            <a:pPr algn="l"/>
            <a:r>
              <a:rPr lang="zh-CN" altLang="en-US" sz="2800" dirty="0">
                <a:solidFill>
                  <a:srgbClr val="0073AE"/>
                </a:solidFill>
                <a:latin typeface="Times New Roman MT Std"/>
              </a:rPr>
              <a:t>选择</a:t>
            </a:r>
            <a:endParaRPr lang="en-US" altLang="en-US" sz="2800" dirty="0">
              <a:solidFill>
                <a:srgbClr val="0073AE"/>
              </a:solidFill>
              <a:latin typeface="Times New Roman MT Std"/>
            </a:endParaRPr>
          </a:p>
        </p:txBody>
      </p:sp>
      <p:sp>
        <p:nvSpPr>
          <p:cNvPr id="757762"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变形</a:t>
            </a:r>
            <a:r>
              <a:rPr lang="en-AU" altLang="en-US" sz="2800" dirty="0" err="1">
                <a:solidFill>
                  <a:schemeClr val="bg1"/>
                </a:solidFill>
                <a:latin typeface="Arial" panose="020B0604020202020204" pitchFamily="34" charset="0"/>
              </a:rPr>
              <a:t>角膜的</a:t>
            </a:r>
            <a:r>
              <a:rPr lang="zh-CN" altLang="en-AU" sz="2800" dirty="0">
                <a:solidFill>
                  <a:schemeClr val="bg1"/>
                </a:solidFill>
                <a:latin typeface="Arial" panose="020B0604020202020204" pitchFamily="34" charset="0"/>
              </a:rPr>
              <a:t>配适</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3"/>
          <p:cNvSpPr>
            <a:spLocks noChangeArrowheads="1"/>
          </p:cNvSpPr>
          <p:nvPr/>
        </p:nvSpPr>
        <p:spPr bwMode="auto">
          <a:xfrm>
            <a:off x="3210560" y="1087755"/>
            <a:ext cx="2723515" cy="368300"/>
          </a:xfrm>
          <a:prstGeom prst="rect">
            <a:avLst/>
          </a:prstGeom>
          <a:noFill/>
          <a:ln w="9525">
            <a:noFill/>
            <a:miter lim="800000"/>
          </a:ln>
        </p:spPr>
        <p:txBody>
          <a:bodyPr wrap="square">
            <a:spAutoFit/>
          </a:bodyPr>
          <a:lstStyle/>
          <a:p>
            <a:r>
              <a:rPr lang="zh-CN" altLang="en-US">
                <a:solidFill>
                  <a:srgbClr val="00B050"/>
                </a:solidFill>
              </a:rPr>
              <a:t>在</a:t>
            </a:r>
            <a:r>
              <a:rPr lang="en-US" altLang="en-US">
                <a:solidFill>
                  <a:srgbClr val="00B050"/>
                </a:solidFill>
              </a:rPr>
              <a:t> </a:t>
            </a:r>
            <a:r>
              <a:rPr lang="en-US" altLang="en-US" b="1">
                <a:solidFill>
                  <a:srgbClr val="00B050"/>
                </a:solidFill>
              </a:rPr>
              <a:t>Bufidis</a:t>
            </a:r>
            <a:r>
              <a:rPr lang="en-US" altLang="en-US" b="1" i="1">
                <a:solidFill>
                  <a:srgbClr val="00B050"/>
                </a:solidFill>
              </a:rPr>
              <a:t> et al., </a:t>
            </a:r>
            <a:r>
              <a:rPr lang="en-US" altLang="en-US" b="1">
                <a:solidFill>
                  <a:srgbClr val="00B050"/>
                </a:solidFill>
              </a:rPr>
              <a:t>2005</a:t>
            </a:r>
            <a:r>
              <a:rPr lang="zh-CN" altLang="en-US" b="1">
                <a:solidFill>
                  <a:srgbClr val="00B050"/>
                </a:solidFill>
              </a:rPr>
              <a:t>之后</a:t>
            </a:r>
          </a:p>
        </p:txBody>
      </p:sp>
      <p:sp>
        <p:nvSpPr>
          <p:cNvPr id="692228" name="Rectangle 4"/>
          <p:cNvSpPr>
            <a:spLocks noChangeArrowheads="1"/>
          </p:cNvSpPr>
          <p:nvPr/>
        </p:nvSpPr>
        <p:spPr bwMode="auto">
          <a:xfrm>
            <a:off x="376238" y="1851025"/>
            <a:ext cx="5886450" cy="4579620"/>
          </a:xfrm>
          <a:prstGeom prst="rect">
            <a:avLst/>
          </a:prstGeom>
          <a:noFill/>
          <a:ln>
            <a:noFill/>
          </a:ln>
          <a:effectLst/>
        </p:spPr>
        <p:txBody>
          <a:bodyPr>
            <a:spAutoFit/>
          </a:bodyPr>
          <a:lstStyle/>
          <a:p>
            <a:pPr marL="447675">
              <a:lnSpc>
                <a:spcPts val="2500"/>
              </a:lnSpc>
              <a:defRPr/>
            </a:pPr>
            <a:r>
              <a:rPr lang="zh-CN" altLang="en-US" b="1" dirty="0">
                <a:solidFill>
                  <a:srgbClr val="5C6F7B"/>
                </a:solidFill>
                <a:latin typeface="Arial" panose="020B0604020202020204" pitchFamily="34" charset="0"/>
                <a:cs typeface="Arial" panose="020B0604020202020204" pitchFamily="34" charset="0"/>
              </a:rPr>
              <a:t>巩膜硬镜</a:t>
            </a:r>
            <a:r>
              <a:rPr lang="en-US" altLang="en-US" dirty="0">
                <a:solidFill>
                  <a:srgbClr val="5C6F7B"/>
                </a:solidFill>
                <a:latin typeface="Arial" panose="020B0604020202020204" pitchFamily="34" charset="0"/>
                <a:cs typeface="Arial" panose="020B0604020202020204" pitchFamily="34" charset="0"/>
              </a:rPr>
              <a:t>:</a:t>
            </a:r>
          </a:p>
          <a:p>
            <a:pPr marL="447675" lvl="2">
              <a:lnSpc>
                <a:spcPts val="2500"/>
              </a:lnSpc>
              <a:buFontTx/>
              <a:buChar char="•"/>
              <a:defRPr/>
            </a:pPr>
            <a:r>
              <a:rPr lang="en-US" altLang="en-US" dirty="0">
                <a:solidFill>
                  <a:srgbClr val="5C6F7B"/>
                </a:solidFill>
                <a:latin typeface="Arial" panose="020B0604020202020204" pitchFamily="34" charset="0"/>
                <a:cs typeface="Arial" panose="020B0604020202020204" pitchFamily="34" charset="0"/>
              </a:rPr>
              <a:t> </a:t>
            </a:r>
            <a:r>
              <a:rPr lang="zh-CN" altLang="en-US" dirty="0">
                <a:solidFill>
                  <a:srgbClr val="5C6F7B"/>
                </a:solidFill>
                <a:latin typeface="Arial" panose="020B0604020202020204" pitchFamily="34" charset="0"/>
                <a:cs typeface="Arial" panose="020B0604020202020204" pitchFamily="34" charset="0"/>
              </a:rPr>
              <a:t>不规则角膜</a:t>
            </a:r>
            <a:endParaRPr lang="en-US" altLang="en-US" dirty="0">
              <a:solidFill>
                <a:srgbClr val="5C6F7B"/>
              </a:solidFill>
              <a:latin typeface="Arial" panose="020B0604020202020204" pitchFamily="34" charset="0"/>
              <a:cs typeface="Arial" panose="020B0604020202020204" pitchFamily="34" charset="0"/>
            </a:endParaRPr>
          </a:p>
          <a:p>
            <a:pPr marL="447675" lvl="2">
              <a:lnSpc>
                <a:spcPts val="2500"/>
              </a:lnSpc>
              <a:buFontTx/>
              <a:buChar char="•"/>
              <a:defRPr/>
            </a:pPr>
            <a:r>
              <a:rPr lang="en-US" altLang="en-US" dirty="0">
                <a:solidFill>
                  <a:srgbClr val="5C6F7B"/>
                </a:solidFill>
                <a:latin typeface="Arial" panose="020B0604020202020204" pitchFamily="34" charset="0"/>
                <a:cs typeface="Arial" panose="020B0604020202020204" pitchFamily="34" charset="0"/>
              </a:rPr>
              <a:t> </a:t>
            </a:r>
            <a:r>
              <a:rPr lang="zh-CN" altLang="en-US" dirty="0">
                <a:solidFill>
                  <a:srgbClr val="5C6F7B"/>
                </a:solidFill>
                <a:latin typeface="Arial" panose="020B0604020202020204" pitchFamily="34" charset="0"/>
                <a:cs typeface="Arial" panose="020B0604020202020204" pitchFamily="34" charset="0"/>
              </a:rPr>
              <a:t>敏感的角膜</a:t>
            </a:r>
            <a:r>
              <a:rPr lang="en-US" altLang="en-US" dirty="0">
                <a:solidFill>
                  <a:srgbClr val="5C6F7B"/>
                </a:solidFill>
                <a:latin typeface="Arial" panose="020B0604020202020204" pitchFamily="34" charset="0"/>
                <a:cs typeface="Arial" panose="020B0604020202020204" pitchFamily="34" charset="0"/>
              </a:rPr>
              <a:t> </a:t>
            </a:r>
          </a:p>
          <a:p>
            <a:pPr lvl="2">
              <a:lnSpc>
                <a:spcPts val="2500"/>
              </a:lnSpc>
              <a:defRPr/>
            </a:pPr>
            <a:endParaRPr lang="en-US" altLang="en-US" dirty="0">
              <a:solidFill>
                <a:srgbClr val="5C6F7B"/>
              </a:solidFill>
              <a:latin typeface="Arial" panose="020B0604020202020204" pitchFamily="34" charset="0"/>
              <a:cs typeface="Arial" panose="020B0604020202020204" pitchFamily="34" charset="0"/>
            </a:endParaRPr>
          </a:p>
          <a:p>
            <a:pPr indent="447675">
              <a:lnSpc>
                <a:spcPts val="2500"/>
              </a:lnSpc>
              <a:defRPr/>
            </a:pPr>
            <a:r>
              <a:rPr lang="zh-CN" altLang="en-US" b="1" dirty="0">
                <a:solidFill>
                  <a:srgbClr val="5C6F7B"/>
                </a:solidFill>
                <a:latin typeface="Arial" panose="020B0604020202020204" pitchFamily="34" charset="0"/>
                <a:cs typeface="Arial" panose="020B0604020202020204" pitchFamily="34" charset="0"/>
              </a:rPr>
              <a:t>硬镜</a:t>
            </a:r>
            <a:r>
              <a:rPr lang="en-US" altLang="en-US" dirty="0">
                <a:solidFill>
                  <a:srgbClr val="5C6F7B"/>
                </a:solidFill>
                <a:latin typeface="Arial" panose="020B0604020202020204" pitchFamily="34" charset="0"/>
                <a:cs typeface="Arial" panose="020B0604020202020204" pitchFamily="34" charset="0"/>
              </a:rPr>
              <a:t> (</a:t>
            </a:r>
            <a:r>
              <a:rPr lang="zh-CN" altLang="en-US" dirty="0">
                <a:solidFill>
                  <a:srgbClr val="5C6F7B"/>
                </a:solidFill>
                <a:latin typeface="Arial" panose="020B0604020202020204" pitchFamily="34" charset="0"/>
                <a:cs typeface="Arial" panose="020B0604020202020204" pitchFamily="34" charset="0"/>
              </a:rPr>
              <a:t>高</a:t>
            </a:r>
            <a:r>
              <a:rPr lang="en-US" altLang="en-US" dirty="0">
                <a:solidFill>
                  <a:srgbClr val="5C6F7B"/>
                </a:solidFill>
                <a:latin typeface="Arial" panose="020B0604020202020204" pitchFamily="34" charset="0"/>
                <a:cs typeface="Arial" panose="020B0604020202020204" pitchFamily="34" charset="0"/>
              </a:rPr>
              <a:t> Dk</a:t>
            </a:r>
            <a:r>
              <a:rPr lang="en-US" altLang="en-US" i="1" dirty="0">
                <a:solidFill>
                  <a:srgbClr val="5C6F7B"/>
                </a:solidFill>
                <a:latin typeface="Arial" panose="020B0604020202020204" pitchFamily="34" charset="0"/>
                <a:cs typeface="Arial" panose="020B0604020202020204" pitchFamily="34" charset="0"/>
              </a:rPr>
              <a:t>/t</a:t>
            </a:r>
            <a:r>
              <a:rPr lang="en-US" altLang="en-US" dirty="0">
                <a:solidFill>
                  <a:srgbClr val="5C6F7B"/>
                </a:solidFill>
                <a:latin typeface="Arial" panose="020B0604020202020204" pitchFamily="34" charset="0"/>
                <a:cs typeface="Arial" panose="020B0604020202020204" pitchFamily="34" charset="0"/>
              </a:rPr>
              <a:t>) :</a:t>
            </a:r>
          </a:p>
          <a:p>
            <a:pPr lvl="1">
              <a:lnSpc>
                <a:spcPts val="2500"/>
              </a:lnSpc>
              <a:buFontTx/>
              <a:buChar char="•"/>
              <a:defRPr/>
            </a:pPr>
            <a:r>
              <a:rPr lang="en-US" altLang="en-US" dirty="0">
                <a:solidFill>
                  <a:srgbClr val="5C6F7B"/>
                </a:solidFill>
                <a:latin typeface="Arial" panose="020B0604020202020204" pitchFamily="34" charset="0"/>
                <a:cs typeface="Arial" panose="020B0604020202020204" pitchFamily="34" charset="0"/>
              </a:rPr>
              <a:t> </a:t>
            </a:r>
            <a:r>
              <a:rPr lang="zh-CN" altLang="en-US" dirty="0">
                <a:solidFill>
                  <a:srgbClr val="5C6F7B"/>
                </a:solidFill>
                <a:latin typeface="Arial" panose="020B0604020202020204" pitchFamily="34" charset="0"/>
                <a:cs typeface="Arial" panose="020B0604020202020204" pitchFamily="34" charset="0"/>
              </a:rPr>
              <a:t>之前配戴硬镜的患者</a:t>
            </a:r>
            <a:endParaRPr lang="en-US" altLang="en-US" dirty="0">
              <a:solidFill>
                <a:srgbClr val="5C6F7B"/>
              </a:solidFill>
              <a:latin typeface="Arial" panose="020B0604020202020204" pitchFamily="34" charset="0"/>
              <a:cs typeface="Arial" panose="020B0604020202020204" pitchFamily="34" charset="0"/>
            </a:endParaRPr>
          </a:p>
          <a:p>
            <a:pPr lvl="1">
              <a:lnSpc>
                <a:spcPts val="2500"/>
              </a:lnSpc>
              <a:buFontTx/>
              <a:buChar char="•"/>
              <a:defRPr/>
            </a:pPr>
            <a:r>
              <a:rPr lang="en-US" altLang="en-US" dirty="0">
                <a:solidFill>
                  <a:srgbClr val="5C6F7B"/>
                </a:solidFill>
                <a:latin typeface="Arial" panose="020B0604020202020204" pitchFamily="34" charset="0"/>
                <a:cs typeface="Arial" panose="020B0604020202020204" pitchFamily="34" charset="0"/>
              </a:rPr>
              <a:t>手术后瘢痕形成</a:t>
            </a:r>
          </a:p>
          <a:p>
            <a:pPr lvl="1">
              <a:lnSpc>
                <a:spcPts val="2500"/>
              </a:lnSpc>
              <a:buFontTx/>
              <a:buChar char="•"/>
              <a:defRPr/>
            </a:pPr>
            <a:r>
              <a:rPr lang="zh-CN" altLang="en-US" dirty="0">
                <a:solidFill>
                  <a:srgbClr val="5C6F7B"/>
                </a:solidFill>
                <a:latin typeface="Arial" panose="020B0604020202020204" pitchFamily="34" charset="0"/>
                <a:cs typeface="Arial" panose="020B0604020202020204" pitchFamily="34" charset="0"/>
              </a:rPr>
              <a:t>存在</a:t>
            </a:r>
            <a:r>
              <a:rPr lang="en-US" altLang="en-US" dirty="0" err="1">
                <a:solidFill>
                  <a:srgbClr val="5C6F7B"/>
                </a:solidFill>
                <a:latin typeface="Arial" panose="020B0604020202020204" pitchFamily="34" charset="0"/>
              </a:rPr>
              <a:t>角膜</a:t>
            </a:r>
            <a:r>
              <a:rPr lang="zh-CN" altLang="en-US" dirty="0">
                <a:solidFill>
                  <a:srgbClr val="5C6F7B"/>
                </a:solidFill>
                <a:latin typeface="Arial" panose="020B0604020202020204" pitchFamily="34" charset="0"/>
              </a:rPr>
              <a:t>的</a:t>
            </a:r>
            <a:r>
              <a:rPr lang="en-US" altLang="en-US" dirty="0" err="1">
                <a:solidFill>
                  <a:srgbClr val="5C6F7B"/>
                </a:solidFill>
                <a:latin typeface="Arial" panose="020B0604020202020204" pitchFamily="34" charset="0"/>
              </a:rPr>
              <a:t>不规则</a:t>
            </a:r>
            <a:r>
              <a:rPr lang="zh-CN" altLang="en-US" dirty="0">
                <a:solidFill>
                  <a:srgbClr val="5C6F7B"/>
                </a:solidFill>
                <a:latin typeface="Arial" panose="020B0604020202020204" pitchFamily="34" charset="0"/>
              </a:rPr>
              <a:t>性</a:t>
            </a:r>
            <a:endParaRPr lang="en-US" altLang="en-US" dirty="0">
              <a:solidFill>
                <a:srgbClr val="5C6F7B"/>
              </a:solidFill>
              <a:latin typeface="Arial" panose="020B0604020202020204" pitchFamily="34" charset="0"/>
              <a:cs typeface="Arial" panose="020B0604020202020204" pitchFamily="34" charset="0"/>
            </a:endParaRPr>
          </a:p>
          <a:p>
            <a:pPr lvl="1">
              <a:lnSpc>
                <a:spcPts val="2500"/>
              </a:lnSpc>
              <a:buFontTx/>
              <a:buChar char="•"/>
              <a:defRPr/>
            </a:pPr>
            <a:r>
              <a:rPr lang="en-US" altLang="zh-CN" dirty="0" err="1">
                <a:solidFill>
                  <a:srgbClr val="5C6F7B"/>
                </a:solidFill>
                <a:latin typeface="Arial" panose="020B0604020202020204" pitchFamily="34" charset="0"/>
                <a:cs typeface="Arial" panose="020B0604020202020204" pitchFamily="34" charset="0"/>
              </a:rPr>
              <a:t>LASIK</a:t>
            </a:r>
            <a:r>
              <a:rPr lang="en-US" altLang="en-US" dirty="0" err="1">
                <a:solidFill>
                  <a:srgbClr val="5C6F7B"/>
                </a:solidFill>
                <a:latin typeface="Arial" panose="020B0604020202020204" pitchFamily="34" charset="0"/>
                <a:cs typeface="Arial" panose="020B0604020202020204" pitchFamily="34" charset="0"/>
              </a:rPr>
              <a:t>术后角膜</a:t>
            </a:r>
            <a:r>
              <a:rPr lang="zh-CN" altLang="en-US" dirty="0">
                <a:solidFill>
                  <a:srgbClr val="5C6F7B"/>
                </a:solidFill>
                <a:latin typeface="Arial" panose="020B0604020202020204" pitchFamily="34" charset="0"/>
                <a:cs typeface="Arial" panose="020B0604020202020204" pitchFamily="34" charset="0"/>
              </a:rPr>
              <a:t>膨隆</a:t>
            </a:r>
            <a:endParaRPr lang="en-US" altLang="en-US" dirty="0">
              <a:solidFill>
                <a:srgbClr val="5C6F7B"/>
              </a:solidFill>
              <a:latin typeface="Arial" panose="020B0604020202020204" pitchFamily="34" charset="0"/>
              <a:cs typeface="Arial" panose="020B0604020202020204" pitchFamily="34" charset="0"/>
            </a:endParaRPr>
          </a:p>
          <a:p>
            <a:pPr lvl="1">
              <a:lnSpc>
                <a:spcPts val="2500"/>
              </a:lnSpc>
              <a:buFontTx/>
              <a:buChar char="•"/>
              <a:defRPr/>
            </a:pPr>
            <a:endParaRPr lang="en-US" altLang="en-US" dirty="0">
              <a:solidFill>
                <a:srgbClr val="5C6F7B"/>
              </a:solidFill>
              <a:latin typeface="Arial" panose="020B0604020202020204" pitchFamily="34" charset="0"/>
              <a:cs typeface="Arial" panose="020B0604020202020204" pitchFamily="34" charset="0"/>
            </a:endParaRPr>
          </a:p>
          <a:p>
            <a:pPr indent="447675">
              <a:lnSpc>
                <a:spcPts val="2500"/>
              </a:lnSpc>
              <a:defRPr/>
            </a:pPr>
            <a:r>
              <a:rPr lang="zh-CN" altLang="en-US" dirty="0">
                <a:solidFill>
                  <a:srgbClr val="5C6F7B"/>
                </a:solidFill>
                <a:latin typeface="Arial" panose="020B0604020202020204" pitchFamily="34" charset="0"/>
                <a:cs typeface="Arial" panose="020B0604020202020204" pitchFamily="34" charset="0"/>
              </a:rPr>
              <a:t>软镜</a:t>
            </a:r>
            <a:r>
              <a:rPr lang="en-US" altLang="en-US" dirty="0">
                <a:solidFill>
                  <a:srgbClr val="5C6F7B"/>
                </a:solidFill>
                <a:latin typeface="Arial" panose="020B0604020202020204" pitchFamily="34" charset="0"/>
                <a:cs typeface="Arial" panose="020B0604020202020204" pitchFamily="34" charset="0"/>
              </a:rPr>
              <a:t>:</a:t>
            </a:r>
          </a:p>
          <a:p>
            <a:pPr lvl="1">
              <a:lnSpc>
                <a:spcPts val="2500"/>
              </a:lnSpc>
              <a:buFontTx/>
              <a:buChar char="•"/>
              <a:defRPr/>
            </a:pPr>
            <a:r>
              <a:rPr lang="en-US" altLang="en-US" dirty="0">
                <a:solidFill>
                  <a:srgbClr val="5C6F7B"/>
                </a:solidFill>
                <a:latin typeface="Arial" panose="020B0604020202020204" pitchFamily="34" charset="0"/>
                <a:cs typeface="Arial" panose="020B0604020202020204" pitchFamily="34" charset="0"/>
              </a:rPr>
              <a:t> 术后近视</a:t>
            </a:r>
          </a:p>
          <a:p>
            <a:pPr lvl="1">
              <a:lnSpc>
                <a:spcPts val="2500"/>
              </a:lnSpc>
              <a:buFontTx/>
              <a:buChar char="•"/>
              <a:defRPr/>
            </a:pPr>
            <a:r>
              <a:rPr lang="en-US" altLang="en-US" dirty="0">
                <a:solidFill>
                  <a:srgbClr val="5C6F7B"/>
                </a:solidFill>
                <a:latin typeface="Arial" panose="020B0604020202020204" pitchFamily="34" charset="0"/>
                <a:cs typeface="Arial" panose="020B0604020202020204" pitchFamily="34" charset="0"/>
              </a:rPr>
              <a:t>术后规则散光</a:t>
            </a:r>
          </a:p>
          <a:p>
            <a:pPr>
              <a:lnSpc>
                <a:spcPts val="2500"/>
              </a:lnSpc>
              <a:defRPr/>
            </a:pPr>
            <a:endParaRPr lang="en-AU" altLang="en-US" dirty="0">
              <a:solidFill>
                <a:srgbClr val="5C6F7B"/>
              </a:solidFill>
            </a:endParaRPr>
          </a:p>
        </p:txBody>
      </p:sp>
      <p:sp>
        <p:nvSpPr>
          <p:cNvPr id="764931" name="Rectangle 5"/>
          <p:cNvSpPr>
            <a:spLocks noChangeArrowheads="1"/>
          </p:cNvSpPr>
          <p:nvPr/>
        </p:nvSpPr>
        <p:spPr bwMode="auto">
          <a:xfrm>
            <a:off x="287338" y="1009650"/>
            <a:ext cx="2339102"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接触镜的选择</a:t>
            </a:r>
          </a:p>
        </p:txBody>
      </p:sp>
      <p:sp>
        <p:nvSpPr>
          <p:cNvPr id="757762"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变形</a:t>
            </a:r>
            <a:r>
              <a:rPr lang="en-AU" altLang="en-US" sz="2800" dirty="0" err="1">
                <a:solidFill>
                  <a:schemeClr val="bg1"/>
                </a:solidFill>
                <a:latin typeface="Arial" panose="020B0604020202020204" pitchFamily="34" charset="0"/>
              </a:rPr>
              <a:t>角膜的</a:t>
            </a:r>
            <a:r>
              <a:rPr lang="zh-CN" altLang="en-AU" sz="2800" dirty="0">
                <a:solidFill>
                  <a:schemeClr val="bg1"/>
                </a:solidFill>
                <a:latin typeface="Arial" panose="020B0604020202020204" pitchFamily="34" charset="0"/>
              </a:rPr>
              <a:t>配适</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3"/>
          <p:cNvSpPr>
            <a:spLocks noGrp="1"/>
          </p:cNvSpPr>
          <p:nvPr>
            <p:ph type="body" idx="1"/>
          </p:nvPr>
        </p:nvSpPr>
        <p:spPr>
          <a:xfrm>
            <a:off x="560388" y="1798638"/>
            <a:ext cx="8839200" cy="3481387"/>
          </a:xfrm>
        </p:spPr>
        <p:txBody>
          <a:bodyPr/>
          <a:lstStyle/>
          <a:p>
            <a:pPr marL="622300" indent="-351155" eaLnBrk="1" hangingPunct="1">
              <a:lnSpc>
                <a:spcPct val="150000"/>
              </a:lnSpc>
            </a:pPr>
            <a:r>
              <a:rPr lang="en-US" altLang="en-US" sz="2000" dirty="0" err="1">
                <a:latin typeface="Arial" panose="020B0604020202020204" pitchFamily="34" charset="0"/>
                <a:cs typeface="Arial" panose="020B0604020202020204" pitchFamily="34" charset="0"/>
              </a:rPr>
              <a:t>病人不</a:t>
            </a:r>
            <a:r>
              <a:rPr lang="zh-CN" altLang="en-US" sz="2000" dirty="0">
                <a:latin typeface="Arial" panose="020B0604020202020204" pitchFamily="34" charset="0"/>
                <a:cs typeface="Arial" panose="020B0604020202020204" pitchFamily="34" charset="0"/>
              </a:rPr>
              <a:t>满意</a:t>
            </a:r>
            <a:endParaRPr lang="en-US" altLang="en-US" sz="2000" dirty="0">
              <a:latin typeface="Arial" panose="020B0604020202020204" pitchFamily="34" charset="0"/>
              <a:cs typeface="Arial" panose="020B0604020202020204" pitchFamily="34" charset="0"/>
            </a:endParaRPr>
          </a:p>
          <a:p>
            <a:pPr marL="622300" indent="-351155" eaLnBrk="1" hangingPunct="1">
              <a:lnSpc>
                <a:spcPct val="150000"/>
              </a:lnSpc>
            </a:pPr>
            <a:r>
              <a:rPr lang="en-US" altLang="en-US" sz="2000" dirty="0" err="1">
                <a:latin typeface="Arial" panose="020B0604020202020204" pitchFamily="34" charset="0"/>
                <a:cs typeface="Arial" panose="020B0604020202020204" pitchFamily="34" charset="0"/>
              </a:rPr>
              <a:t>异常</a:t>
            </a:r>
            <a:r>
              <a:rPr lang="zh-CN" altLang="en-US" sz="2000" dirty="0">
                <a:latin typeface="Arial" panose="020B0604020202020204" pitchFamily="34" charset="0"/>
                <a:cs typeface="Arial" panose="020B0604020202020204" pitchFamily="34" charset="0"/>
              </a:rPr>
              <a:t>的</a:t>
            </a:r>
            <a:r>
              <a:rPr lang="en-US" altLang="en-US" sz="2000" dirty="0" err="1">
                <a:latin typeface="Arial" panose="020B0604020202020204" pitchFamily="34" charset="0"/>
                <a:cs typeface="Arial" panose="020B0604020202020204" pitchFamily="34" charset="0"/>
              </a:rPr>
              <a:t>角膜地形图</a:t>
            </a:r>
            <a:endParaRPr lang="en-US" altLang="en-US" sz="2000" dirty="0">
              <a:latin typeface="Arial" panose="020B0604020202020204" pitchFamily="34" charset="0"/>
              <a:cs typeface="Arial" panose="020B0604020202020204" pitchFamily="34" charset="0"/>
            </a:endParaRPr>
          </a:p>
          <a:p>
            <a:pPr marL="622300" indent="-351155" eaLnBrk="1" hangingPunct="1">
              <a:lnSpc>
                <a:spcPct val="150000"/>
              </a:lnSpc>
            </a:pPr>
            <a:r>
              <a:rPr lang="zh-CN" altLang="en-US" sz="2000" dirty="0">
                <a:latin typeface="Arial" panose="020B0604020202020204" pitchFamily="34" charset="0"/>
                <a:cs typeface="Arial" panose="020B0604020202020204" pitchFamily="34" charset="0"/>
              </a:rPr>
              <a:t>之前接触镜配适失败</a:t>
            </a:r>
            <a:endParaRPr lang="en-US" altLang="en-US" sz="2000" dirty="0">
              <a:latin typeface="Arial" panose="020B0604020202020204" pitchFamily="34" charset="0"/>
              <a:cs typeface="Arial" panose="020B0604020202020204" pitchFamily="34" charset="0"/>
            </a:endParaRPr>
          </a:p>
          <a:p>
            <a:pPr marL="622300" indent="-351155" eaLnBrk="1" hangingPunct="1">
              <a:lnSpc>
                <a:spcPct val="150000"/>
              </a:lnSpc>
            </a:pPr>
            <a:r>
              <a:rPr lang="zh-CN" altLang="en-US" sz="2000" dirty="0"/>
              <a:t>视力</a:t>
            </a:r>
            <a:r>
              <a:rPr lang="en-US" altLang="en-US" sz="2000" dirty="0" err="1">
                <a:latin typeface="Arial" panose="020B0604020202020204" pitchFamily="34" charset="0"/>
                <a:cs typeface="Arial" panose="020B0604020202020204" pitchFamily="34" charset="0"/>
              </a:rPr>
              <a:t>不稳定</a:t>
            </a:r>
            <a:endParaRPr lang="en-US" altLang="en-US" sz="2000" dirty="0">
              <a:latin typeface="Arial" panose="020B0604020202020204" pitchFamily="34" charset="0"/>
              <a:cs typeface="Arial" panose="020B0604020202020204" pitchFamily="34" charset="0"/>
            </a:endParaRPr>
          </a:p>
          <a:p>
            <a:pPr marL="622300" indent="-351155" eaLnBrk="1" hangingPunct="1">
              <a:lnSpc>
                <a:spcPct val="150000"/>
              </a:lnSpc>
            </a:pPr>
            <a:r>
              <a:rPr lang="zh-CN" altLang="en-US" sz="2000" dirty="0">
                <a:latin typeface="Arial" panose="020B0604020202020204" pitchFamily="34" charset="0"/>
                <a:cs typeface="Arial" panose="020B0604020202020204" pitchFamily="34" charset="0"/>
              </a:rPr>
              <a:t>视力下降</a:t>
            </a:r>
          </a:p>
        </p:txBody>
      </p:sp>
      <p:sp>
        <p:nvSpPr>
          <p:cNvPr id="766978" name="Rectangle 5"/>
          <p:cNvSpPr>
            <a:spLocks noChangeArrowheads="1"/>
          </p:cNvSpPr>
          <p:nvPr/>
        </p:nvSpPr>
        <p:spPr bwMode="auto">
          <a:xfrm>
            <a:off x="287338" y="1009650"/>
            <a:ext cx="3383280" cy="521970"/>
          </a:xfrm>
          <a:prstGeom prst="rect">
            <a:avLst/>
          </a:prstGeom>
          <a:noFill/>
          <a:ln w="9525">
            <a:noFill/>
            <a:miter lim="800000"/>
          </a:ln>
        </p:spPr>
        <p:txBody>
          <a:bodyPr wrap="none">
            <a:spAutoFit/>
          </a:bodyPr>
          <a:lstStyle/>
          <a:p>
            <a:pPr algn="l"/>
            <a:r>
              <a:rPr lang="zh-CN" altLang="en-US" sz="2800">
                <a:solidFill>
                  <a:srgbClr val="0073AE"/>
                </a:solidFill>
                <a:latin typeface="Times New Roman MT Std"/>
              </a:rPr>
              <a:t>配适</a:t>
            </a:r>
            <a:r>
              <a:rPr lang="en-US" altLang="en-US" sz="2800">
                <a:solidFill>
                  <a:srgbClr val="0073AE"/>
                </a:solidFill>
                <a:latin typeface="Times New Roman MT Std"/>
              </a:rPr>
              <a:t>困难的潜在来源</a:t>
            </a:r>
          </a:p>
        </p:txBody>
      </p:sp>
      <p:sp>
        <p:nvSpPr>
          <p:cNvPr id="757762" name="Title 3"/>
          <p:cNvSpPr txBox="1"/>
          <p:nvPr/>
        </p:nvSpPr>
        <p:spPr bwMode="auto">
          <a:xfrm>
            <a:off x="146050" y="111125"/>
            <a:ext cx="8839200" cy="685800"/>
          </a:xfrm>
          <a:prstGeom prst="rect">
            <a:avLst/>
          </a:prstGeom>
          <a:noFill/>
          <a:ln w="9525">
            <a:noFill/>
            <a:miter lim="800000"/>
          </a:ln>
        </p:spPr>
        <p:txBody>
          <a:bodyPr/>
          <a:lstStyle/>
          <a:p>
            <a:r>
              <a:rPr lang="zh-CN" altLang="en-US" sz="2800" dirty="0">
                <a:solidFill>
                  <a:schemeClr val="bg1"/>
                </a:solidFill>
                <a:latin typeface="Arial" panose="020B0604020202020204" pitchFamily="34" charset="0"/>
              </a:rPr>
              <a:t>变形</a:t>
            </a:r>
            <a:r>
              <a:rPr lang="en-AU" altLang="en-US" sz="2800" dirty="0" err="1">
                <a:solidFill>
                  <a:schemeClr val="bg1"/>
                </a:solidFill>
                <a:latin typeface="Arial" panose="020B0604020202020204" pitchFamily="34" charset="0"/>
              </a:rPr>
              <a:t>角膜的</a:t>
            </a:r>
            <a:r>
              <a:rPr lang="zh-CN" altLang="en-AU" sz="2800" dirty="0">
                <a:solidFill>
                  <a:schemeClr val="bg1"/>
                </a:solidFill>
                <a:latin typeface="Arial" panose="020B0604020202020204" pitchFamily="34" charset="0"/>
              </a:rPr>
              <a:t>配适</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Title 1"/>
          <p:cNvSpPr>
            <a:spLocks noGrp="1"/>
          </p:cNvSpPr>
          <p:nvPr>
            <p:ph type="ctrTitle"/>
          </p:nvPr>
        </p:nvSpPr>
        <p:spPr bwMode="auto">
          <a:xfrm>
            <a:off x="304800" y="2257425"/>
            <a:ext cx="8534400" cy="1216025"/>
          </a:xfrm>
          <a:noFill/>
          <a:ln>
            <a:miter lim="800000"/>
          </a:ln>
        </p:spPr>
        <p:txBody>
          <a:bodyPr vert="horz" wrap="square" lIns="91440" tIns="45720" rIns="91440" bIns="45720" numCol="1" anchor="t" anchorCtr="0" compatLnSpc="1"/>
          <a:lstStyle/>
          <a:p>
            <a:pPr eaLnBrk="1" hangingPunct="1"/>
            <a:r>
              <a:rPr lang="en-US" altLang="en-US" dirty="0" err="1"/>
              <a:t>穿透性角膜移植术（PK</a:t>
            </a:r>
            <a:r>
              <a:rPr lang="en-US" altLang="en-US" dirty="0"/>
              <a:t>）</a:t>
            </a:r>
            <a:r>
              <a:rPr lang="zh-CN" altLang="en-US" dirty="0"/>
              <a:t>后接触镜配适</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1" name="Rectangle 3"/>
          <p:cNvSpPr>
            <a:spLocks noGrp="1"/>
          </p:cNvSpPr>
          <p:nvPr>
            <p:ph type="body" idx="1"/>
          </p:nvPr>
        </p:nvSpPr>
        <p:spPr>
          <a:xfrm>
            <a:off x="203200" y="1808163"/>
            <a:ext cx="8839200" cy="5135562"/>
          </a:xfrm>
        </p:spPr>
        <p:txBody>
          <a:bodyPr/>
          <a:lstStyle/>
          <a:p>
            <a:pPr marL="984250" indent="-361950">
              <a:lnSpc>
                <a:spcPct val="150000"/>
              </a:lnSpc>
              <a:buFontTx/>
              <a:buChar char="•"/>
              <a:defRPr/>
            </a:pPr>
            <a:r>
              <a:rPr lang="zh-CN" altLang="en-US" sz="2000" dirty="0"/>
              <a:t>具体案例具体分析为基础</a:t>
            </a:r>
            <a:endParaRPr lang="en-US" altLang="en-US" sz="2000" dirty="0">
              <a:latin typeface="Arial" panose="020B0604020202020204" pitchFamily="34" charset="0"/>
            </a:endParaRPr>
          </a:p>
          <a:p>
            <a:pPr marL="984250" indent="-361950">
              <a:lnSpc>
                <a:spcPct val="150000"/>
              </a:lnSpc>
              <a:buFontTx/>
              <a:buChar char="•"/>
              <a:defRPr/>
            </a:pPr>
            <a:r>
              <a:rPr lang="en-US" altLang="en-US" sz="2000" dirty="0">
                <a:latin typeface="Arial" panose="020B0604020202020204" pitchFamily="34" charset="0"/>
              </a:rPr>
              <a:t>什么时候</a:t>
            </a:r>
            <a:r>
              <a:rPr lang="zh-CN" altLang="en-US" sz="2000" dirty="0">
                <a:latin typeface="Arial" panose="020B0604020202020204" pitchFamily="34" charset="0"/>
              </a:rPr>
              <a:t>做配适</a:t>
            </a:r>
            <a:r>
              <a:rPr lang="en-US" altLang="en-US" sz="2000" dirty="0">
                <a:latin typeface="Arial" panose="020B0604020202020204" pitchFamily="34" charset="0"/>
              </a:rPr>
              <a:t>？</a:t>
            </a:r>
          </a:p>
          <a:p>
            <a:pPr marL="1441450" lvl="3" indent="-361950">
              <a:lnSpc>
                <a:spcPct val="150000"/>
              </a:lnSpc>
              <a:buFontTx/>
              <a:buChar char="•"/>
              <a:defRPr/>
            </a:pPr>
            <a:r>
              <a:rPr lang="zh-CN" altLang="en-US" sz="2000" dirty="0">
                <a:latin typeface="Arial" panose="020B0604020202020204" pitchFamily="34" charset="0"/>
              </a:rPr>
              <a:t>拆除缝线</a:t>
            </a:r>
            <a:r>
              <a:rPr lang="en-US" altLang="en-US" sz="2000" dirty="0">
                <a:latin typeface="Arial" panose="020B0604020202020204" pitchFamily="34" charset="0"/>
              </a:rPr>
              <a:t>后</a:t>
            </a:r>
          </a:p>
          <a:p>
            <a:pPr marL="1441450" lvl="3" indent="-361950">
              <a:lnSpc>
                <a:spcPct val="150000"/>
              </a:lnSpc>
              <a:buFontTx/>
              <a:buChar char="•"/>
              <a:defRPr/>
            </a:pPr>
            <a:r>
              <a:rPr lang="en-US" altLang="en-US" sz="2000" dirty="0" err="1"/>
              <a:t>移植物</a:t>
            </a:r>
            <a:r>
              <a:rPr lang="zh-CN" altLang="en-US" sz="2000" dirty="0"/>
              <a:t>已</a:t>
            </a:r>
            <a:r>
              <a:rPr lang="en-US" altLang="en-US" sz="2000" dirty="0" err="1"/>
              <a:t>稳定</a:t>
            </a:r>
            <a:r>
              <a:rPr lang="en-US" altLang="zh-CN" sz="2000" dirty="0"/>
              <a:t>——</a:t>
            </a:r>
            <a:r>
              <a:rPr lang="en-US" altLang="en-US" sz="2000" dirty="0" err="1"/>
              <a:t>角膜地形图</a:t>
            </a:r>
            <a:r>
              <a:rPr lang="zh-CN" altLang="en-US" sz="2000" dirty="0"/>
              <a:t>确认？</a:t>
            </a:r>
            <a:endParaRPr lang="en-US" altLang="en-US" sz="2000" dirty="0">
              <a:latin typeface="Arial" panose="020B0604020202020204" pitchFamily="34" charset="0"/>
            </a:endParaRPr>
          </a:p>
          <a:p>
            <a:pPr marL="984250" indent="-361950">
              <a:lnSpc>
                <a:spcPct val="150000"/>
              </a:lnSpc>
              <a:buFontTx/>
              <a:buChar char="•"/>
              <a:defRPr/>
            </a:pPr>
            <a:r>
              <a:rPr lang="en-US" altLang="en-US" sz="2000" dirty="0" err="1">
                <a:latin typeface="Arial" panose="020B0604020202020204" pitchFamily="34" charset="0"/>
              </a:rPr>
              <a:t>可能需要一些</a:t>
            </a:r>
            <a:r>
              <a:rPr lang="zh-CN" altLang="en-US" sz="2000" dirty="0">
                <a:latin typeface="Arial" panose="020B0604020202020204" pitchFamily="34" charset="0"/>
              </a:rPr>
              <a:t>尝试</a:t>
            </a:r>
            <a:r>
              <a:rPr lang="en-US" altLang="en-US" sz="2000" dirty="0">
                <a:latin typeface="Arial" panose="020B0604020202020204" pitchFamily="34" charset="0"/>
              </a:rPr>
              <a:t>和</a:t>
            </a:r>
            <a:r>
              <a:rPr lang="zh-CN" altLang="en-US" sz="2000" dirty="0">
                <a:latin typeface="Arial" panose="020B0604020202020204" pitchFamily="34" charset="0"/>
              </a:rPr>
              <a:t>误差</a:t>
            </a:r>
            <a:endParaRPr lang="en-US" altLang="en-US" sz="2000" dirty="0">
              <a:latin typeface="Arial" panose="020B0604020202020204" pitchFamily="34" charset="0"/>
            </a:endParaRPr>
          </a:p>
          <a:p>
            <a:pPr>
              <a:lnSpc>
                <a:spcPct val="150000"/>
              </a:lnSpc>
              <a:defRPr/>
            </a:pPr>
            <a:endParaRPr lang="en-US" altLang="en-US" dirty="0">
              <a:latin typeface="Arial" panose="020B0604020202020204" pitchFamily="34" charset="0"/>
              <a:cs typeface="Arial" panose="020B0604020202020204" pitchFamily="34" charset="0"/>
            </a:endParaRPr>
          </a:p>
        </p:txBody>
      </p:sp>
      <p:sp>
        <p:nvSpPr>
          <p:cNvPr id="771074" name="Title 3"/>
          <p:cNvSpPr txBox="1"/>
          <p:nvPr/>
        </p:nvSpPr>
        <p:spPr bwMode="auto">
          <a:xfrm>
            <a:off x="146050" y="111125"/>
            <a:ext cx="8839200" cy="685800"/>
          </a:xfrm>
          <a:prstGeom prst="rect">
            <a:avLst/>
          </a:prstGeom>
          <a:noFill/>
          <a:ln w="9525">
            <a:noFill/>
            <a:miter lim="800000"/>
          </a:ln>
        </p:spPr>
        <p:txBody>
          <a:bodyPr/>
          <a:lstStyle/>
          <a:p>
            <a:r>
              <a:rPr lang="en-US" altLang="en-US" sz="2800" dirty="0">
                <a:solidFill>
                  <a:schemeClr val="bg1"/>
                </a:solidFill>
                <a:latin typeface="Arial" panose="020B0604020202020204" pitchFamily="34" charset="0"/>
              </a:rPr>
              <a:t>PK</a:t>
            </a:r>
            <a:r>
              <a:rPr lang="zh-CN" altLang="en-US" sz="2800" dirty="0">
                <a:solidFill>
                  <a:schemeClr val="bg1"/>
                </a:solidFill>
                <a:latin typeface="Arial" panose="020B0604020202020204" pitchFamily="34" charset="0"/>
              </a:rPr>
              <a:t>术后接触镜配适</a:t>
            </a:r>
          </a:p>
        </p:txBody>
      </p:sp>
      <p:sp>
        <p:nvSpPr>
          <p:cNvPr id="771075" name="Rectangle 6"/>
          <p:cNvSpPr>
            <a:spLocks noChangeArrowheads="1"/>
          </p:cNvSpPr>
          <p:nvPr/>
        </p:nvSpPr>
        <p:spPr bwMode="auto">
          <a:xfrm>
            <a:off x="287338" y="1009650"/>
            <a:ext cx="2698175"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接触镜配适理念</a:t>
            </a:r>
            <a:endParaRPr lang="zh-CN" altLang="en-US" sz="2800" dirty="0">
              <a:latin typeface="Times New Roman MT St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C:\Users\Suneet Eng\Desktop\E 55 (1)\Picture1.jpg"/>
          <p:cNvPicPr>
            <a:picLocks noChangeAspect="1" noChangeArrowheads="1"/>
          </p:cNvPicPr>
          <p:nvPr/>
        </p:nvPicPr>
        <p:blipFill>
          <a:blip r:embed="rId3" cstate="print"/>
          <a:srcRect/>
          <a:stretch>
            <a:fillRect/>
          </a:stretch>
        </p:blipFill>
        <p:spPr bwMode="auto">
          <a:xfrm>
            <a:off x="214282" y="1928802"/>
            <a:ext cx="8712201" cy="3074988"/>
          </a:xfrm>
          <a:prstGeom prst="rect">
            <a:avLst/>
          </a:prstGeom>
          <a:noFill/>
        </p:spPr>
      </p:pic>
      <p:sp>
        <p:nvSpPr>
          <p:cNvPr id="65537" name="Rectangle 2"/>
          <p:cNvSpPr>
            <a:spLocks noGrp="1" noChangeArrowheads="1"/>
          </p:cNvSpPr>
          <p:nvPr>
            <p:ph type="title"/>
          </p:nvPr>
        </p:nvSpPr>
        <p:spPr bwMode="auto">
          <a:xfrm>
            <a:off x="150813" y="111125"/>
            <a:ext cx="8229600" cy="720725"/>
          </a:xfrm>
          <a:noFill/>
          <a:ln>
            <a:miter lim="800000"/>
          </a:ln>
        </p:spPr>
        <p:txBody>
          <a:bodyPr vert="horz" wrap="square" lIns="91440" tIns="45720" rIns="91440" bIns="45720" numCol="1" anchor="t" anchorCtr="0" compatLnSpc="1"/>
          <a:lstStyle/>
          <a:p>
            <a:r>
              <a:rPr lang="zh-CN" altLang="en-US" dirty="0">
                <a:latin typeface="Arial" panose="020B0604020202020204" pitchFamily="34" charset="0"/>
                <a:cs typeface="Arial" panose="020B0604020202020204" pitchFamily="34" charset="0"/>
              </a:rPr>
              <a:t>角膜示意图</a:t>
            </a:r>
            <a:r>
              <a:rPr lang="en-US" altLang="en-US" dirty="0">
                <a:latin typeface="Arial" panose="020B0604020202020204" pitchFamily="34" charset="0"/>
                <a:cs typeface="Arial" panose="020B0604020202020204" pitchFamily="34" charset="0"/>
              </a:rPr>
              <a:t>:  </a:t>
            </a:r>
            <a:r>
              <a:rPr lang="zh-CN" altLang="en-US" dirty="0">
                <a:solidFill>
                  <a:srgbClr val="FFFF00"/>
                </a:solidFill>
                <a:latin typeface="Arial" panose="020B0604020202020204" pitchFamily="34" charset="0"/>
                <a:cs typeface="Arial" panose="020B0604020202020204" pitchFamily="34" charset="0"/>
              </a:rPr>
              <a:t>正常</a:t>
            </a:r>
            <a:endParaRPr lang="en-US" altLang="en-US" dirty="0">
              <a:solidFill>
                <a:srgbClr val="FFFF00"/>
              </a:solidFill>
              <a:latin typeface="Arial" panose="020B0604020202020204" pitchFamily="34" charset="0"/>
              <a:cs typeface="Arial" panose="020B0604020202020204" pitchFamily="34" charset="0"/>
            </a:endParaRPr>
          </a:p>
        </p:txBody>
      </p:sp>
      <p:sp>
        <p:nvSpPr>
          <p:cNvPr id="2" name="文本框 1"/>
          <p:cNvSpPr txBox="1"/>
          <p:nvPr/>
        </p:nvSpPr>
        <p:spPr>
          <a:xfrm>
            <a:off x="5076056" y="1988840"/>
            <a:ext cx="877163" cy="369332"/>
          </a:xfrm>
          <a:prstGeom prst="rect">
            <a:avLst/>
          </a:prstGeom>
          <a:noFill/>
        </p:spPr>
        <p:txBody>
          <a:bodyPr wrap="none" rtlCol="0">
            <a:spAutoFit/>
          </a:bodyPr>
          <a:lstStyle/>
          <a:p>
            <a:r>
              <a:rPr lang="zh-CN" altLang="en-US" dirty="0"/>
              <a:t>基质层</a:t>
            </a:r>
          </a:p>
        </p:txBody>
      </p:sp>
      <p:sp>
        <p:nvSpPr>
          <p:cNvPr id="3" name="文本框 2"/>
          <p:cNvSpPr txBox="1"/>
          <p:nvPr/>
        </p:nvSpPr>
        <p:spPr>
          <a:xfrm>
            <a:off x="943724" y="3501008"/>
            <a:ext cx="1107996" cy="369332"/>
          </a:xfrm>
          <a:prstGeom prst="rect">
            <a:avLst/>
          </a:prstGeom>
          <a:noFill/>
        </p:spPr>
        <p:txBody>
          <a:bodyPr wrap="none" rtlCol="0">
            <a:spAutoFit/>
          </a:bodyPr>
          <a:lstStyle/>
          <a:p>
            <a:r>
              <a:rPr lang="zh-CN" altLang="en-US" dirty="0"/>
              <a:t>后弹力层</a:t>
            </a:r>
          </a:p>
        </p:txBody>
      </p:sp>
      <p:sp>
        <p:nvSpPr>
          <p:cNvPr id="4" name="文本框 3"/>
          <p:cNvSpPr txBox="1"/>
          <p:nvPr/>
        </p:nvSpPr>
        <p:spPr>
          <a:xfrm>
            <a:off x="7380312" y="3275692"/>
            <a:ext cx="1107996" cy="369332"/>
          </a:xfrm>
          <a:prstGeom prst="rect">
            <a:avLst/>
          </a:prstGeom>
          <a:noFill/>
        </p:spPr>
        <p:txBody>
          <a:bodyPr wrap="none" rtlCol="0">
            <a:spAutoFit/>
          </a:bodyPr>
          <a:lstStyle/>
          <a:p>
            <a:r>
              <a:rPr lang="zh-CN" altLang="en-US" dirty="0"/>
              <a:t>前弹力层</a:t>
            </a:r>
          </a:p>
        </p:txBody>
      </p:sp>
      <p:sp>
        <p:nvSpPr>
          <p:cNvPr id="5" name="文本框 4"/>
          <p:cNvSpPr txBox="1"/>
          <p:nvPr/>
        </p:nvSpPr>
        <p:spPr>
          <a:xfrm>
            <a:off x="1259632" y="4869160"/>
            <a:ext cx="877163" cy="369332"/>
          </a:xfrm>
          <a:prstGeom prst="rect">
            <a:avLst/>
          </a:prstGeom>
          <a:noFill/>
        </p:spPr>
        <p:txBody>
          <a:bodyPr wrap="none" rtlCol="0">
            <a:spAutoFit/>
          </a:bodyPr>
          <a:lstStyle/>
          <a:p>
            <a:r>
              <a:rPr lang="zh-CN" altLang="en-US" dirty="0"/>
              <a:t>内皮层</a:t>
            </a:r>
          </a:p>
        </p:txBody>
      </p:sp>
      <p:sp>
        <p:nvSpPr>
          <p:cNvPr id="6" name="文本框 5"/>
          <p:cNvSpPr txBox="1"/>
          <p:nvPr/>
        </p:nvSpPr>
        <p:spPr>
          <a:xfrm>
            <a:off x="7193612" y="3923764"/>
            <a:ext cx="1338828" cy="369332"/>
          </a:xfrm>
          <a:prstGeom prst="rect">
            <a:avLst/>
          </a:prstGeom>
          <a:noFill/>
        </p:spPr>
        <p:txBody>
          <a:bodyPr wrap="none" rtlCol="0">
            <a:spAutoFit/>
          </a:bodyPr>
          <a:lstStyle/>
          <a:p>
            <a:r>
              <a:rPr lang="zh-CN" altLang="en-US" dirty="0"/>
              <a:t>上皮细胞层</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Rectangle 3"/>
          <p:cNvSpPr>
            <a:spLocks noGrp="1"/>
          </p:cNvSpPr>
          <p:nvPr>
            <p:ph type="body" idx="1"/>
          </p:nvPr>
        </p:nvSpPr>
        <p:spPr>
          <a:xfrm>
            <a:off x="742950" y="1801813"/>
            <a:ext cx="7573466" cy="3878262"/>
          </a:xfrm>
        </p:spPr>
        <p:txBody>
          <a:bodyPr/>
          <a:lstStyle/>
          <a:p>
            <a:pPr marL="452755" indent="-361950" eaLnBrk="1" hangingPunct="1">
              <a:lnSpc>
                <a:spcPct val="150000"/>
              </a:lnSpc>
            </a:pPr>
            <a:r>
              <a:rPr lang="zh-CN" altLang="en-US" sz="2000" dirty="0">
                <a:latin typeface="Arial" panose="020B0604020202020204" pitchFamily="34" charset="0"/>
                <a:cs typeface="Arial" panose="020B0604020202020204" pitchFamily="34" charset="0"/>
              </a:rPr>
              <a:t>散光</a:t>
            </a:r>
            <a:endParaRPr lang="en-US" altLang="en-US" sz="2000" dirty="0">
              <a:latin typeface="Arial" panose="020B0604020202020204" pitchFamily="34" charset="0"/>
              <a:cs typeface="Arial" panose="020B0604020202020204" pitchFamily="34" charset="0"/>
            </a:endParaRPr>
          </a:p>
          <a:p>
            <a:pPr marL="852805" lvl="2" indent="-361950" eaLnBrk="1" hangingPunct="1">
              <a:lnSpc>
                <a:spcPct val="150000"/>
              </a:lnSpc>
            </a:pPr>
            <a:r>
              <a:rPr lang="zh-CN" altLang="en-US" sz="2000" dirty="0">
                <a:latin typeface="Arial" panose="020B0604020202020204" pitchFamily="34" charset="0"/>
                <a:cs typeface="Arial" panose="020B0604020202020204" pitchFamily="34" charset="0"/>
              </a:rPr>
              <a:t>规则</a:t>
            </a:r>
            <a:endParaRPr lang="en-US" altLang="en-US" sz="2000" dirty="0">
              <a:latin typeface="Arial" panose="020B0604020202020204" pitchFamily="34" charset="0"/>
              <a:cs typeface="Arial" panose="020B0604020202020204" pitchFamily="34" charset="0"/>
            </a:endParaRPr>
          </a:p>
          <a:p>
            <a:pPr marL="852805" lvl="2" indent="-361950" eaLnBrk="1" hangingPunct="1">
              <a:lnSpc>
                <a:spcPct val="150000"/>
              </a:lnSpc>
            </a:pPr>
            <a:r>
              <a:rPr lang="zh-CN" altLang="en-US" sz="2000" dirty="0">
                <a:latin typeface="Arial" panose="020B0604020202020204" pitchFamily="34" charset="0"/>
                <a:cs typeface="Arial" panose="020B0604020202020204" pitchFamily="34" charset="0"/>
              </a:rPr>
              <a:t>不规则</a:t>
            </a:r>
            <a:endParaRPr lang="en-US" altLang="en-US" sz="2000" dirty="0">
              <a:latin typeface="Arial" panose="020B0604020202020204" pitchFamily="34" charset="0"/>
              <a:cs typeface="Arial" panose="020B0604020202020204" pitchFamily="34" charset="0"/>
            </a:endParaRPr>
          </a:p>
          <a:p>
            <a:pPr marL="452755" indent="-361950" eaLnBrk="1" hangingPunct="1">
              <a:lnSpc>
                <a:spcPct val="150000"/>
              </a:lnSpc>
            </a:pPr>
            <a:r>
              <a:rPr lang="zh-CN" altLang="en-US" sz="2000" dirty="0">
                <a:latin typeface="Arial" panose="020B0604020202020204" pitchFamily="34" charset="0"/>
                <a:cs typeface="Arial" panose="020B0604020202020204" pitchFamily="34" charset="0"/>
              </a:rPr>
              <a:t>眼睑位置</a:t>
            </a:r>
            <a:endParaRPr lang="en-US" altLang="en-US" sz="2000" dirty="0">
              <a:latin typeface="Arial" panose="020B0604020202020204" pitchFamily="34" charset="0"/>
              <a:cs typeface="Arial" panose="020B0604020202020204" pitchFamily="34" charset="0"/>
            </a:endParaRPr>
          </a:p>
          <a:p>
            <a:pPr marL="452755" indent="-361950" eaLnBrk="1" hangingPunct="1">
              <a:lnSpc>
                <a:spcPct val="150000"/>
              </a:lnSpc>
            </a:pPr>
            <a:r>
              <a:rPr lang="en-US" altLang="en-US" sz="2000" dirty="0">
                <a:latin typeface="Arial" panose="020B0604020202020204" pitchFamily="34" charset="0"/>
                <a:cs typeface="Arial" panose="020B0604020202020204" pitchFamily="34" charset="0"/>
              </a:rPr>
              <a:t>缝线的存在</a:t>
            </a:r>
          </a:p>
          <a:p>
            <a:pPr marL="452755" indent="-361950" eaLnBrk="1" hangingPunct="1">
              <a:lnSpc>
                <a:spcPct val="150000"/>
              </a:lnSpc>
            </a:pPr>
            <a:r>
              <a:rPr lang="en-US" altLang="en-US" sz="2000" dirty="0">
                <a:latin typeface="Arial" panose="020B0604020202020204" pitchFamily="34" charset="0"/>
                <a:cs typeface="Arial" panose="020B0604020202020204" pitchFamily="34" charset="0"/>
              </a:rPr>
              <a:t>生理需求</a:t>
            </a:r>
          </a:p>
        </p:txBody>
      </p:sp>
      <p:sp>
        <p:nvSpPr>
          <p:cNvPr id="773123" name="Rectangle 5"/>
          <p:cNvSpPr>
            <a:spLocks noChangeArrowheads="1"/>
          </p:cNvSpPr>
          <p:nvPr/>
        </p:nvSpPr>
        <p:spPr bwMode="auto">
          <a:xfrm>
            <a:off x="287338" y="1009650"/>
            <a:ext cx="3416320"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接触镜配适注意事项</a:t>
            </a:r>
            <a:endParaRPr lang="zh-CN" altLang="en-US" sz="2800" dirty="0">
              <a:latin typeface="Times New Roman MT Std"/>
            </a:endParaRPr>
          </a:p>
        </p:txBody>
      </p:sp>
      <p:sp>
        <p:nvSpPr>
          <p:cNvPr id="771074" name="Title 3"/>
          <p:cNvSpPr txBox="1"/>
          <p:nvPr/>
        </p:nvSpPr>
        <p:spPr bwMode="auto">
          <a:xfrm>
            <a:off x="146050" y="111125"/>
            <a:ext cx="8839200" cy="685800"/>
          </a:xfrm>
          <a:prstGeom prst="rect">
            <a:avLst/>
          </a:prstGeom>
          <a:noFill/>
          <a:ln w="9525">
            <a:noFill/>
            <a:miter lim="800000"/>
          </a:ln>
        </p:spPr>
        <p:txBody>
          <a:bodyPr/>
          <a:lstStyle/>
          <a:p>
            <a:r>
              <a:rPr lang="en-US" altLang="en-US" sz="2800">
                <a:solidFill>
                  <a:schemeClr val="bg1"/>
                </a:solidFill>
                <a:latin typeface="Arial" panose="020B0604020202020204" pitchFamily="34" charset="0"/>
              </a:rPr>
              <a:t>PK</a:t>
            </a:r>
            <a:r>
              <a:rPr lang="zh-CN" altLang="en-US" sz="2800">
                <a:solidFill>
                  <a:schemeClr val="bg1"/>
                </a:solidFill>
                <a:latin typeface="Arial" panose="020B0604020202020204" pitchFamily="34" charset="0"/>
              </a:rPr>
              <a:t>术后角膜接触镜配适</a:t>
            </a:r>
          </a:p>
        </p:txBody>
      </p:sp>
    </p:spTree>
    <p:extLst>
      <p:ext uri="{BB962C8B-B14F-4D97-AF65-F5344CB8AC3E}">
        <p14:creationId xmlns:p14="http://schemas.microsoft.com/office/powerpoint/2010/main" val="26825649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7" name="Rectangle 3"/>
          <p:cNvSpPr>
            <a:spLocks noGrp="1"/>
          </p:cNvSpPr>
          <p:nvPr>
            <p:ph type="body" idx="1"/>
          </p:nvPr>
        </p:nvSpPr>
        <p:spPr>
          <a:xfrm>
            <a:off x="650875" y="1800225"/>
            <a:ext cx="8839200" cy="4057650"/>
          </a:xfrm>
        </p:spPr>
        <p:txBody>
          <a:bodyPr/>
          <a:lstStyle/>
          <a:p>
            <a:pPr marL="542925" indent="-361950" eaLnBrk="1" hangingPunct="1">
              <a:lnSpc>
                <a:spcPct val="150000"/>
              </a:lnSpc>
              <a:defRPr/>
            </a:pPr>
            <a:r>
              <a:rPr lang="zh-CN" altLang="en-US" sz="2000" dirty="0">
                <a:latin typeface="Arial" panose="020B0604020202020204" pitchFamily="34" charset="0"/>
                <a:cs typeface="Arial" panose="020B0604020202020204" pitchFamily="34" charset="0"/>
              </a:rPr>
              <a:t>供氧</a:t>
            </a:r>
            <a:endParaRPr lang="en-US" altLang="en-US" sz="2000" dirty="0">
              <a:latin typeface="Arial" panose="020B0604020202020204" pitchFamily="34" charset="0"/>
              <a:cs typeface="Arial" panose="020B0604020202020204" pitchFamily="34" charset="0"/>
            </a:endParaRPr>
          </a:p>
          <a:p>
            <a:pPr marL="542925" indent="-361950" eaLnBrk="1" hangingPunct="1">
              <a:lnSpc>
                <a:spcPct val="150000"/>
              </a:lnSpc>
              <a:defRPr/>
            </a:pPr>
            <a:r>
              <a:rPr lang="zh-CN" altLang="en-US" sz="2000" dirty="0">
                <a:latin typeface="Arial" panose="020B0604020202020204" pitchFamily="34" charset="0"/>
                <a:cs typeface="Arial" panose="020B0604020202020204" pitchFamily="34" charset="0"/>
              </a:rPr>
              <a:t>矫正散光</a:t>
            </a:r>
            <a:endParaRPr lang="en-US" altLang="en-US" sz="2000" dirty="0">
              <a:latin typeface="Arial" panose="020B0604020202020204" pitchFamily="34" charset="0"/>
              <a:cs typeface="Arial" panose="020B0604020202020204" pitchFamily="34" charset="0"/>
            </a:endParaRPr>
          </a:p>
          <a:p>
            <a:pPr marL="542925" indent="-361950" eaLnBrk="1" hangingPunct="1">
              <a:lnSpc>
                <a:spcPct val="150000"/>
              </a:lnSpc>
              <a:defRPr/>
            </a:pPr>
            <a:r>
              <a:rPr lang="zh-CN" altLang="en-US" sz="2000" dirty="0">
                <a:latin typeface="Arial" panose="020B0604020202020204" pitchFamily="34" charset="0"/>
                <a:cs typeface="Arial" panose="020B0604020202020204" pitchFamily="34" charset="0"/>
              </a:rPr>
              <a:t>视力水平</a:t>
            </a:r>
            <a:endParaRPr lang="en-US" altLang="en-US" sz="2000" dirty="0">
              <a:latin typeface="Arial" panose="020B0604020202020204" pitchFamily="34" charset="0"/>
              <a:cs typeface="Arial" panose="020B0604020202020204" pitchFamily="34" charset="0"/>
            </a:endParaRPr>
          </a:p>
          <a:p>
            <a:pPr>
              <a:defRPr/>
            </a:pPr>
            <a:endParaRPr lang="en-US" altLang="en-US" dirty="0">
              <a:latin typeface="Arial" panose="020B0604020202020204" pitchFamily="34" charset="0"/>
              <a:cs typeface="Arial" panose="020B0604020202020204" pitchFamily="34" charset="0"/>
            </a:endParaRPr>
          </a:p>
        </p:txBody>
      </p:sp>
      <p:sp>
        <p:nvSpPr>
          <p:cNvPr id="775171" name="Rectangle 5"/>
          <p:cNvSpPr>
            <a:spLocks noChangeArrowheads="1"/>
          </p:cNvSpPr>
          <p:nvPr/>
        </p:nvSpPr>
        <p:spPr bwMode="auto">
          <a:xfrm>
            <a:off x="287338" y="1009650"/>
            <a:ext cx="4134465" cy="523220"/>
          </a:xfrm>
          <a:prstGeom prst="rect">
            <a:avLst/>
          </a:prstGeom>
          <a:noFill/>
          <a:ln w="9525">
            <a:noFill/>
            <a:miter lim="800000"/>
          </a:ln>
        </p:spPr>
        <p:txBody>
          <a:bodyPr wrap="none">
            <a:spAutoFit/>
          </a:bodyPr>
          <a:lstStyle/>
          <a:p>
            <a:pPr algn="l"/>
            <a:r>
              <a:rPr lang="en-US" altLang="en-US" sz="2800" dirty="0" err="1">
                <a:solidFill>
                  <a:srgbClr val="0073AE"/>
                </a:solidFill>
                <a:latin typeface="Times New Roman MT Std"/>
              </a:rPr>
              <a:t>PK的</a:t>
            </a:r>
            <a:r>
              <a:rPr lang="zh-CN" altLang="en-US" sz="2800" dirty="0">
                <a:solidFill>
                  <a:srgbClr val="0073AE"/>
                </a:solidFill>
                <a:latin typeface="Times New Roman MT Std"/>
              </a:rPr>
              <a:t>硬性接触镜</a:t>
            </a:r>
            <a:r>
              <a:rPr lang="en-US" altLang="en-US" sz="2800" dirty="0">
                <a:solidFill>
                  <a:srgbClr val="0073AE"/>
                </a:solidFill>
                <a:latin typeface="Times New Roman MT Std"/>
              </a:rPr>
              <a:t>：</a:t>
            </a:r>
            <a:r>
              <a:rPr lang="zh-CN" altLang="en-US" sz="2800" dirty="0">
                <a:solidFill>
                  <a:srgbClr val="0073AE"/>
                </a:solidFill>
                <a:latin typeface="Times New Roman MT Std"/>
              </a:rPr>
              <a:t>最佳化</a:t>
            </a:r>
            <a:endParaRPr lang="en-US" altLang="en-US" sz="2800" dirty="0">
              <a:latin typeface="Times New Roman MT Std"/>
            </a:endParaRPr>
          </a:p>
        </p:txBody>
      </p:sp>
      <p:sp>
        <p:nvSpPr>
          <p:cNvPr id="771074" name="Title 3"/>
          <p:cNvSpPr txBox="1"/>
          <p:nvPr/>
        </p:nvSpPr>
        <p:spPr bwMode="auto">
          <a:xfrm>
            <a:off x="146050" y="111125"/>
            <a:ext cx="8839200" cy="685800"/>
          </a:xfrm>
          <a:prstGeom prst="rect">
            <a:avLst/>
          </a:prstGeom>
          <a:noFill/>
          <a:ln w="9525">
            <a:noFill/>
            <a:miter lim="800000"/>
          </a:ln>
        </p:spPr>
        <p:txBody>
          <a:bodyPr/>
          <a:lstStyle/>
          <a:p>
            <a:r>
              <a:rPr lang="en-US" altLang="en-US" sz="2800" dirty="0">
                <a:solidFill>
                  <a:schemeClr val="bg1"/>
                </a:solidFill>
                <a:latin typeface="Arial" panose="020B0604020202020204" pitchFamily="34" charset="0"/>
              </a:rPr>
              <a:t>PK</a:t>
            </a:r>
            <a:r>
              <a:rPr lang="zh-CN" altLang="en-US" sz="2800" dirty="0">
                <a:solidFill>
                  <a:schemeClr val="bg1"/>
                </a:solidFill>
                <a:latin typeface="Arial" panose="020B0604020202020204" pitchFamily="34" charset="0"/>
              </a:rPr>
              <a:t>术后接触镜配适</a:t>
            </a:r>
          </a:p>
        </p:txBody>
      </p:sp>
    </p:spTree>
    <p:extLst>
      <p:ext uri="{BB962C8B-B14F-4D97-AF65-F5344CB8AC3E}">
        <p14:creationId xmlns:p14="http://schemas.microsoft.com/office/powerpoint/2010/main" val="39531818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5" name="Rectangle 3"/>
          <p:cNvSpPr>
            <a:spLocks noGrp="1"/>
          </p:cNvSpPr>
          <p:nvPr>
            <p:ph type="body" idx="1"/>
          </p:nvPr>
        </p:nvSpPr>
        <p:spPr>
          <a:xfrm>
            <a:off x="558800" y="1803400"/>
            <a:ext cx="8839200" cy="2878138"/>
          </a:xfrm>
        </p:spPr>
        <p:txBody>
          <a:bodyPr/>
          <a:lstStyle/>
          <a:p>
            <a:pPr marL="622300" indent="-351155" eaLnBrk="1" hangingPunct="1">
              <a:lnSpc>
                <a:spcPct val="150000"/>
              </a:lnSpc>
              <a:defRPr/>
            </a:pPr>
            <a:r>
              <a:rPr lang="zh-CN" altLang="en-US" sz="2000" dirty="0">
                <a:latin typeface="Arial" panose="020B0604020202020204" pitchFamily="34" charset="0"/>
                <a:cs typeface="Arial" panose="020B0604020202020204" pitchFamily="34" charset="0"/>
              </a:rPr>
              <a:t>矫正不规则散光</a:t>
            </a:r>
            <a:endParaRPr lang="en-US" altLang="en-US" sz="2000" dirty="0">
              <a:latin typeface="Arial" panose="020B0604020202020204" pitchFamily="34" charset="0"/>
              <a:cs typeface="Arial" panose="020B0604020202020204" pitchFamily="34" charset="0"/>
            </a:endParaRPr>
          </a:p>
          <a:p>
            <a:pPr marL="622300" indent="-351155" eaLnBrk="1" hangingPunct="1">
              <a:lnSpc>
                <a:spcPct val="150000"/>
              </a:lnSpc>
              <a:defRPr/>
            </a:pPr>
            <a:r>
              <a:rPr lang="zh-CN" altLang="en-US" sz="2000" dirty="0">
                <a:latin typeface="Arial" panose="020B0604020202020204" pitchFamily="34" charset="0"/>
                <a:cs typeface="Arial" panose="020B0604020202020204" pitchFamily="34" charset="0"/>
              </a:rPr>
              <a:t>提供高的氧透过率</a:t>
            </a:r>
            <a:r>
              <a:rPr lang="en-US" altLang="en-US" sz="2000" dirty="0">
                <a:latin typeface="Arial" panose="020B0604020202020204" pitchFamily="34" charset="0"/>
                <a:cs typeface="Arial" panose="020B0604020202020204" pitchFamily="34" charset="0"/>
              </a:rPr>
              <a:t> (Dk/</a:t>
            </a:r>
            <a:r>
              <a:rPr lang="en-US" altLang="en-US" sz="2000" i="1" dirty="0">
                <a:latin typeface="Arial" panose="020B0604020202020204" pitchFamily="34" charset="0"/>
                <a:cs typeface="Arial" panose="020B0604020202020204" pitchFamily="34" charset="0"/>
              </a:rPr>
              <a:t>t </a:t>
            </a:r>
            <a:r>
              <a:rPr lang="en-US" altLang="en-US" sz="2000" dirty="0">
                <a:latin typeface="Arial" panose="020B0604020202020204" pitchFamily="34" charset="0"/>
                <a:cs typeface="Arial" panose="020B0604020202020204" pitchFamily="34" charset="0"/>
              </a:rPr>
              <a:t>)</a:t>
            </a:r>
          </a:p>
          <a:p>
            <a:pPr marL="622300" indent="-351155" eaLnBrk="1" hangingPunct="1">
              <a:lnSpc>
                <a:spcPct val="150000"/>
              </a:lnSpc>
              <a:defRPr/>
            </a:pPr>
            <a:r>
              <a:rPr lang="zh-CN" altLang="en-US" sz="2000" dirty="0">
                <a:latin typeface="Arial" panose="020B0604020202020204" pitchFamily="34" charset="0"/>
                <a:cs typeface="Arial" panose="020B0604020202020204" pitchFamily="34" charset="0"/>
              </a:rPr>
              <a:t>个性化定制容易获得</a:t>
            </a:r>
            <a:endParaRPr lang="en-US" altLang="en-US" sz="2000" dirty="0">
              <a:latin typeface="Arial" panose="020B0604020202020204" pitchFamily="34" charset="0"/>
              <a:cs typeface="Arial" panose="020B0604020202020204" pitchFamily="34" charset="0"/>
            </a:endParaRPr>
          </a:p>
          <a:p>
            <a:pPr>
              <a:lnSpc>
                <a:spcPct val="150000"/>
              </a:lnSpc>
              <a:defRPr/>
            </a:pPr>
            <a:endParaRPr lang="en-US" altLang="en-US" dirty="0">
              <a:latin typeface="Arial" panose="020B0604020202020204" pitchFamily="34" charset="0"/>
              <a:cs typeface="Arial" panose="020B0604020202020204" pitchFamily="34" charset="0"/>
            </a:endParaRPr>
          </a:p>
        </p:txBody>
      </p:sp>
      <p:sp>
        <p:nvSpPr>
          <p:cNvPr id="777219" name="Rectangle 5"/>
          <p:cNvSpPr>
            <a:spLocks noChangeArrowheads="1"/>
          </p:cNvSpPr>
          <p:nvPr/>
        </p:nvSpPr>
        <p:spPr bwMode="auto">
          <a:xfrm>
            <a:off x="287338" y="1009650"/>
            <a:ext cx="4852610" cy="523220"/>
          </a:xfrm>
          <a:prstGeom prst="rect">
            <a:avLst/>
          </a:prstGeom>
          <a:noFill/>
          <a:ln w="9525">
            <a:noFill/>
            <a:miter lim="800000"/>
          </a:ln>
        </p:spPr>
        <p:txBody>
          <a:bodyPr wrap="none">
            <a:spAutoFit/>
          </a:bodyPr>
          <a:lstStyle/>
          <a:p>
            <a:r>
              <a:rPr lang="en-US" altLang="zh-CN" sz="2800" dirty="0">
                <a:solidFill>
                  <a:srgbClr val="0073AE"/>
                </a:solidFill>
                <a:latin typeface="Times New Roman MT Std"/>
              </a:rPr>
              <a:t>PK</a:t>
            </a:r>
            <a:r>
              <a:rPr lang="zh-CN" altLang="en-US" sz="2800" dirty="0">
                <a:solidFill>
                  <a:srgbClr val="0073AE"/>
                </a:solidFill>
                <a:latin typeface="Times New Roman MT Std"/>
              </a:rPr>
              <a:t>术后硬性接触镜配适的优点</a:t>
            </a:r>
            <a:endParaRPr lang="zh-CN" altLang="en-US" sz="2800" dirty="0">
              <a:latin typeface="Times New Roman MT Std"/>
            </a:endParaRPr>
          </a:p>
        </p:txBody>
      </p:sp>
      <p:sp>
        <p:nvSpPr>
          <p:cNvPr id="771074" name="Title 3"/>
          <p:cNvSpPr txBox="1"/>
          <p:nvPr/>
        </p:nvSpPr>
        <p:spPr bwMode="auto">
          <a:xfrm>
            <a:off x="146050" y="111125"/>
            <a:ext cx="8839200" cy="685800"/>
          </a:xfrm>
          <a:prstGeom prst="rect">
            <a:avLst/>
          </a:prstGeom>
          <a:noFill/>
          <a:ln w="9525">
            <a:noFill/>
            <a:miter lim="800000"/>
          </a:ln>
        </p:spPr>
        <p:txBody>
          <a:bodyPr/>
          <a:lstStyle/>
          <a:p>
            <a:r>
              <a:rPr lang="en-US" altLang="en-US" sz="2800" dirty="0">
                <a:solidFill>
                  <a:schemeClr val="bg1"/>
                </a:solidFill>
                <a:latin typeface="Arial" panose="020B0604020202020204" pitchFamily="34" charset="0"/>
              </a:rPr>
              <a:t>PK</a:t>
            </a:r>
            <a:r>
              <a:rPr lang="zh-CN" altLang="en-US" sz="2800" dirty="0">
                <a:solidFill>
                  <a:schemeClr val="bg1"/>
                </a:solidFill>
                <a:latin typeface="Arial" panose="020B0604020202020204" pitchFamily="34" charset="0"/>
              </a:rPr>
              <a:t>术后接触镜配适</a:t>
            </a:r>
          </a:p>
        </p:txBody>
      </p:sp>
    </p:spTree>
    <p:extLst>
      <p:ext uri="{BB962C8B-B14F-4D97-AF65-F5344CB8AC3E}">
        <p14:creationId xmlns:p14="http://schemas.microsoft.com/office/powerpoint/2010/main" val="37300477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3"/>
          <p:cNvSpPr>
            <a:spLocks noGrp="1"/>
          </p:cNvSpPr>
          <p:nvPr>
            <p:ph type="body" idx="1"/>
          </p:nvPr>
        </p:nvSpPr>
        <p:spPr>
          <a:xfrm>
            <a:off x="830263" y="1739900"/>
            <a:ext cx="7918201" cy="5135563"/>
          </a:xfrm>
        </p:spPr>
        <p:txBody>
          <a:bodyPr/>
          <a:lstStyle/>
          <a:p>
            <a:pPr marL="361950" lvl="2" indent="-361950" eaLnBrk="1" hangingPunct="1">
              <a:lnSpc>
                <a:spcPct val="180000"/>
              </a:lnSpc>
            </a:pPr>
            <a:r>
              <a:rPr lang="zh-CN" altLang="en-US" sz="2000" dirty="0">
                <a:latin typeface="Arial" panose="020B0604020202020204" pitchFamily="34" charset="0"/>
                <a:cs typeface="Arial" panose="020B0604020202020204" pitchFamily="34" charset="0"/>
              </a:rPr>
              <a:t>常规</a:t>
            </a:r>
            <a:r>
              <a:rPr lang="zh-CN" altLang="en-US" sz="2000" dirty="0"/>
              <a:t>硬镜设计</a:t>
            </a:r>
            <a:endParaRPr lang="en-US" altLang="en-US" sz="2000" dirty="0">
              <a:latin typeface="Arial" panose="020B0604020202020204" pitchFamily="34" charset="0"/>
              <a:cs typeface="Arial" panose="020B0604020202020204" pitchFamily="34" charset="0"/>
            </a:endParaRPr>
          </a:p>
          <a:p>
            <a:pPr marL="361950" lvl="2" indent="-361950" eaLnBrk="1" hangingPunct="1">
              <a:lnSpc>
                <a:spcPct val="180000"/>
              </a:lnSpc>
            </a:pPr>
            <a:r>
              <a:rPr lang="en-US" altLang="en-US" sz="2000" dirty="0" err="1">
                <a:latin typeface="Arial" panose="020B0604020202020204" pitchFamily="34" charset="0"/>
                <a:cs typeface="Arial" panose="020B0604020202020204" pitchFamily="34" charset="0"/>
              </a:rPr>
              <a:t>静动态</a:t>
            </a:r>
            <a:r>
              <a:rPr lang="zh-CN" altLang="en-US" sz="2000" dirty="0">
                <a:latin typeface="Arial" panose="020B0604020202020204" pitchFamily="34" charset="0"/>
                <a:cs typeface="Arial" panose="020B0604020202020204" pitchFamily="34" charset="0"/>
              </a:rPr>
              <a:t>配适</a:t>
            </a:r>
            <a:r>
              <a:rPr lang="zh-CN" altLang="en-US" sz="2000" dirty="0"/>
              <a:t>合适</a:t>
            </a:r>
            <a:endParaRPr lang="en-US" altLang="en-US" sz="2000" dirty="0">
              <a:latin typeface="Arial" panose="020B0604020202020204" pitchFamily="34" charset="0"/>
              <a:cs typeface="Arial" panose="020B0604020202020204" pitchFamily="34" charset="0"/>
            </a:endParaRPr>
          </a:p>
        </p:txBody>
      </p:sp>
      <p:sp>
        <p:nvSpPr>
          <p:cNvPr id="778243" name="Rectangle 5"/>
          <p:cNvSpPr>
            <a:spLocks noChangeArrowheads="1"/>
          </p:cNvSpPr>
          <p:nvPr/>
        </p:nvSpPr>
        <p:spPr bwMode="auto">
          <a:xfrm>
            <a:off x="287338" y="1009650"/>
            <a:ext cx="5929828"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PK</a:t>
            </a:r>
            <a:r>
              <a:rPr lang="zh-CN" altLang="en-US" sz="2800" dirty="0">
                <a:solidFill>
                  <a:srgbClr val="0073AE"/>
                </a:solidFill>
                <a:latin typeface="Times New Roman MT Std"/>
              </a:rPr>
              <a:t>术后硬性接触镜配适</a:t>
            </a:r>
            <a:r>
              <a:rPr lang="en-US" altLang="en-US" sz="2800" dirty="0">
                <a:solidFill>
                  <a:srgbClr val="0073AE"/>
                </a:solidFill>
                <a:latin typeface="Times New Roman MT Std"/>
              </a:rPr>
              <a:t>: </a:t>
            </a:r>
            <a:r>
              <a:rPr lang="zh-CN" altLang="en-US" sz="2800" dirty="0">
                <a:solidFill>
                  <a:srgbClr val="0073AE"/>
                </a:solidFill>
                <a:latin typeface="Times New Roman MT Std"/>
              </a:rPr>
              <a:t>正常地形图</a:t>
            </a:r>
            <a:endParaRPr lang="zh-CN" altLang="en-US" sz="2800" dirty="0">
              <a:latin typeface="Times New Roman MT Std"/>
            </a:endParaRPr>
          </a:p>
        </p:txBody>
      </p:sp>
      <p:sp>
        <p:nvSpPr>
          <p:cNvPr id="771074" name="Title 3"/>
          <p:cNvSpPr txBox="1"/>
          <p:nvPr/>
        </p:nvSpPr>
        <p:spPr bwMode="auto">
          <a:xfrm>
            <a:off x="146050" y="111125"/>
            <a:ext cx="8839200" cy="685800"/>
          </a:xfrm>
          <a:prstGeom prst="rect">
            <a:avLst/>
          </a:prstGeom>
          <a:noFill/>
          <a:ln w="9525">
            <a:noFill/>
            <a:miter lim="800000"/>
          </a:ln>
        </p:spPr>
        <p:txBody>
          <a:bodyPr/>
          <a:lstStyle/>
          <a:p>
            <a:r>
              <a:rPr lang="en-US" altLang="en-US" sz="2800">
                <a:solidFill>
                  <a:schemeClr val="bg1"/>
                </a:solidFill>
                <a:latin typeface="Arial" panose="020B0604020202020204" pitchFamily="34" charset="0"/>
              </a:rPr>
              <a:t>PK</a:t>
            </a:r>
            <a:r>
              <a:rPr lang="zh-CN" altLang="en-US" sz="2800">
                <a:solidFill>
                  <a:schemeClr val="bg1"/>
                </a:solidFill>
                <a:latin typeface="Arial" panose="020B0604020202020204" pitchFamily="34" charset="0"/>
              </a:rPr>
              <a:t>术后角膜接触镜配适</a:t>
            </a:r>
          </a:p>
        </p:txBody>
      </p:sp>
    </p:spTree>
    <p:extLst>
      <p:ext uri="{BB962C8B-B14F-4D97-AF65-F5344CB8AC3E}">
        <p14:creationId xmlns:p14="http://schemas.microsoft.com/office/powerpoint/2010/main" val="10908366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5" descr="D:\IACLE ALL MODULES\IACLE MODULE 8\Original\color pics\8L6\184.jpg"/>
          <p:cNvPicPr>
            <a:picLocks noGrp="1" noChangeAspect="1" noChangeArrowheads="1"/>
          </p:cNvPicPr>
          <p:nvPr>
            <p:ph type="body" idx="1"/>
          </p:nvPr>
        </p:nvPicPr>
        <p:blipFill>
          <a:blip r:embed="rId3" cstate="print"/>
          <a:srcRect/>
          <a:stretch>
            <a:fillRect/>
          </a:stretch>
        </p:blipFill>
        <p:spPr>
          <a:xfrm>
            <a:off x="395288" y="1422400"/>
            <a:ext cx="8353425" cy="4270375"/>
          </a:xfrm>
        </p:spPr>
      </p:pic>
      <p:sp>
        <p:nvSpPr>
          <p:cNvPr id="771074" name="Title 3"/>
          <p:cNvSpPr txBox="1"/>
          <p:nvPr/>
        </p:nvSpPr>
        <p:spPr bwMode="auto">
          <a:xfrm>
            <a:off x="146050" y="111125"/>
            <a:ext cx="8839200" cy="685800"/>
          </a:xfrm>
          <a:prstGeom prst="rect">
            <a:avLst/>
          </a:prstGeom>
          <a:noFill/>
          <a:ln w="9525">
            <a:noFill/>
            <a:miter lim="800000"/>
          </a:ln>
        </p:spPr>
        <p:txBody>
          <a:bodyPr/>
          <a:lstStyle/>
          <a:p>
            <a:r>
              <a:rPr lang="en-US" altLang="en-US" sz="2800" dirty="0">
                <a:solidFill>
                  <a:schemeClr val="bg1"/>
                </a:solidFill>
                <a:latin typeface="Arial" panose="020B0604020202020204" pitchFamily="34" charset="0"/>
              </a:rPr>
              <a:t>PK</a:t>
            </a:r>
            <a:r>
              <a:rPr lang="zh-CN" altLang="en-US" sz="2800" dirty="0">
                <a:solidFill>
                  <a:schemeClr val="bg1"/>
                </a:solidFill>
                <a:latin typeface="Arial" panose="020B0604020202020204" pitchFamily="34" charset="0"/>
              </a:rPr>
              <a:t>术后接触镜配适</a:t>
            </a:r>
          </a:p>
        </p:txBody>
      </p:sp>
    </p:spTree>
    <p:extLst>
      <p:ext uri="{BB962C8B-B14F-4D97-AF65-F5344CB8AC3E}">
        <p14:creationId xmlns:p14="http://schemas.microsoft.com/office/powerpoint/2010/main" val="22721383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Rectangle 3"/>
          <p:cNvSpPr>
            <a:spLocks noGrp="1"/>
          </p:cNvSpPr>
          <p:nvPr>
            <p:ph type="body" idx="1"/>
          </p:nvPr>
        </p:nvSpPr>
        <p:spPr>
          <a:xfrm>
            <a:off x="201613" y="1803400"/>
            <a:ext cx="8839200" cy="5135563"/>
          </a:xfrm>
        </p:spPr>
        <p:txBody>
          <a:bodyPr/>
          <a:lstStyle/>
          <a:p>
            <a:pPr marL="984250" lvl="1" indent="-361950" eaLnBrk="1" hangingPunct="1">
              <a:lnSpc>
                <a:spcPct val="150000"/>
              </a:lnSpc>
            </a:pPr>
            <a:r>
              <a:rPr lang="zh-CN" altLang="en-US" sz="2000" dirty="0">
                <a:latin typeface="Arial" panose="020B0604020202020204" pitchFamily="34" charset="0"/>
                <a:cs typeface="Arial" panose="020B0604020202020204" pitchFamily="34" charset="0"/>
              </a:rPr>
              <a:t>中心拱形</a:t>
            </a:r>
            <a:endParaRPr lang="en-US" altLang="en-US" sz="2000" dirty="0">
              <a:latin typeface="Arial" panose="020B0604020202020204" pitchFamily="34" charset="0"/>
              <a:cs typeface="Arial" panose="020B0604020202020204" pitchFamily="34" charset="0"/>
            </a:endParaRPr>
          </a:p>
          <a:p>
            <a:pPr marL="984250" lvl="1" indent="-361950" eaLnBrk="1" hangingPunct="1">
              <a:lnSpc>
                <a:spcPct val="150000"/>
              </a:lnSpc>
            </a:pPr>
            <a:r>
              <a:rPr lang="zh-CN" altLang="en-US" sz="2000" dirty="0">
                <a:latin typeface="Arial" panose="020B0604020202020204" pitchFamily="34" charset="0"/>
                <a:cs typeface="Arial" panose="020B0604020202020204" pitchFamily="34" charset="0"/>
              </a:rPr>
              <a:t>需要总直径</a:t>
            </a:r>
            <a:r>
              <a:rPr lang="en-US" altLang="en-US" sz="2000" dirty="0">
                <a:latin typeface="Arial" panose="020B0604020202020204" pitchFamily="34" charset="0"/>
                <a:cs typeface="Arial" panose="020B0604020202020204" pitchFamily="34" charset="0"/>
              </a:rPr>
              <a:t> (TD)</a:t>
            </a:r>
            <a:r>
              <a:rPr lang="zh-CN" altLang="en-US" sz="2000" dirty="0">
                <a:latin typeface="Arial" panose="020B0604020202020204" pitchFamily="34" charset="0"/>
                <a:cs typeface="Arial" panose="020B0604020202020204" pitchFamily="34" charset="0"/>
              </a:rPr>
              <a:t>大的</a:t>
            </a:r>
            <a:r>
              <a:rPr lang="en-US" altLang="en-US" sz="2000" dirty="0">
                <a:latin typeface="Arial" panose="020B0604020202020204" pitchFamily="34" charset="0"/>
                <a:cs typeface="Arial" panose="020B0604020202020204" pitchFamily="34" charset="0"/>
              </a:rPr>
              <a:t>  - (TD: 9.5 - 12.0 mm)</a:t>
            </a:r>
          </a:p>
          <a:p>
            <a:pPr marL="984250" lvl="1" indent="-361950" eaLnBrk="1" hangingPunct="1">
              <a:lnSpc>
                <a:spcPct val="150000"/>
              </a:lnSpc>
            </a:pPr>
            <a:r>
              <a:rPr lang="en-US" altLang="en-US" sz="2000" dirty="0" err="1"/>
              <a:t>必须优化</a:t>
            </a:r>
            <a:r>
              <a:rPr lang="zh-CN" altLang="en-US" sz="2000" dirty="0"/>
              <a:t>周边</a:t>
            </a:r>
            <a:r>
              <a:rPr lang="en-US" altLang="en-US" sz="2000" dirty="0" err="1"/>
              <a:t>设计</a:t>
            </a:r>
            <a:endParaRPr lang="en-US" altLang="en-US" sz="2000" dirty="0">
              <a:latin typeface="Arial" panose="020B0604020202020204" pitchFamily="34" charset="0"/>
              <a:cs typeface="Arial" panose="020B0604020202020204" pitchFamily="34" charset="0"/>
            </a:endParaRPr>
          </a:p>
          <a:p>
            <a:pPr marL="984250" lvl="1" indent="-361950" eaLnBrk="1" hangingPunct="1">
              <a:lnSpc>
                <a:spcPct val="150000"/>
              </a:lnSpc>
            </a:pPr>
            <a:r>
              <a:rPr lang="en-US" altLang="en-US" sz="2000" dirty="0" err="1">
                <a:latin typeface="Arial" panose="020B0604020202020204" pitchFamily="34" charset="0"/>
                <a:cs typeface="Arial" panose="020B0604020202020204" pitchFamily="34" charset="0"/>
              </a:rPr>
              <a:t>如果需要</a:t>
            </a:r>
            <a:r>
              <a:rPr lang="en-US" altLang="en-US" sz="2000" dirty="0" err="1">
                <a:sym typeface="+mn-ea"/>
              </a:rPr>
              <a:t>开窗</a:t>
            </a:r>
            <a:endParaRPr lang="en-US" altLang="en-US" sz="2000" dirty="0">
              <a:latin typeface="Arial" panose="020B0604020202020204" pitchFamily="34" charset="0"/>
              <a:cs typeface="Arial" panose="020B0604020202020204" pitchFamily="34" charset="0"/>
            </a:endParaRPr>
          </a:p>
          <a:p>
            <a:pPr marL="984250" lvl="1" indent="-361950" eaLnBrk="1" hangingPunct="1">
              <a:lnSpc>
                <a:spcPct val="150000"/>
              </a:lnSpc>
            </a:pPr>
            <a:r>
              <a:rPr lang="zh-CN" altLang="en-US" sz="2000" dirty="0"/>
              <a:t>反转</a:t>
            </a:r>
            <a:r>
              <a:rPr lang="en-US" altLang="en-US" sz="2000" dirty="0" err="1">
                <a:latin typeface="Arial" panose="020B0604020202020204" pitchFamily="34" charset="0"/>
                <a:cs typeface="Arial" panose="020B0604020202020204" pitchFamily="34" charset="0"/>
              </a:rPr>
              <a:t>几何设计</a:t>
            </a:r>
            <a:endParaRPr lang="en-US" altLang="en-US" sz="2000" dirty="0">
              <a:latin typeface="Arial" panose="020B0604020202020204" pitchFamily="34" charset="0"/>
              <a:cs typeface="Arial" panose="020B0604020202020204" pitchFamily="34" charset="0"/>
            </a:endParaRPr>
          </a:p>
          <a:p>
            <a:pPr>
              <a:lnSpc>
                <a:spcPct val="150000"/>
              </a:lnSpc>
            </a:pPr>
            <a:endParaRPr lang="en-US" altLang="en-US" dirty="0">
              <a:latin typeface="Arial" panose="020B0604020202020204" pitchFamily="34" charset="0"/>
              <a:cs typeface="Arial" panose="020B0604020202020204" pitchFamily="34" charset="0"/>
            </a:endParaRPr>
          </a:p>
        </p:txBody>
      </p:sp>
      <p:sp>
        <p:nvSpPr>
          <p:cNvPr id="782339" name="Rectangle 5"/>
          <p:cNvSpPr>
            <a:spLocks noChangeArrowheads="1"/>
          </p:cNvSpPr>
          <p:nvPr/>
        </p:nvSpPr>
        <p:spPr bwMode="auto">
          <a:xfrm>
            <a:off x="287338" y="1009650"/>
            <a:ext cx="6288901"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PK</a:t>
            </a:r>
            <a:r>
              <a:rPr lang="zh-CN" altLang="en-US" sz="2800" dirty="0">
                <a:solidFill>
                  <a:srgbClr val="0073AE"/>
                </a:solidFill>
                <a:latin typeface="Times New Roman MT Std"/>
              </a:rPr>
              <a:t>术后硬性接触镜配适</a:t>
            </a:r>
            <a:r>
              <a:rPr lang="en-US" altLang="en-US" sz="2800" dirty="0">
                <a:solidFill>
                  <a:srgbClr val="0073AE"/>
                </a:solidFill>
                <a:latin typeface="Times New Roman MT Std"/>
              </a:rPr>
              <a:t>: </a:t>
            </a:r>
            <a:r>
              <a:rPr lang="zh-CN" altLang="en-US" sz="2800" dirty="0">
                <a:solidFill>
                  <a:srgbClr val="0073AE"/>
                </a:solidFill>
                <a:latin typeface="Times New Roman MT Std"/>
              </a:rPr>
              <a:t>平中心地形图</a:t>
            </a:r>
            <a:endParaRPr lang="zh-CN" altLang="en-US" sz="2800" dirty="0">
              <a:latin typeface="Times New Roman MT Std"/>
            </a:endParaRPr>
          </a:p>
        </p:txBody>
      </p:sp>
      <p:sp>
        <p:nvSpPr>
          <p:cNvPr id="771074" name="Title 3"/>
          <p:cNvSpPr txBox="1"/>
          <p:nvPr/>
        </p:nvSpPr>
        <p:spPr bwMode="auto">
          <a:xfrm>
            <a:off x="146050" y="111125"/>
            <a:ext cx="8839200" cy="685800"/>
          </a:xfrm>
          <a:prstGeom prst="rect">
            <a:avLst/>
          </a:prstGeom>
          <a:noFill/>
          <a:ln w="9525">
            <a:noFill/>
            <a:miter lim="800000"/>
          </a:ln>
        </p:spPr>
        <p:txBody>
          <a:bodyPr/>
          <a:lstStyle/>
          <a:p>
            <a:r>
              <a:rPr lang="en-US" altLang="en-US" sz="2800" dirty="0">
                <a:solidFill>
                  <a:schemeClr val="bg1"/>
                </a:solidFill>
                <a:latin typeface="Arial" panose="020B0604020202020204" pitchFamily="34" charset="0"/>
              </a:rPr>
              <a:t>PK</a:t>
            </a:r>
            <a:r>
              <a:rPr lang="zh-CN" altLang="en-US" sz="2800" dirty="0">
                <a:solidFill>
                  <a:schemeClr val="bg1"/>
                </a:solidFill>
                <a:latin typeface="Arial" panose="020B0604020202020204" pitchFamily="34" charset="0"/>
              </a:rPr>
              <a:t>术后接触镜配适</a:t>
            </a:r>
          </a:p>
        </p:txBody>
      </p:sp>
    </p:spTree>
    <p:extLst>
      <p:ext uri="{BB962C8B-B14F-4D97-AF65-F5344CB8AC3E}">
        <p14:creationId xmlns:p14="http://schemas.microsoft.com/office/powerpoint/2010/main" val="1175062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3" name="Rectangle 3"/>
          <p:cNvSpPr>
            <a:spLocks noGrp="1"/>
          </p:cNvSpPr>
          <p:nvPr>
            <p:ph type="body" idx="1"/>
          </p:nvPr>
        </p:nvSpPr>
        <p:spPr>
          <a:xfrm>
            <a:off x="567275" y="1803968"/>
            <a:ext cx="8839200" cy="3455376"/>
          </a:xfrm>
        </p:spPr>
        <p:txBody>
          <a:bodyPr/>
          <a:lstStyle/>
          <a:p>
            <a:pPr marL="622300" lvl="1" indent="-351155" eaLnBrk="1" hangingPunct="1">
              <a:lnSpc>
                <a:spcPct val="150000"/>
              </a:lnSpc>
              <a:defRPr/>
            </a:pPr>
            <a:r>
              <a:rPr lang="zh-CN" altLang="en-US" sz="2000" dirty="0">
                <a:latin typeface="Arial" panose="020B0604020202020204" pitchFamily="34" charset="0"/>
                <a:cs typeface="Arial" panose="020B0604020202020204" pitchFamily="34" charset="0"/>
              </a:rPr>
              <a:t>巩膜镜</a:t>
            </a:r>
            <a:endParaRPr lang="en-US" altLang="en-US" sz="2000" dirty="0">
              <a:latin typeface="Arial" panose="020B0604020202020204" pitchFamily="34" charset="0"/>
              <a:cs typeface="Arial" panose="020B0604020202020204" pitchFamily="34" charset="0"/>
            </a:endParaRPr>
          </a:p>
          <a:p>
            <a:pPr marL="622300" lvl="1" indent="-351155" eaLnBrk="1" hangingPunct="1">
              <a:lnSpc>
                <a:spcPct val="150000"/>
              </a:lnSpc>
              <a:defRPr/>
            </a:pPr>
            <a:r>
              <a:rPr lang="zh-CN" altLang="en-US" sz="2000" dirty="0">
                <a:latin typeface="Arial" panose="020B0604020202020204" pitchFamily="34" charset="0"/>
                <a:cs typeface="Arial" panose="020B0604020202020204" pitchFamily="34" charset="0"/>
              </a:rPr>
              <a:t>角膜接触镜</a:t>
            </a:r>
            <a:endParaRPr lang="en-US" altLang="en-US" sz="2000" dirty="0">
              <a:latin typeface="Arial" panose="020B0604020202020204" pitchFamily="34" charset="0"/>
              <a:cs typeface="Arial" panose="020B0604020202020204" pitchFamily="34" charset="0"/>
            </a:endParaRPr>
          </a:p>
          <a:p>
            <a:pPr marL="1079500" lvl="3" indent="-351155" eaLnBrk="1" hangingPunct="1">
              <a:lnSpc>
                <a:spcPct val="150000"/>
              </a:lnSpc>
              <a:defRPr/>
            </a:pPr>
            <a:r>
              <a:rPr lang="zh-CN" altLang="en-US" sz="2000" dirty="0">
                <a:latin typeface="Arial" panose="020B0604020202020204" pitchFamily="34" charset="0"/>
                <a:cs typeface="Arial" panose="020B0604020202020204" pitchFamily="34" charset="0"/>
              </a:rPr>
              <a:t>大直径镜片</a:t>
            </a:r>
            <a:r>
              <a:rPr lang="en-US" altLang="en-US" sz="2000" dirty="0">
                <a:latin typeface="Arial" panose="020B0604020202020204" pitchFamily="34" charset="0"/>
                <a:cs typeface="Arial" panose="020B0604020202020204" pitchFamily="34" charset="0"/>
              </a:rPr>
              <a:t> (TD)</a:t>
            </a:r>
          </a:p>
          <a:p>
            <a:pPr marL="1536700" lvl="5" indent="-351155">
              <a:lnSpc>
                <a:spcPct val="150000"/>
              </a:lnSpc>
              <a:defRPr/>
            </a:pPr>
            <a:r>
              <a:rPr lang="en-US" altLang="en-US" sz="2400" dirty="0">
                <a:solidFill>
                  <a:srgbClr val="5C6F7B"/>
                </a:solidFill>
                <a:latin typeface="Arial" panose="020B0604020202020204" pitchFamily="34" charset="0"/>
                <a:cs typeface="Arial" panose="020B0604020202020204" pitchFamily="34" charset="0"/>
              </a:rPr>
              <a:t>10.0 – 12.0 mm</a:t>
            </a:r>
          </a:p>
          <a:p>
            <a:pPr marL="1079500" lvl="3" indent="-351155" eaLnBrk="1" hangingPunct="1">
              <a:lnSpc>
                <a:spcPct val="150000"/>
              </a:lnSpc>
              <a:defRPr/>
            </a:pPr>
            <a:r>
              <a:rPr lang="zh-CN" altLang="en-US" sz="2000" dirty="0">
                <a:latin typeface="Arial" panose="020B0604020202020204" pitchFamily="34" charset="0"/>
                <a:cs typeface="Arial" panose="020B0604020202020204" pitchFamily="34" charset="0"/>
              </a:rPr>
              <a:t>大的</a:t>
            </a:r>
            <a:r>
              <a:rPr lang="en-US" altLang="en-US" sz="2000" dirty="0">
                <a:latin typeface="Arial" panose="020B0604020202020204" pitchFamily="34" charset="0"/>
                <a:cs typeface="Arial" panose="020B0604020202020204" pitchFamily="34" charset="0"/>
              </a:rPr>
              <a:t>后光学区直径</a:t>
            </a:r>
            <a:r>
              <a:rPr lang="zh-CN" altLang="en-US" sz="2000" dirty="0">
                <a:latin typeface="Arial" panose="020B0604020202020204" pitchFamily="34" charset="0"/>
                <a:cs typeface="Arial" panose="020B0604020202020204" pitchFamily="34" charset="0"/>
              </a:rPr>
              <a:t>来消除</a:t>
            </a:r>
            <a:r>
              <a:rPr lang="en-US" altLang="en-US"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台阶</a:t>
            </a:r>
            <a:r>
              <a:rPr lang="en-US" altLang="en-US" sz="2000" dirty="0">
                <a:latin typeface="Arial" panose="020B0604020202020204" pitchFamily="34" charset="0"/>
                <a:cs typeface="Arial" panose="020B0604020202020204" pitchFamily="34" charset="0"/>
              </a:rPr>
              <a:t>’ (</a:t>
            </a:r>
            <a:r>
              <a:rPr lang="zh-CN" altLang="en-US" sz="2000" dirty="0"/>
              <a:t>隆起</a:t>
            </a:r>
            <a:r>
              <a:rPr lang="en-US" altLang="en-US" sz="2000" dirty="0">
                <a:latin typeface="Arial" panose="020B0604020202020204" pitchFamily="34" charset="0"/>
                <a:cs typeface="Arial" panose="020B0604020202020204" pitchFamily="34" charset="0"/>
              </a:rPr>
              <a:t>) </a:t>
            </a:r>
            <a:r>
              <a:rPr lang="zh-CN" altLang="en-US" sz="2000" dirty="0"/>
              <a:t>接合点</a:t>
            </a:r>
            <a:endParaRPr lang="en-US" altLang="en-US" sz="2000" dirty="0">
              <a:latin typeface="Arial" panose="020B0604020202020204" pitchFamily="34" charset="0"/>
              <a:cs typeface="Arial" panose="020B0604020202020204" pitchFamily="34" charset="0"/>
            </a:endParaRPr>
          </a:p>
          <a:p>
            <a:pPr marL="1536700" lvl="5" indent="-351155">
              <a:lnSpc>
                <a:spcPct val="150000"/>
              </a:lnSpc>
              <a:defRPr/>
            </a:pPr>
            <a:r>
              <a:rPr lang="zh-CN" altLang="en-US" sz="2400" dirty="0">
                <a:solidFill>
                  <a:srgbClr val="5C6F7B"/>
                </a:solidFill>
                <a:latin typeface="Arial" panose="020B0604020202020204" pitchFamily="34" charset="0"/>
                <a:cs typeface="Arial" panose="020B0604020202020204" pitchFamily="34" charset="0"/>
              </a:rPr>
              <a:t>通常</a:t>
            </a:r>
            <a:r>
              <a:rPr lang="en-US" altLang="en-US" sz="2400" dirty="0">
                <a:solidFill>
                  <a:srgbClr val="5C6F7B"/>
                </a:solidFill>
                <a:latin typeface="Arial" panose="020B0604020202020204" pitchFamily="34" charset="0"/>
                <a:cs typeface="Arial" panose="020B0604020202020204" pitchFamily="34" charset="0"/>
              </a:rPr>
              <a:t> 8.5 – 9.0 mm</a:t>
            </a:r>
          </a:p>
          <a:p>
            <a:pPr>
              <a:lnSpc>
                <a:spcPct val="150000"/>
              </a:lnSpc>
              <a:defRPr/>
            </a:pPr>
            <a:endParaRPr lang="en-US" altLang="en-US" dirty="0">
              <a:latin typeface="Arial" panose="020B0604020202020204" pitchFamily="34" charset="0"/>
              <a:cs typeface="Arial" panose="020B0604020202020204" pitchFamily="34" charset="0"/>
            </a:endParaRPr>
          </a:p>
        </p:txBody>
      </p:sp>
      <p:sp>
        <p:nvSpPr>
          <p:cNvPr id="784387" name="Rectangle 5"/>
          <p:cNvSpPr>
            <a:spLocks noChangeArrowheads="1"/>
          </p:cNvSpPr>
          <p:nvPr/>
        </p:nvSpPr>
        <p:spPr bwMode="auto">
          <a:xfrm>
            <a:off x="287338" y="1009650"/>
            <a:ext cx="5929828" cy="523220"/>
          </a:xfrm>
          <a:prstGeom prst="rect">
            <a:avLst/>
          </a:prstGeom>
          <a:noFill/>
          <a:ln w="9525">
            <a:noFill/>
            <a:miter lim="800000"/>
          </a:ln>
        </p:spPr>
        <p:txBody>
          <a:bodyPr wrap="none">
            <a:spAutoFit/>
          </a:bodyPr>
          <a:lstStyle/>
          <a:p>
            <a:r>
              <a:rPr lang="en-US" altLang="en-US" sz="2800" dirty="0">
                <a:solidFill>
                  <a:srgbClr val="0073AE"/>
                </a:solidFill>
                <a:latin typeface="Times New Roman MT Std"/>
              </a:rPr>
              <a:t>PK</a:t>
            </a:r>
            <a:r>
              <a:rPr lang="zh-CN" altLang="en-US" sz="2800" dirty="0">
                <a:solidFill>
                  <a:srgbClr val="0073AE"/>
                </a:solidFill>
                <a:latin typeface="Times New Roman MT Std"/>
              </a:rPr>
              <a:t>术后硬性接触镜配适</a:t>
            </a:r>
            <a:r>
              <a:rPr lang="en-US" altLang="en-US" sz="2800" dirty="0">
                <a:solidFill>
                  <a:srgbClr val="0073AE"/>
                </a:solidFill>
                <a:latin typeface="Times New Roman MT Std"/>
              </a:rPr>
              <a:t>: </a:t>
            </a:r>
            <a:r>
              <a:rPr lang="zh-CN" altLang="en-US" sz="2800" dirty="0">
                <a:solidFill>
                  <a:srgbClr val="0073AE"/>
                </a:solidFill>
                <a:latin typeface="Times New Roman MT Std"/>
              </a:rPr>
              <a:t>移植物隆起</a:t>
            </a:r>
          </a:p>
        </p:txBody>
      </p:sp>
      <p:sp>
        <p:nvSpPr>
          <p:cNvPr id="771074" name="Title 3"/>
          <p:cNvSpPr txBox="1"/>
          <p:nvPr/>
        </p:nvSpPr>
        <p:spPr bwMode="auto">
          <a:xfrm>
            <a:off x="146050" y="111125"/>
            <a:ext cx="8839200" cy="685800"/>
          </a:xfrm>
          <a:prstGeom prst="rect">
            <a:avLst/>
          </a:prstGeom>
          <a:noFill/>
          <a:ln w="9525">
            <a:noFill/>
            <a:miter lim="800000"/>
          </a:ln>
        </p:spPr>
        <p:txBody>
          <a:bodyPr/>
          <a:lstStyle/>
          <a:p>
            <a:r>
              <a:rPr lang="en-US" altLang="en-US" sz="2800" dirty="0">
                <a:solidFill>
                  <a:schemeClr val="bg1"/>
                </a:solidFill>
                <a:latin typeface="Arial" panose="020B0604020202020204" pitchFamily="34" charset="0"/>
              </a:rPr>
              <a:t>PK</a:t>
            </a:r>
            <a:r>
              <a:rPr lang="zh-CN" altLang="en-US" sz="2800" dirty="0">
                <a:solidFill>
                  <a:schemeClr val="bg1"/>
                </a:solidFill>
                <a:latin typeface="Arial" panose="020B0604020202020204" pitchFamily="34" charset="0"/>
              </a:rPr>
              <a:t>术后接触镜配适</a:t>
            </a:r>
          </a:p>
        </p:txBody>
      </p:sp>
    </p:spTree>
    <p:extLst>
      <p:ext uri="{BB962C8B-B14F-4D97-AF65-F5344CB8AC3E}">
        <p14:creationId xmlns:p14="http://schemas.microsoft.com/office/powerpoint/2010/main" val="32521772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39" name="Picture 3" descr="C:\Users\Suneet Eng\Desktop\E 55 (1)\Picture27.jpg"/>
          <p:cNvPicPr>
            <a:picLocks noChangeAspect="1" noChangeArrowheads="1"/>
          </p:cNvPicPr>
          <p:nvPr/>
        </p:nvPicPr>
        <p:blipFill>
          <a:blip r:embed="rId3" cstate="print"/>
          <a:srcRect/>
          <a:stretch>
            <a:fillRect/>
          </a:stretch>
        </p:blipFill>
        <p:spPr bwMode="auto">
          <a:xfrm>
            <a:off x="5500694" y="1000108"/>
            <a:ext cx="2657475" cy="5175250"/>
          </a:xfrm>
          <a:prstGeom prst="rect">
            <a:avLst/>
          </a:prstGeom>
          <a:noFill/>
        </p:spPr>
      </p:pic>
      <p:pic>
        <p:nvPicPr>
          <p:cNvPr id="859138" name="Picture 2" descr="C:\Users\Suneet Eng\Desktop\E 55 (1)\Picture26.jpg"/>
          <p:cNvPicPr>
            <a:picLocks noChangeAspect="1" noChangeArrowheads="1"/>
          </p:cNvPicPr>
          <p:nvPr/>
        </p:nvPicPr>
        <p:blipFill>
          <a:blip r:embed="rId4" cstate="print"/>
          <a:srcRect/>
          <a:stretch>
            <a:fillRect/>
          </a:stretch>
        </p:blipFill>
        <p:spPr bwMode="auto">
          <a:xfrm>
            <a:off x="571472" y="1285860"/>
            <a:ext cx="3962401" cy="3224212"/>
          </a:xfrm>
          <a:prstGeom prst="rect">
            <a:avLst/>
          </a:prstGeom>
          <a:noFill/>
        </p:spPr>
      </p:pic>
      <p:sp>
        <p:nvSpPr>
          <p:cNvPr id="786435" name="Rectangle 5"/>
          <p:cNvSpPr>
            <a:spLocks noChangeArrowheads="1"/>
          </p:cNvSpPr>
          <p:nvPr/>
        </p:nvSpPr>
        <p:spPr bwMode="auto">
          <a:xfrm>
            <a:off x="611188" y="4797425"/>
            <a:ext cx="6015037" cy="645160"/>
          </a:xfrm>
          <a:prstGeom prst="rect">
            <a:avLst/>
          </a:prstGeom>
          <a:noFill/>
          <a:ln w="9525">
            <a:noFill/>
            <a:miter lim="800000"/>
          </a:ln>
        </p:spPr>
        <p:txBody>
          <a:bodyPr>
            <a:spAutoFit/>
          </a:bodyPr>
          <a:lstStyle/>
          <a:p>
            <a:r>
              <a:rPr lang="zh-CN" altLang="en-US" b="1" dirty="0">
                <a:solidFill>
                  <a:srgbClr val="5C6F7B"/>
                </a:solidFill>
              </a:rPr>
              <a:t>无晶体的大泡性角膜炎行</a:t>
            </a:r>
            <a:r>
              <a:rPr lang="en-US" altLang="en-US" b="1" dirty="0">
                <a:solidFill>
                  <a:srgbClr val="5C6F7B"/>
                </a:solidFill>
                <a:sym typeface="+mn-ea"/>
              </a:rPr>
              <a:t>PK</a:t>
            </a:r>
            <a:r>
              <a:rPr lang="zh-CN" altLang="en-US" b="1" dirty="0">
                <a:solidFill>
                  <a:srgbClr val="5C6F7B"/>
                </a:solidFill>
                <a:sym typeface="+mn-ea"/>
              </a:rPr>
              <a:t>手术</a:t>
            </a:r>
            <a:br>
              <a:rPr lang="en-US" altLang="en-US" b="1" dirty="0">
                <a:solidFill>
                  <a:srgbClr val="5C6F7B"/>
                </a:solidFill>
              </a:rPr>
            </a:br>
            <a:r>
              <a:rPr lang="zh-CN" altLang="en-US" b="1" dirty="0">
                <a:solidFill>
                  <a:srgbClr val="5C6F7B"/>
                </a:solidFill>
              </a:rPr>
              <a:t>注意供体组织的血管化</a:t>
            </a:r>
          </a:p>
        </p:txBody>
      </p:sp>
      <p:sp>
        <p:nvSpPr>
          <p:cNvPr id="2" name="Title 3"/>
          <p:cNvSpPr txBox="1"/>
          <p:nvPr/>
        </p:nvSpPr>
        <p:spPr bwMode="auto">
          <a:xfrm>
            <a:off x="146050" y="111125"/>
            <a:ext cx="8839200" cy="685800"/>
          </a:xfrm>
          <a:prstGeom prst="rect">
            <a:avLst/>
          </a:prstGeom>
          <a:noFill/>
          <a:ln w="9525">
            <a:noFill/>
            <a:miter lim="800000"/>
          </a:ln>
        </p:spPr>
        <p:txBody>
          <a:bodyPr/>
          <a:lstStyle/>
          <a:p>
            <a:r>
              <a:rPr lang="en-US" altLang="en-US" sz="2800" dirty="0">
                <a:solidFill>
                  <a:schemeClr val="bg1"/>
                </a:solidFill>
                <a:latin typeface="Arial" panose="020B0604020202020204" pitchFamily="34" charset="0"/>
              </a:rPr>
              <a:t>PK</a:t>
            </a:r>
            <a:r>
              <a:rPr lang="zh-CN" altLang="en-US" sz="2800" dirty="0">
                <a:solidFill>
                  <a:schemeClr val="bg1"/>
                </a:solidFill>
                <a:latin typeface="Arial" panose="020B0604020202020204" pitchFamily="34" charset="0"/>
              </a:rPr>
              <a:t>术后接触镜配适</a:t>
            </a:r>
          </a:p>
        </p:txBody>
      </p:sp>
    </p:spTree>
    <p:extLst>
      <p:ext uri="{BB962C8B-B14F-4D97-AF65-F5344CB8AC3E}">
        <p14:creationId xmlns:p14="http://schemas.microsoft.com/office/powerpoint/2010/main" val="25036602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5" descr="D:\IACLE ALL MODULES\IACLE MODULE 8\Original\color pics\8L6\188.jpg"/>
          <p:cNvPicPr>
            <a:picLocks noGrp="1" noChangeAspect="1" noChangeArrowheads="1"/>
          </p:cNvPicPr>
          <p:nvPr>
            <p:ph type="body" idx="1"/>
          </p:nvPr>
        </p:nvPicPr>
        <p:blipFill>
          <a:blip r:embed="rId3" cstate="print"/>
          <a:srcRect/>
          <a:stretch>
            <a:fillRect/>
          </a:stretch>
        </p:blipFill>
        <p:spPr>
          <a:xfrm>
            <a:off x="1187450" y="1773238"/>
            <a:ext cx="6769100" cy="3548062"/>
          </a:xfrm>
        </p:spPr>
      </p:pic>
      <p:sp>
        <p:nvSpPr>
          <p:cNvPr id="788483" name="Rectangle 6"/>
          <p:cNvSpPr>
            <a:spLocks noChangeArrowheads="1"/>
          </p:cNvSpPr>
          <p:nvPr/>
        </p:nvSpPr>
        <p:spPr bwMode="auto">
          <a:xfrm>
            <a:off x="287338" y="1009650"/>
            <a:ext cx="7725192" cy="523220"/>
          </a:xfrm>
          <a:prstGeom prst="rect">
            <a:avLst/>
          </a:prstGeom>
          <a:noFill/>
          <a:ln w="9525">
            <a:noFill/>
            <a:miter lim="800000"/>
          </a:ln>
        </p:spPr>
        <p:txBody>
          <a:bodyPr wrap="none">
            <a:spAutoFit/>
          </a:bodyPr>
          <a:lstStyle/>
          <a:p>
            <a:r>
              <a:rPr lang="zh-CN" altLang="en-US" sz="2800" dirty="0">
                <a:solidFill>
                  <a:srgbClr val="0073AE"/>
                </a:solidFill>
                <a:latin typeface="Times New Roman MT Std"/>
              </a:rPr>
              <a:t>中等直径的硬性接触镜配适在高的隆起移植物上</a:t>
            </a:r>
            <a:endParaRPr lang="en-US" altLang="en-US" sz="2800" dirty="0">
              <a:latin typeface="Times New Roman MT Std"/>
            </a:endParaRPr>
          </a:p>
        </p:txBody>
      </p:sp>
      <p:sp>
        <p:nvSpPr>
          <p:cNvPr id="771074" name="Title 3"/>
          <p:cNvSpPr txBox="1"/>
          <p:nvPr/>
        </p:nvSpPr>
        <p:spPr bwMode="auto">
          <a:xfrm>
            <a:off x="146050" y="111125"/>
            <a:ext cx="8839200" cy="685800"/>
          </a:xfrm>
          <a:prstGeom prst="rect">
            <a:avLst/>
          </a:prstGeom>
          <a:noFill/>
          <a:ln w="9525">
            <a:noFill/>
            <a:miter lim="800000"/>
          </a:ln>
        </p:spPr>
        <p:txBody>
          <a:bodyPr/>
          <a:lstStyle/>
          <a:p>
            <a:r>
              <a:rPr lang="en-US" altLang="en-US" sz="2800" dirty="0">
                <a:solidFill>
                  <a:schemeClr val="bg1"/>
                </a:solidFill>
                <a:latin typeface="Arial" panose="020B0604020202020204" pitchFamily="34" charset="0"/>
              </a:rPr>
              <a:t>PK</a:t>
            </a:r>
            <a:r>
              <a:rPr lang="zh-CN" altLang="en-US" sz="2800" dirty="0">
                <a:solidFill>
                  <a:schemeClr val="bg1"/>
                </a:solidFill>
                <a:latin typeface="Arial" panose="020B0604020202020204" pitchFamily="34" charset="0"/>
              </a:rPr>
              <a:t>术后接触镜配适</a:t>
            </a:r>
          </a:p>
        </p:txBody>
      </p:sp>
    </p:spTree>
    <p:extLst>
      <p:ext uri="{BB962C8B-B14F-4D97-AF65-F5344CB8AC3E}">
        <p14:creationId xmlns:p14="http://schemas.microsoft.com/office/powerpoint/2010/main" val="38562694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7" name="Rectangle 3"/>
          <p:cNvSpPr>
            <a:spLocks noGrp="1"/>
          </p:cNvSpPr>
          <p:nvPr>
            <p:ph type="body" idx="1"/>
          </p:nvPr>
        </p:nvSpPr>
        <p:spPr>
          <a:xfrm>
            <a:off x="477838" y="1801813"/>
            <a:ext cx="8839200" cy="5135562"/>
          </a:xfrm>
        </p:spPr>
        <p:txBody>
          <a:bodyPr/>
          <a:lstStyle/>
          <a:p>
            <a:pPr marL="713105" indent="-351155" eaLnBrk="1" hangingPunct="1">
              <a:lnSpc>
                <a:spcPct val="150000"/>
              </a:lnSpc>
              <a:defRPr/>
            </a:pPr>
            <a:r>
              <a:rPr lang="zh-CN" altLang="en-US" sz="2000" dirty="0">
                <a:latin typeface="Arial" panose="020B0604020202020204" pitchFamily="34" charset="0"/>
                <a:cs typeface="Arial" panose="020B0604020202020204" pitchFamily="34" charset="0"/>
              </a:rPr>
              <a:t>初次试戴选择简单的设计</a:t>
            </a:r>
          </a:p>
          <a:p>
            <a:pPr marL="713105" indent="-351155" eaLnBrk="1" hangingPunct="1">
              <a:lnSpc>
                <a:spcPct val="150000"/>
              </a:lnSpc>
              <a:defRPr/>
            </a:pPr>
            <a:r>
              <a:rPr lang="zh-CN" altLang="en-US" sz="2000" dirty="0"/>
              <a:t>尝试</a:t>
            </a:r>
            <a:r>
              <a:rPr lang="zh-CN" altLang="en-US" sz="2000" dirty="0">
                <a:latin typeface="Arial" panose="020B0604020202020204" pitchFamily="34" charset="0"/>
                <a:cs typeface="Arial" panose="020B0604020202020204" pitchFamily="34" charset="0"/>
              </a:rPr>
              <a:t>平的</a:t>
            </a:r>
            <a:r>
              <a:rPr lang="en-US" altLang="zh-CN" sz="2000" dirty="0">
                <a:latin typeface="Arial" panose="020B0604020202020204" pitchFamily="34" charset="0"/>
                <a:cs typeface="Arial" panose="020B0604020202020204" pitchFamily="34" charset="0"/>
              </a:rPr>
              <a:t>BOZR</a:t>
            </a:r>
            <a:r>
              <a:rPr lang="en-US" altLang="en-US" sz="2000" dirty="0">
                <a:latin typeface="Arial" panose="020B0604020202020204" pitchFamily="34" charset="0"/>
                <a:cs typeface="Arial" panose="020B0604020202020204" pitchFamily="34" charset="0"/>
              </a:rPr>
              <a:t> (8.20 - 8.35 mm)</a:t>
            </a:r>
          </a:p>
          <a:p>
            <a:pPr marL="713105" indent="-351155" eaLnBrk="1" hangingPunct="1">
              <a:lnSpc>
                <a:spcPct val="150000"/>
              </a:lnSpc>
              <a:defRPr/>
            </a:pPr>
            <a:r>
              <a:rPr lang="zh-CN" altLang="en-US" sz="2000" dirty="0">
                <a:latin typeface="Arial" panose="020B0604020202020204" pitchFamily="34" charset="0"/>
                <a:cs typeface="Arial" panose="020B0604020202020204" pitchFamily="34" charset="0"/>
              </a:rPr>
              <a:t>镜片总直径大约</a:t>
            </a:r>
            <a:r>
              <a:rPr lang="en-US" altLang="en-US" sz="2000" dirty="0">
                <a:latin typeface="Arial" panose="020B0604020202020204" pitchFamily="34" charset="0"/>
                <a:cs typeface="Arial" panose="020B0604020202020204" pitchFamily="34" charset="0"/>
              </a:rPr>
              <a:t> 9.60 – 10.0 mm</a:t>
            </a:r>
          </a:p>
          <a:p>
            <a:pPr marL="713105" indent="-351155" eaLnBrk="1" hangingPunct="1">
              <a:lnSpc>
                <a:spcPct val="150000"/>
              </a:lnSpc>
              <a:defRPr/>
            </a:pPr>
            <a:r>
              <a:rPr lang="zh-CN" altLang="en-US" sz="2000" dirty="0"/>
              <a:t>试戴</a:t>
            </a:r>
            <a:r>
              <a:rPr lang="en-US" altLang="zh-CN" sz="2000" dirty="0"/>
              <a:t>&amp;</a:t>
            </a:r>
            <a:r>
              <a:rPr lang="zh-CN" altLang="en-US" sz="2000" dirty="0"/>
              <a:t>误差基础</a:t>
            </a:r>
            <a:endParaRPr lang="en-US" altLang="en-US" sz="2000" dirty="0">
              <a:latin typeface="Arial" panose="020B0604020202020204" pitchFamily="34" charset="0"/>
              <a:cs typeface="Arial" panose="020B0604020202020204" pitchFamily="34" charset="0"/>
            </a:endParaRPr>
          </a:p>
          <a:p>
            <a:pPr marL="713105" indent="-351155" eaLnBrk="1" hangingPunct="1">
              <a:lnSpc>
                <a:spcPct val="150000"/>
              </a:lnSpc>
              <a:defRPr/>
            </a:pPr>
            <a:r>
              <a:rPr lang="en-US" altLang="en-US" sz="2000" dirty="0" err="1">
                <a:latin typeface="Arial" panose="020B0604020202020204" pitchFamily="34" charset="0"/>
                <a:cs typeface="Arial" panose="020B0604020202020204" pitchFamily="34" charset="0"/>
              </a:rPr>
              <a:t>考虑非球面</a:t>
            </a:r>
            <a:r>
              <a:rPr lang="en-US" altLang="zh-CN" sz="2000" dirty="0">
                <a:latin typeface="Arial" panose="020B0604020202020204" pitchFamily="34" charset="0"/>
                <a:cs typeface="Arial" panose="020B0604020202020204" pitchFamily="34" charset="0"/>
              </a:rPr>
              <a:t>&amp;</a:t>
            </a:r>
            <a:r>
              <a:rPr lang="zh-CN" altLang="en-US" sz="2000" dirty="0">
                <a:latin typeface="Arial" panose="020B0604020202020204" pitchFamily="34" charset="0"/>
                <a:cs typeface="Arial" panose="020B0604020202020204" pitchFamily="34" charset="0"/>
              </a:rPr>
              <a:t>反转</a:t>
            </a:r>
            <a:r>
              <a:rPr lang="en-US" altLang="en-US" sz="2000" dirty="0" err="1">
                <a:latin typeface="Arial" panose="020B0604020202020204" pitchFamily="34" charset="0"/>
                <a:cs typeface="Arial" panose="020B0604020202020204" pitchFamily="34" charset="0"/>
              </a:rPr>
              <a:t>几何设计</a:t>
            </a:r>
            <a:endParaRPr lang="en-US" altLang="en-US" sz="2000" dirty="0">
              <a:latin typeface="Arial" panose="020B0604020202020204" pitchFamily="34" charset="0"/>
              <a:cs typeface="Arial" panose="020B0604020202020204" pitchFamily="34" charset="0"/>
            </a:endParaRPr>
          </a:p>
          <a:p>
            <a:pPr marL="713105" indent="-351155" eaLnBrk="1" hangingPunct="1">
              <a:lnSpc>
                <a:spcPct val="150000"/>
              </a:lnSpc>
              <a:defRPr/>
            </a:pPr>
            <a:r>
              <a:rPr lang="zh-CN" altLang="en-US" sz="2000" dirty="0"/>
              <a:t>试戴</a:t>
            </a:r>
            <a:r>
              <a:rPr lang="zh-CN" altLang="en-US" sz="2000" dirty="0">
                <a:latin typeface="Arial" panose="020B0604020202020204" pitchFamily="34" charset="0"/>
                <a:cs typeface="Arial" panose="020B0604020202020204" pitchFamily="34" charset="0"/>
              </a:rPr>
              <a:t>失败时</a:t>
            </a:r>
            <a:r>
              <a:rPr lang="en-US" altLang="en-US" sz="2000" dirty="0" err="1">
                <a:latin typeface="Arial" panose="020B0604020202020204" pitchFamily="34" charset="0"/>
                <a:cs typeface="Arial" panose="020B0604020202020204" pitchFamily="34" charset="0"/>
              </a:rPr>
              <a:t>扩大</a:t>
            </a:r>
            <a:r>
              <a:rPr lang="zh-CN" altLang="en-US" sz="2000" dirty="0">
                <a:latin typeface="Arial" panose="020B0604020202020204" pitchFamily="34" charset="0"/>
                <a:cs typeface="Arial" panose="020B0604020202020204" pitchFamily="34" charset="0"/>
              </a:rPr>
              <a:t>试戴片</a:t>
            </a:r>
            <a:endParaRPr lang="en-US" altLang="en-US" sz="2000" dirty="0">
              <a:latin typeface="Arial" panose="020B0604020202020204" pitchFamily="34" charset="0"/>
              <a:cs typeface="Arial" panose="020B0604020202020204" pitchFamily="34" charset="0"/>
            </a:endParaRPr>
          </a:p>
          <a:p>
            <a:pPr>
              <a:lnSpc>
                <a:spcPct val="150000"/>
              </a:lnSpc>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790531" name="Rectangle 5"/>
          <p:cNvSpPr>
            <a:spLocks noChangeArrowheads="1"/>
          </p:cNvSpPr>
          <p:nvPr/>
        </p:nvSpPr>
        <p:spPr bwMode="auto">
          <a:xfrm>
            <a:off x="287338" y="1009650"/>
            <a:ext cx="5929828" cy="523220"/>
          </a:xfrm>
          <a:prstGeom prst="rect">
            <a:avLst/>
          </a:prstGeom>
          <a:noFill/>
          <a:ln w="9525">
            <a:noFill/>
            <a:miter lim="800000"/>
          </a:ln>
        </p:spPr>
        <p:txBody>
          <a:bodyPr wrap="none">
            <a:spAutoFit/>
          </a:bodyPr>
          <a:lstStyle/>
          <a:p>
            <a:pPr algn="l"/>
            <a:r>
              <a:rPr lang="en-US" altLang="en-US" sz="2800" dirty="0" err="1">
                <a:solidFill>
                  <a:srgbClr val="0073AE"/>
                </a:solidFill>
                <a:latin typeface="Times New Roman MT Std"/>
                <a:sym typeface="+mn-ea"/>
              </a:rPr>
              <a:t>PK术后</a:t>
            </a:r>
            <a:r>
              <a:rPr lang="zh-CN" altLang="en-US" sz="2800" dirty="0">
                <a:solidFill>
                  <a:srgbClr val="0073AE"/>
                </a:solidFill>
                <a:latin typeface="Times New Roman MT Std"/>
                <a:sym typeface="+mn-ea"/>
              </a:rPr>
              <a:t>硬性接触镜</a:t>
            </a:r>
            <a:r>
              <a:rPr lang="en-US" altLang="en-US" sz="2800" dirty="0" err="1">
                <a:solidFill>
                  <a:srgbClr val="0073AE"/>
                </a:solidFill>
                <a:latin typeface="Times New Roman MT Std"/>
                <a:sym typeface="+mn-ea"/>
              </a:rPr>
              <a:t>配适</a:t>
            </a:r>
            <a:r>
              <a:rPr lang="en-US" altLang="en-US" sz="2800" dirty="0">
                <a:solidFill>
                  <a:srgbClr val="0073AE"/>
                </a:solidFill>
                <a:latin typeface="Times New Roman MT Std"/>
              </a:rPr>
              <a:t>: </a:t>
            </a:r>
            <a:r>
              <a:rPr lang="zh-CN" altLang="en-US" sz="2800" dirty="0">
                <a:solidFill>
                  <a:srgbClr val="0073AE"/>
                </a:solidFill>
                <a:latin typeface="Times New Roman MT Std"/>
              </a:rPr>
              <a:t>试戴镜选择</a:t>
            </a:r>
          </a:p>
        </p:txBody>
      </p:sp>
      <p:sp>
        <p:nvSpPr>
          <p:cNvPr id="771074" name="Title 3"/>
          <p:cNvSpPr txBox="1"/>
          <p:nvPr/>
        </p:nvSpPr>
        <p:spPr bwMode="auto">
          <a:xfrm>
            <a:off x="146050" y="111125"/>
            <a:ext cx="8839200" cy="685800"/>
          </a:xfrm>
          <a:prstGeom prst="rect">
            <a:avLst/>
          </a:prstGeom>
          <a:noFill/>
          <a:ln w="9525">
            <a:noFill/>
            <a:miter lim="800000"/>
          </a:ln>
        </p:spPr>
        <p:txBody>
          <a:bodyPr/>
          <a:lstStyle/>
          <a:p>
            <a:r>
              <a:rPr lang="en-US" altLang="en-US" sz="2800" dirty="0">
                <a:solidFill>
                  <a:schemeClr val="bg1"/>
                </a:solidFill>
                <a:latin typeface="Arial" panose="020B0604020202020204" pitchFamily="34" charset="0"/>
              </a:rPr>
              <a:t>PK</a:t>
            </a:r>
            <a:r>
              <a:rPr lang="zh-CN" altLang="en-US" sz="2800" dirty="0">
                <a:solidFill>
                  <a:schemeClr val="bg1"/>
                </a:solidFill>
                <a:latin typeface="Arial" panose="020B0604020202020204" pitchFamily="34" charset="0"/>
              </a:rPr>
              <a:t>术后接触镜配适</a:t>
            </a:r>
          </a:p>
        </p:txBody>
      </p:sp>
    </p:spTree>
    <p:extLst>
      <p:ext uri="{BB962C8B-B14F-4D97-AF65-F5344CB8AC3E}">
        <p14:creationId xmlns:p14="http://schemas.microsoft.com/office/powerpoint/2010/main" val="2211331967"/>
      </p:ext>
    </p:extLst>
  </p:cSld>
  <p:clrMapOvr>
    <a:masterClrMapping/>
  </p:clrMapOvr>
</p:sld>
</file>

<file path=ppt/theme/theme1.xml><?xml version="1.0" encoding="utf-8"?>
<a:theme xmlns:a="http://schemas.openxmlformats.org/drawingml/2006/main" name="Spons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Sec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Sec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Sec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Regula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Final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gula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inal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Regula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Spons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Spons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Sec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2013_IACLE PPT_Template</Template>
  <TotalTime>2464</TotalTime>
  <Words>38662</Words>
  <Application>Microsoft Office PowerPoint</Application>
  <PresentationFormat>On-screen Show (4:3)</PresentationFormat>
  <Paragraphs>3164</Paragraphs>
  <Slides>248</Slides>
  <Notes>212</Notes>
  <HiddenSlides>0</HiddenSlides>
  <MMClips>0</MMClips>
  <ScaleCrop>false</ScaleCrop>
  <HeadingPairs>
    <vt:vector size="6" baseType="variant">
      <vt:variant>
        <vt:lpstr>Fonts Used</vt:lpstr>
      </vt:variant>
      <vt:variant>
        <vt:i4>7</vt:i4>
      </vt:variant>
      <vt:variant>
        <vt:lpstr>Theme</vt:lpstr>
      </vt:variant>
      <vt:variant>
        <vt:i4>14</vt:i4>
      </vt:variant>
      <vt:variant>
        <vt:lpstr>Slide Titles</vt:lpstr>
      </vt:variant>
      <vt:variant>
        <vt:i4>248</vt:i4>
      </vt:variant>
    </vt:vector>
  </HeadingPairs>
  <TitlesOfParts>
    <vt:vector size="269" baseType="lpstr">
      <vt:lpstr>宋体</vt:lpstr>
      <vt:lpstr>Arial</vt:lpstr>
      <vt:lpstr>Calibri</vt:lpstr>
      <vt:lpstr>Tahoma</vt:lpstr>
      <vt:lpstr>Times New Roman</vt:lpstr>
      <vt:lpstr>Times New Roman MT Std</vt:lpstr>
      <vt:lpstr>Wingdings</vt:lpstr>
      <vt:lpstr>Sponsors</vt:lpstr>
      <vt:lpstr>Regular Slide</vt:lpstr>
      <vt:lpstr>Section Slide</vt:lpstr>
      <vt:lpstr>Final Slide</vt:lpstr>
      <vt:lpstr>Cover</vt:lpstr>
      <vt:lpstr>1_Regular Slide</vt:lpstr>
      <vt:lpstr>1_Sponsors</vt:lpstr>
      <vt:lpstr>2_Sponsors</vt:lpstr>
      <vt:lpstr>1_Section Slide</vt:lpstr>
      <vt:lpstr>2_Section Slide</vt:lpstr>
      <vt:lpstr>3_Section Slide</vt:lpstr>
      <vt:lpstr>4_Section Slide</vt:lpstr>
      <vt:lpstr>2_Regular Slide</vt:lpstr>
      <vt:lpstr>1_Final Slide</vt:lpstr>
      <vt:lpstr>接触镜的特殊应用  E5</vt:lpstr>
      <vt:lpstr>编审者</vt:lpstr>
      <vt:lpstr>通过教育基金和实物捐赠，IACLE开发和提供隐形眼镜教育</vt:lpstr>
      <vt:lpstr>PowerPoint Presentation</vt:lpstr>
      <vt:lpstr>出版 国际接触镜教育者学会(IACLE)  2016修订版  © 国际接触镜教育者学会2000-2015 版权所有。未经国际接触镜教育者学会事先书面许可，本出版物的任何部分不得复制、储存在检索系统中，或以任何形式或传播：   国际接触镜教育者学会 IACLE秘书处， PO Box 656 KENSINGTON NSW 2033 Australia  电子邮件：iacle@iacle.org</vt:lpstr>
      <vt:lpstr>角膜治疗手术 选择性屈光手术 术后接触镜矫正 治疗用接触镜</vt:lpstr>
      <vt:lpstr>接触镜的特殊应用</vt:lpstr>
      <vt:lpstr>接触镜的特殊应用</vt:lpstr>
      <vt:lpstr>角膜示意图:  正常</vt:lpstr>
      <vt:lpstr>PK:  History</vt:lpstr>
      <vt:lpstr>穿透性角膜移植术 (PK)</vt:lpstr>
      <vt:lpstr>穿透性角膜移植术 (PK)</vt:lpstr>
      <vt:lpstr>穿透性角膜移植术:示意图</vt:lpstr>
      <vt:lpstr>穿透性角膜移植术: 适应证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接触镜的特殊应用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手术致变形角膜的接触镜配适</vt:lpstr>
      <vt:lpstr>PowerPoint Presentation</vt:lpstr>
      <vt:lpstr>PowerPoint Presentation</vt:lpstr>
      <vt:lpstr>PowerPoint Presentation</vt:lpstr>
      <vt:lpstr>PowerPoint Presentation</vt:lpstr>
      <vt:lpstr>PowerPoint Presentation</vt:lpstr>
      <vt:lpstr>PowerPoint Presentation</vt:lpstr>
      <vt:lpstr>穿透性角膜移植术（PK）后接触镜配适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治疗性接触镜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Development and delivery of contact lens education by IACLE is supported through educational grants and in-kind contributions</vt:lpstr>
      <vt:lpstr>THANK YOU</vt:lpstr>
      <vt:lpstr>接触镜的特殊应用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致谢</vt:lpstr>
      <vt:lpstr>符号</vt:lpstr>
      <vt:lpstr>简称</vt:lpstr>
      <vt:lpstr>首字母缩略词</vt:lpstr>
      <vt:lpstr>首字母缩略词</vt:lpstr>
      <vt:lpstr>通过教育基金和实物捐赠，IACLE开发和提供隐形眼镜教育</vt:lpstr>
      <vt:lpstr>THANK YOU</vt:lpstr>
    </vt:vector>
  </TitlesOfParts>
  <Company>Aston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International Association of Contact Lens Educators (IACLE)</dc:title>
  <dc:creator>Naroo</dc:creator>
  <cp:lastModifiedBy>Siobhan Allen</cp:lastModifiedBy>
  <cp:revision>909</cp:revision>
  <dcterms:created xsi:type="dcterms:W3CDTF">2014-09-17T10:42:00Z</dcterms:created>
  <dcterms:modified xsi:type="dcterms:W3CDTF">2020-03-26T10:53:27Z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