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theme/theme9.xml" ContentType="application/vnd.openxmlformats-officedocument.theme+xml"/>
  <Override PartName="/ppt/slideLayouts/slideLayout27.xml" ContentType="application/vnd.openxmlformats-officedocument.presentationml.slideLayout+xml"/>
  <Override PartName="/ppt/theme/theme10.xml" ContentType="application/vnd.openxmlformats-officedocument.theme+xml"/>
  <Override PartName="/ppt/slideLayouts/slideLayout28.xml" ContentType="application/vnd.openxmlformats-officedocument.presentationml.slideLayout+xml"/>
  <Override PartName="/ppt/theme/theme11.xml" ContentType="application/vnd.openxmlformats-officedocument.theme+xml"/>
  <Override PartName="/ppt/slideLayouts/slideLayout29.xml" ContentType="application/vnd.openxmlformats-officedocument.presentationml.slideLayout+xml"/>
  <Override PartName="/ppt/theme/theme1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3.xml" ContentType="application/vnd.openxmlformats-officedocument.theme+xml"/>
  <Override PartName="/ppt/slideLayouts/slideLayout35.xml" ContentType="application/vnd.openxmlformats-officedocument.presentationml.slideLayout+xml"/>
  <Override PartName="/ppt/theme/theme1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1.xml" ContentType="application/vnd.openxmlformats-officedocument.theme+xml"/>
  <Override PartName="/ppt/slideLayouts/slideLayout70.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5" r:id="rId2"/>
    <p:sldMasterId id="2147483661" r:id="rId3"/>
    <p:sldMasterId id="2147483663" r:id="rId4"/>
    <p:sldMasterId id="2147483665" r:id="rId5"/>
    <p:sldMasterId id="2147483667" r:id="rId6"/>
    <p:sldMasterId id="2147483673" r:id="rId7"/>
    <p:sldMasterId id="2147483677" r:id="rId8"/>
    <p:sldMasterId id="2147483681" r:id="rId9"/>
    <p:sldMasterId id="2147483683" r:id="rId10"/>
    <p:sldMasterId id="2147483685" r:id="rId11"/>
    <p:sldMasterId id="2147483687" r:id="rId12"/>
    <p:sldMasterId id="2147483689" r:id="rId13"/>
    <p:sldMasterId id="2147483695" r:id="rId14"/>
    <p:sldMasterId id="2147483697" r:id="rId15"/>
    <p:sldMasterId id="2147483705" r:id="rId16"/>
    <p:sldMasterId id="2147483712" r:id="rId17"/>
    <p:sldMasterId id="2147483720" r:id="rId18"/>
    <p:sldMasterId id="2147483724" r:id="rId19"/>
    <p:sldMasterId id="2147483728" r:id="rId20"/>
    <p:sldMasterId id="2147483734" r:id="rId21"/>
    <p:sldMasterId id="2147483739" r:id="rId22"/>
  </p:sldMasterIdLst>
  <p:notesMasterIdLst>
    <p:notesMasterId r:id="rId99"/>
  </p:notesMasterIdLst>
  <p:handoutMasterIdLst>
    <p:handoutMasterId r:id="rId100"/>
  </p:handoutMasterIdLst>
  <p:sldIdLst>
    <p:sldId id="839" r:id="rId23"/>
    <p:sldId id="840" r:id="rId24"/>
    <p:sldId id="870" r:id="rId25"/>
    <p:sldId id="871" r:id="rId26"/>
    <p:sldId id="872" r:id="rId27"/>
    <p:sldId id="873" r:id="rId28"/>
    <p:sldId id="844" r:id="rId29"/>
    <p:sldId id="734" r:id="rId30"/>
    <p:sldId id="735" r:id="rId31"/>
    <p:sldId id="737" r:id="rId32"/>
    <p:sldId id="738" r:id="rId33"/>
    <p:sldId id="783" r:id="rId34"/>
    <p:sldId id="792" r:id="rId35"/>
    <p:sldId id="793" r:id="rId36"/>
    <p:sldId id="788" r:id="rId37"/>
    <p:sldId id="791" r:id="rId38"/>
    <p:sldId id="779" r:id="rId39"/>
    <p:sldId id="806" r:id="rId40"/>
    <p:sldId id="807" r:id="rId41"/>
    <p:sldId id="811" r:id="rId42"/>
    <p:sldId id="845" r:id="rId43"/>
    <p:sldId id="812" r:id="rId44"/>
    <p:sldId id="808" r:id="rId45"/>
    <p:sldId id="809" r:id="rId46"/>
    <p:sldId id="813" r:id="rId47"/>
    <p:sldId id="825" r:id="rId48"/>
    <p:sldId id="824" r:id="rId49"/>
    <p:sldId id="832" r:id="rId50"/>
    <p:sldId id="833" r:id="rId51"/>
    <p:sldId id="826" r:id="rId52"/>
    <p:sldId id="827" r:id="rId53"/>
    <p:sldId id="828" r:id="rId54"/>
    <p:sldId id="816" r:id="rId55"/>
    <p:sldId id="823" r:id="rId56"/>
    <p:sldId id="819" r:id="rId57"/>
    <p:sldId id="814" r:id="rId58"/>
    <p:sldId id="847" r:id="rId59"/>
    <p:sldId id="837" r:id="rId60"/>
    <p:sldId id="798" r:id="rId61"/>
    <p:sldId id="795" r:id="rId62"/>
    <p:sldId id="848" r:id="rId63"/>
    <p:sldId id="849" r:id="rId64"/>
    <p:sldId id="831" r:id="rId65"/>
    <p:sldId id="736" r:id="rId66"/>
    <p:sldId id="697" r:id="rId67"/>
    <p:sldId id="698" r:id="rId68"/>
    <p:sldId id="726" r:id="rId69"/>
    <p:sldId id="727" r:id="rId70"/>
    <p:sldId id="850" r:id="rId71"/>
    <p:sldId id="851" r:id="rId72"/>
    <p:sldId id="852" r:id="rId73"/>
    <p:sldId id="696" r:id="rId74"/>
    <p:sldId id="767" r:id="rId75"/>
    <p:sldId id="768" r:id="rId76"/>
    <p:sldId id="834" r:id="rId77"/>
    <p:sldId id="853" r:id="rId78"/>
    <p:sldId id="836" r:id="rId79"/>
    <p:sldId id="659" r:id="rId80"/>
    <p:sldId id="864" r:id="rId81"/>
    <p:sldId id="655" r:id="rId82"/>
    <p:sldId id="854" r:id="rId83"/>
    <p:sldId id="786" r:id="rId84"/>
    <p:sldId id="865" r:id="rId85"/>
    <p:sldId id="835" r:id="rId86"/>
    <p:sldId id="746" r:id="rId87"/>
    <p:sldId id="770" r:id="rId88"/>
    <p:sldId id="805" r:id="rId89"/>
    <p:sldId id="804" r:id="rId90"/>
    <p:sldId id="719" r:id="rId91"/>
    <p:sldId id="272" r:id="rId92"/>
    <p:sldId id="874" r:id="rId93"/>
    <p:sldId id="875" r:id="rId94"/>
    <p:sldId id="876" r:id="rId95"/>
    <p:sldId id="877" r:id="rId96"/>
    <p:sldId id="878" r:id="rId97"/>
    <p:sldId id="860" r:id="rId98"/>
  </p:sldIdLst>
  <p:sldSz cx="9144000" cy="6858000" type="screen4x3"/>
  <p:notesSz cx="10234613" cy="71040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73AE"/>
    <a:srgbClr val="009900"/>
    <a:srgbClr val="0066FF"/>
    <a:srgbClr val="FF283A"/>
    <a:srgbClr val="CCFFCC"/>
    <a:srgbClr val="66FFFF"/>
    <a:srgbClr val="FFCCFF"/>
    <a:srgbClr val="CCECFF"/>
    <a:srgbClr val="FF99FF"/>
    <a:srgbClr val="5C6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6" autoAdjust="0"/>
    <p:restoredTop sz="81942" autoAdjust="0"/>
  </p:normalViewPr>
  <p:slideViewPr>
    <p:cSldViewPr snapToGrid="0" snapToObjects="1">
      <p:cViewPr varScale="1">
        <p:scale>
          <a:sx n="70" d="100"/>
          <a:sy n="70" d="100"/>
        </p:scale>
        <p:origin x="1910" y="53"/>
      </p:cViewPr>
      <p:guideLst>
        <p:guide orient="horz" pos="910"/>
        <p:guide pos="2880"/>
      </p:guideLst>
    </p:cSldViewPr>
  </p:slideViewPr>
  <p:outlineViewPr>
    <p:cViewPr>
      <p:scale>
        <a:sx n="33" d="100"/>
        <a:sy n="33" d="100"/>
      </p:scale>
      <p:origin x="0" y="3282"/>
    </p:cViewPr>
  </p:outlineViewPr>
  <p:notesTextViewPr>
    <p:cViewPr>
      <p:scale>
        <a:sx n="3" d="2"/>
        <a:sy n="3" d="2"/>
      </p:scale>
      <p:origin x="0" y="0"/>
    </p:cViewPr>
  </p:notesTextViewPr>
  <p:sorterViewPr>
    <p:cViewPr>
      <p:scale>
        <a:sx n="80" d="100"/>
        <a:sy n="80" d="100"/>
      </p:scale>
      <p:origin x="0" y="-11568"/>
    </p:cViewPr>
  </p:sorterViewPr>
  <p:notesViewPr>
    <p:cSldViewPr snapToGrid="0" snapToObjects="1">
      <p:cViewPr varScale="1">
        <p:scale>
          <a:sx n="80" d="100"/>
          <a:sy n="80" d="100"/>
        </p:scale>
        <p:origin x="3922"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slide" Target="slides/slide57.xml"/><Relationship Id="rId87" Type="http://schemas.openxmlformats.org/officeDocument/2006/relationships/slide" Target="slides/slide65.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9.xml"/><Relationship Id="rId82" Type="http://schemas.openxmlformats.org/officeDocument/2006/relationships/slide" Target="slides/slide60.xml"/><Relationship Id="rId90" Type="http://schemas.openxmlformats.org/officeDocument/2006/relationships/slide" Target="slides/slide68.xml"/><Relationship Id="rId95" Type="http://schemas.openxmlformats.org/officeDocument/2006/relationships/slide" Target="slides/slide7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100"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466617002908001E-2"/>
          <c:y val="0.11134404044650199"/>
          <c:w val="0.81686247340910101"/>
          <c:h val="0.78371062992125495"/>
        </c:manualLayout>
      </c:layout>
      <c:barChart>
        <c:barDir val="col"/>
        <c:grouping val="clustered"/>
        <c:varyColors val="0"/>
        <c:ser>
          <c:idx val="0"/>
          <c:order val="0"/>
          <c:tx>
            <c:strRef>
              <c:f>Sheet1!$B$1</c:f>
              <c:strCache>
                <c:ptCount val="1"/>
                <c:pt idx="0">
                  <c:v>Any MK</c:v>
                </c:pt>
              </c:strCache>
            </c:strRef>
          </c:tx>
          <c:spPr>
            <a:solidFill>
              <a:schemeClr val="bg2">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DW RGP</c:v>
                </c:pt>
                <c:pt idx="1">
                  <c:v>DW soft</c:v>
                </c:pt>
                <c:pt idx="2">
                  <c:v>DW DD</c:v>
                </c:pt>
                <c:pt idx="3">
                  <c:v>DW SiH</c:v>
                </c:pt>
                <c:pt idx="4">
                  <c:v>DW SiH (kids)</c:v>
                </c:pt>
                <c:pt idx="5">
                  <c:v>EW soft</c:v>
                </c:pt>
                <c:pt idx="6">
                  <c:v>EW SiHy</c:v>
                </c:pt>
                <c:pt idx="7">
                  <c:v>OK (all)</c:v>
                </c:pt>
                <c:pt idx="8">
                  <c:v>OK (kids)</c:v>
                </c:pt>
              </c:strCache>
            </c:strRef>
          </c:cat>
          <c:val>
            <c:numRef>
              <c:f>Sheet1!$B$2:$B$10</c:f>
              <c:numCache>
                <c:formatCode>General</c:formatCode>
                <c:ptCount val="9"/>
                <c:pt idx="0">
                  <c:v>1.2</c:v>
                </c:pt>
                <c:pt idx="1">
                  <c:v>2</c:v>
                </c:pt>
                <c:pt idx="2">
                  <c:v>2</c:v>
                </c:pt>
                <c:pt idx="3">
                  <c:v>12</c:v>
                </c:pt>
                <c:pt idx="4">
                  <c:v>0</c:v>
                </c:pt>
                <c:pt idx="5">
                  <c:v>20</c:v>
                </c:pt>
                <c:pt idx="6">
                  <c:v>25</c:v>
                </c:pt>
                <c:pt idx="7">
                  <c:v>7</c:v>
                </c:pt>
                <c:pt idx="8">
                  <c:v>13</c:v>
                </c:pt>
              </c:numCache>
            </c:numRef>
          </c:val>
          <c:extLst>
            <c:ext xmlns:c16="http://schemas.microsoft.com/office/drawing/2014/chart" uri="{C3380CC4-5D6E-409C-BE32-E72D297353CC}">
              <c16:uniqueId val="{00000000-2A48-48E4-9FA0-CB752CA6C332}"/>
            </c:ext>
          </c:extLst>
        </c:ser>
        <c:ser>
          <c:idx val="1"/>
          <c:order val="1"/>
          <c:tx>
            <c:strRef>
              <c:f>Sheet1!$C$1</c:f>
              <c:strCache>
                <c:ptCount val="1"/>
                <c:pt idx="0">
                  <c:v>MK with 2 lines of VA loss</c:v>
                </c:pt>
              </c:strCache>
            </c:strRef>
          </c:tx>
          <c:spPr>
            <a:solidFill>
              <a:srgbClr val="FF0000"/>
            </a:solidFill>
            <a:ln>
              <a:noFill/>
            </a:ln>
            <a:effectLst/>
            <a:sp3d/>
          </c:spPr>
          <c:invertIfNegative val="0"/>
          <c:dLbls>
            <c:dLbl>
              <c:idx val="0"/>
              <c:layout>
                <c:manualLayout>
                  <c:x val="1.1111111111111099E-2"/>
                  <c:y val="-8.487556272013589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48-48E4-9FA0-CB752CA6C332}"/>
                </c:ext>
              </c:extLst>
            </c:dLbl>
            <c:dLbl>
              <c:idx val="1"/>
              <c:layout>
                <c:manualLayout>
                  <c:x val="1.94444444444444E-2"/>
                  <c:y val="4.6298118985126898E-3"/>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4.8305555555555602E-2"/>
                      <c:h val="6.4745552639253398E-2"/>
                    </c:manualLayout>
                  </c15:layout>
                </c:ext>
                <c:ext xmlns:c16="http://schemas.microsoft.com/office/drawing/2014/chart" uri="{C3380CC4-5D6E-409C-BE32-E72D297353CC}">
                  <c16:uniqueId val="{00000002-2A48-48E4-9FA0-CB752CA6C332}"/>
                </c:ext>
              </c:extLst>
            </c:dLbl>
            <c:dLbl>
              <c:idx val="2"/>
              <c:layout>
                <c:manualLayout>
                  <c:x val="1.6666666666666701E-2"/>
                  <c:y val="-8.487556272013589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48-48E4-9FA0-CB752CA6C332}"/>
                </c:ext>
              </c:extLst>
            </c:dLbl>
            <c:dLbl>
              <c:idx val="3"/>
              <c:layout>
                <c:manualLayout>
                  <c:x val="8.3333333333333801E-3"/>
                  <c:y val="-8.487556272013589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A48-48E4-9FA0-CB752CA6C332}"/>
                </c:ext>
              </c:extLst>
            </c:dLbl>
            <c:dLbl>
              <c:idx val="4"/>
              <c:layout>
                <c:manualLayout>
                  <c:x val="1.1111111111111099E-2"/>
                  <c:y val="9.25925925925927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48-48E4-9FA0-CB752CA6C332}"/>
                </c:ext>
              </c:extLst>
            </c:dLbl>
            <c:dLbl>
              <c:idx val="5"/>
              <c:layout>
                <c:manualLayout>
                  <c:x val="1.111111111111109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A48-48E4-9FA0-CB752CA6C332}"/>
                </c:ext>
              </c:extLst>
            </c:dLbl>
            <c:dLbl>
              <c:idx val="6"/>
              <c:layout>
                <c:manualLayout>
                  <c:x val="8.3333333333332708E-3"/>
                  <c:y val="-8.487556272013589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A48-48E4-9FA0-CB752CA6C332}"/>
                </c:ext>
              </c:extLst>
            </c:dLbl>
            <c:dLbl>
              <c:idx val="7"/>
              <c:layout>
                <c:manualLayout>
                  <c:x val="1.1111111111111099E-2"/>
                  <c:y val="-8.487556272013589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A48-48E4-9FA0-CB752CA6C332}"/>
                </c:ext>
              </c:extLst>
            </c:dLbl>
            <c:spPr>
              <a:noFill/>
              <a:ln>
                <a:noFill/>
              </a:ln>
              <a:effectLst/>
            </c:spPr>
            <c:txPr>
              <a:bodyPr rot="0" spcFirstLastPara="1" vertOverflow="ellipsis" vert="horz" wrap="square" lIns="38100" tIns="19050" rIns="38100" bIns="19050" anchor="ctr" anchorCtr="1">
                <a:spAutoFit/>
              </a:bodyPr>
              <a:lstStyle/>
              <a:p>
                <a:pPr>
                  <a:defRPr lang="en-US"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DW RGP</c:v>
                </c:pt>
                <c:pt idx="1">
                  <c:v>DW soft</c:v>
                </c:pt>
                <c:pt idx="2">
                  <c:v>DW DD</c:v>
                </c:pt>
                <c:pt idx="3">
                  <c:v>DW SiH</c:v>
                </c:pt>
                <c:pt idx="4">
                  <c:v>DW SiH (kids)</c:v>
                </c:pt>
                <c:pt idx="5">
                  <c:v>EW soft</c:v>
                </c:pt>
                <c:pt idx="6">
                  <c:v>EW SiHy</c:v>
                </c:pt>
                <c:pt idx="7">
                  <c:v>OK (all)</c:v>
                </c:pt>
                <c:pt idx="8">
                  <c:v>OK (kids)</c:v>
                </c:pt>
              </c:strCache>
            </c:strRef>
          </c:cat>
          <c:val>
            <c:numRef>
              <c:f>Sheet1!$C$2:$C$10</c:f>
              <c:numCache>
                <c:formatCode>General</c:formatCode>
                <c:ptCount val="9"/>
                <c:pt idx="0">
                  <c:v>0</c:v>
                </c:pt>
                <c:pt idx="1">
                  <c:v>0.4</c:v>
                </c:pt>
                <c:pt idx="2">
                  <c:v>0</c:v>
                </c:pt>
                <c:pt idx="3">
                  <c:v>1</c:v>
                </c:pt>
                <c:pt idx="4">
                  <c:v>0</c:v>
                </c:pt>
                <c:pt idx="5">
                  <c:v>4</c:v>
                </c:pt>
                <c:pt idx="6">
                  <c:v>2.5</c:v>
                </c:pt>
                <c:pt idx="7">
                  <c:v>0</c:v>
                </c:pt>
                <c:pt idx="8">
                  <c:v>0</c:v>
                </c:pt>
              </c:numCache>
            </c:numRef>
          </c:val>
          <c:extLst>
            <c:ext xmlns:c16="http://schemas.microsoft.com/office/drawing/2014/chart" uri="{C3380CC4-5D6E-409C-BE32-E72D297353CC}">
              <c16:uniqueId val="{00000009-2A48-48E4-9FA0-CB752CA6C332}"/>
            </c:ext>
          </c:extLst>
        </c:ser>
        <c:dLbls>
          <c:showLegendKey val="0"/>
          <c:showVal val="1"/>
          <c:showCatName val="0"/>
          <c:showSerName val="0"/>
          <c:showPercent val="0"/>
          <c:showBubbleSize val="0"/>
        </c:dLbls>
        <c:gapWidth val="150"/>
        <c:axId val="110649728"/>
        <c:axId val="110652032"/>
      </c:barChart>
      <c:catAx>
        <c:axId val="1106497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200" b="1" i="0" u="none" strike="noStrike" kern="1200" baseline="0">
                <a:solidFill>
                  <a:schemeClr val="tx1"/>
                </a:solidFill>
                <a:latin typeface="+mn-lt"/>
                <a:ea typeface="+mn-ea"/>
                <a:cs typeface="+mn-cs"/>
              </a:defRPr>
            </a:pPr>
            <a:endParaRPr lang="en-US"/>
          </a:p>
        </c:txPr>
        <c:crossAx val="110652032"/>
        <c:crosses val="autoZero"/>
        <c:auto val="1"/>
        <c:lblAlgn val="ctr"/>
        <c:lblOffset val="100"/>
        <c:noMultiLvlLbl val="0"/>
      </c:catAx>
      <c:valAx>
        <c:axId val="110652032"/>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en-US"/>
          </a:p>
        </c:txPr>
        <c:crossAx val="110649728"/>
        <c:crosses val="autoZero"/>
        <c:crossBetween val="between"/>
      </c:valAx>
      <c:spPr>
        <a:noFill/>
        <a:ln>
          <a:noFill/>
        </a:ln>
        <a:effectLst/>
      </c:spPr>
    </c:plotArea>
    <c:legend>
      <c:legendPos val="r"/>
      <c:layout>
        <c:manualLayout>
          <c:xMode val="edge"/>
          <c:yMode val="edge"/>
          <c:x val="0.84459181876192901"/>
          <c:y val="0.174585338817668"/>
          <c:w val="0.12714857837489801"/>
          <c:h val="0.571065835520563"/>
        </c:manualLayout>
      </c:layout>
      <c:overlay val="0"/>
      <c:spPr>
        <a:noFill/>
        <a:ln>
          <a:noFill/>
        </a:ln>
        <a:effectLst/>
      </c:spPr>
      <c:txPr>
        <a:bodyPr rot="0" spcFirstLastPara="1" vertOverflow="ellipsis" vert="horz" wrap="square" anchor="ctr" anchorCtr="1"/>
        <a:lstStyle/>
        <a:p>
          <a:pPr>
            <a:defRPr lang="en-US"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lang="zh-CN"/>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0.1558</cdr:x>
      <cdr:y>0.04152</cdr:y>
    </cdr:from>
    <cdr:to>
      <cdr:x>0.423</cdr:x>
      <cdr:y>0.21652</cdr:y>
    </cdr:to>
    <cdr:sp macro="" textlink="">
      <cdr:nvSpPr>
        <cdr:cNvPr id="2" name="矩形 1"/>
        <cdr:cNvSpPr/>
      </cdr:nvSpPr>
      <cdr:spPr>
        <a:xfrm xmlns:a="http://schemas.openxmlformats.org/drawingml/2006/main">
          <a:off x="1348951" y="196948"/>
          <a:ext cx="2313443" cy="830104"/>
        </a:xfrm>
        <a:prstGeom xmlns:a="http://schemas.openxmlformats.org/drawingml/2006/main" prst="rect">
          <a:avLst/>
        </a:prstGeom>
      </cdr:spPr>
      <cdr:txBody>
        <a:bodyPr xmlns:a="http://schemas.openxmlformats.org/drawingml/2006/main" vertOverflow="clip" vert="horz" wrap="square" lIns="45720" tIns="45720" rIns="45720" bIns="45720" rtlCol="0" anchor="t" anchorCtr="0">
          <a:normAutofit/>
        </a:bodyPr>
        <a:lstStyle xmlns:a="http://schemas.openxmlformats.org/drawingml/2006/main"/>
        <a:p xmlns:a="http://schemas.openxmlformats.org/drawingml/2006/main">
          <a:pPr algn="ctr"/>
          <a:r>
            <a:rPr lang="en-AU" sz="2200" dirty="0">
              <a:solidFill>
                <a:schemeClr val="tx1"/>
              </a:solidFill>
            </a:rPr>
            <a:t>Per 10,000 wearers, per year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797246" y="6747627"/>
            <a:ext cx="4434999" cy="355203"/>
          </a:xfrm>
          <a:prstGeom prst="rect">
            <a:avLst/>
          </a:prstGeom>
        </p:spPr>
        <p:txBody>
          <a:bodyPr vert="horz" lIns="99075" tIns="49538" rIns="99075" bIns="49538" rtlCol="0" anchor="b"/>
          <a:lstStyle>
            <a:lvl1pPr algn="r">
              <a:defRPr sz="1300"/>
            </a:lvl1pPr>
          </a:lstStyle>
          <a:p>
            <a:fld id="{E5815284-BDE2-6F44-8067-9781A25896D4}" type="slidenum">
              <a:rPr lang="en-US" smtClean="0"/>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434999" cy="355203"/>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5797246" y="1"/>
            <a:ext cx="4434999" cy="355203"/>
          </a:xfrm>
          <a:prstGeom prst="rect">
            <a:avLst/>
          </a:prstGeom>
        </p:spPr>
        <p:txBody>
          <a:bodyPr vert="horz" lIns="99075" tIns="49538" rIns="99075" bIns="49538" rtlCol="0"/>
          <a:lstStyle>
            <a:lvl1pPr algn="r">
              <a:defRPr sz="1300"/>
            </a:lvl1pPr>
          </a:lstStyle>
          <a:p>
            <a:fld id="{24BAF7E1-C18F-0740-9ED8-B7F4CC719F27}" type="datetimeFigureOut">
              <a:rPr lang="en-US" smtClean="0"/>
              <a:t>3/26/2020</a:t>
            </a:fld>
            <a:endParaRPr lang="en-US"/>
          </a:p>
        </p:txBody>
      </p:sp>
      <p:sp>
        <p:nvSpPr>
          <p:cNvPr id="4" name="Slide Image Placeholder 3"/>
          <p:cNvSpPr>
            <a:spLocks noGrp="1" noRot="1" noChangeAspect="1"/>
          </p:cNvSpPr>
          <p:nvPr>
            <p:ph type="sldImg" idx="2"/>
          </p:nvPr>
        </p:nvSpPr>
        <p:spPr>
          <a:xfrm>
            <a:off x="3341688" y="533400"/>
            <a:ext cx="3551237" cy="2663825"/>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1023462" y="3374430"/>
            <a:ext cx="8187690" cy="3196828"/>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7627"/>
            <a:ext cx="4434999" cy="355203"/>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5797246" y="6747627"/>
            <a:ext cx="4434999" cy="355203"/>
          </a:xfrm>
          <a:prstGeom prst="rect">
            <a:avLst/>
          </a:prstGeom>
        </p:spPr>
        <p:txBody>
          <a:bodyPr vert="horz" lIns="99075" tIns="49538" rIns="99075" bIns="49538" rtlCol="0" anchor="b"/>
          <a:lstStyle>
            <a:lvl1pPr algn="r">
              <a:defRPr sz="1300"/>
            </a:lvl1pPr>
          </a:lstStyle>
          <a:p>
            <a:fld id="{9A3A9DF1-0E42-0448-A9E1-A4AD95C5474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r>
              <a:rPr lang="zh-CN" altLang="en-US" b="1" dirty="0"/>
              <a:t>本篇和其他</a:t>
            </a:r>
            <a:r>
              <a:rPr lang="en-US" altLang="zh-CN" b="1" dirty="0"/>
              <a:t>IACLE</a:t>
            </a:r>
            <a:r>
              <a:rPr lang="zh-CN" altLang="en-US" b="1" dirty="0"/>
              <a:t>讲座的备注部分中使用的符号：</a:t>
            </a:r>
          </a:p>
          <a:p>
            <a:endParaRPr lang="zh-CN" altLang="en-US" b="1" dirty="0"/>
          </a:p>
          <a:p>
            <a:r>
              <a:rPr lang="zh-CN" altLang="en-US" b="0" dirty="0"/>
              <a:t>本讲座中使用符号是为了清晰起见，使随后进行翻译更容易一些。 最常见的解释如下：</a:t>
            </a:r>
          </a:p>
          <a:p>
            <a:endParaRPr lang="zh-CN" altLang="en-US" b="0" dirty="0"/>
          </a:p>
          <a:p>
            <a:r>
              <a:rPr lang="zh-CN" altLang="en-US" b="0" dirty="0"/>
              <a:t>↑</a:t>
            </a:r>
            <a:r>
              <a:rPr lang="en-US" altLang="zh-CN" b="0" dirty="0"/>
              <a:t>=</a:t>
            </a:r>
            <a:r>
              <a:rPr lang="zh-CN" altLang="en-US" b="0" dirty="0"/>
              <a:t>增加（</a:t>
            </a:r>
            <a:r>
              <a:rPr lang="en-US" altLang="zh-CN" b="0" dirty="0"/>
              <a:t>s</a:t>
            </a:r>
            <a:r>
              <a:rPr lang="zh-CN" altLang="en-US" b="0" dirty="0"/>
              <a:t>），高（</a:t>
            </a:r>
            <a:r>
              <a:rPr lang="en-US" altLang="zh-CN" b="0" dirty="0" err="1"/>
              <a:t>er</a:t>
            </a:r>
            <a:r>
              <a:rPr lang="zh-CN" altLang="en-US" b="0" dirty="0"/>
              <a:t>），增强（</a:t>
            </a:r>
            <a:r>
              <a:rPr lang="en-US" altLang="zh-CN" b="0" dirty="0"/>
              <a:t>s</a:t>
            </a:r>
            <a:r>
              <a:rPr lang="zh-CN" altLang="en-US" b="0" dirty="0"/>
              <a:t>），改善（</a:t>
            </a:r>
            <a:r>
              <a:rPr lang="en-US" altLang="zh-CN" b="0" dirty="0"/>
              <a:t>s</a:t>
            </a:r>
            <a:r>
              <a:rPr lang="zh-CN" altLang="en-US" b="0" dirty="0"/>
              <a:t>），提高（</a:t>
            </a:r>
            <a:r>
              <a:rPr lang="en-US" altLang="zh-CN" b="0" dirty="0"/>
              <a:t>s</a:t>
            </a:r>
            <a:r>
              <a:rPr lang="zh-CN" altLang="en-US" b="0" dirty="0"/>
              <a:t>），更大，更大，更好，最大化，增益（</a:t>
            </a:r>
            <a:r>
              <a:rPr lang="en-US" altLang="zh-CN" b="0" dirty="0"/>
              <a:t>s</a:t>
            </a:r>
            <a:r>
              <a:rPr lang="zh-CN" altLang="en-US" b="0" dirty="0"/>
              <a:t>），过度</a:t>
            </a:r>
            <a:r>
              <a:rPr lang="en-US" altLang="zh-CN" b="0" dirty="0"/>
              <a:t>[</a:t>
            </a:r>
            <a:r>
              <a:rPr lang="zh-CN" altLang="en-US" b="0" dirty="0"/>
              <a:t>通常，积极步骤</a:t>
            </a:r>
            <a:r>
              <a:rPr lang="en-US" altLang="zh-CN" b="0" dirty="0"/>
              <a:t>]</a:t>
            </a:r>
          </a:p>
          <a:p>
            <a:endParaRPr lang="en-US" altLang="zh-CN" b="0" dirty="0"/>
          </a:p>
          <a:p>
            <a:r>
              <a:rPr lang="en-US" altLang="zh-CN" b="0" dirty="0"/>
              <a:t>↓=</a:t>
            </a:r>
            <a:r>
              <a:rPr lang="zh-CN" altLang="en-US" b="0" dirty="0"/>
              <a:t>减少（</a:t>
            </a:r>
            <a:r>
              <a:rPr lang="en-US" altLang="zh-CN" b="0" dirty="0"/>
              <a:t>s</a:t>
            </a:r>
            <a:r>
              <a:rPr lang="zh-CN" altLang="en-US" b="0" dirty="0"/>
              <a:t>），低（</a:t>
            </a:r>
            <a:r>
              <a:rPr lang="en-US" altLang="zh-CN" b="0" dirty="0" err="1"/>
              <a:t>er</a:t>
            </a:r>
            <a:r>
              <a:rPr lang="zh-CN" altLang="en-US" b="0" dirty="0"/>
              <a:t>），减少（</a:t>
            </a:r>
            <a:r>
              <a:rPr lang="en-US" altLang="zh-CN" b="0" dirty="0"/>
              <a:t>s</a:t>
            </a:r>
            <a:r>
              <a:rPr lang="zh-CN" altLang="en-US" b="0" dirty="0"/>
              <a:t>），减少，恶化，恶化，变小，变小，减少，减少，最小化，不利地影响，损失，更差， 不足</a:t>
            </a:r>
            <a:r>
              <a:rPr lang="en-US" altLang="zh-CN" b="0" dirty="0"/>
              <a:t>[</a:t>
            </a:r>
            <a:r>
              <a:rPr lang="zh-CN" altLang="en-US" b="0" dirty="0"/>
              <a:t>一般来说，一个消极的步骤</a:t>
            </a:r>
            <a:r>
              <a:rPr lang="en-US" altLang="zh-CN" b="0" dirty="0"/>
              <a:t>]</a:t>
            </a:r>
          </a:p>
          <a:p>
            <a:endParaRPr lang="en-US" altLang="zh-CN" b="0" baseline="0" dirty="0">
              <a:latin typeface="Arial" panose="020B0604020202020204" pitchFamily="34" charset="0"/>
              <a:cs typeface="Arial" panose="020B0604020202020204" pitchFamily="34" charset="0"/>
            </a:endParaRPr>
          </a:p>
          <a:p>
            <a:pPr marL="186055" indent="-186055">
              <a:buFont typeface="Symbol" panose="05050102010706020507" pitchFamily="18" charset="2"/>
              <a:buChar char="®"/>
            </a:pP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产生，原因，给予，结果，诱导</a:t>
            </a: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本声明后面的内容</a:t>
            </a:r>
            <a:r>
              <a:rPr lang="en-US" altLang="zh-CN" baseline="0" dirty="0">
                <a:latin typeface="Arial" panose="020B0604020202020204" pitchFamily="34" charset="0"/>
                <a:cs typeface="Arial" panose="020B0604020202020204" pitchFamily="34" charset="0"/>
                <a:sym typeface="Symbol" panose="05050102010706020507" pitchFamily="18" charset="2"/>
              </a:rPr>
              <a:t>]</a:t>
            </a:r>
          </a:p>
          <a:p>
            <a:pPr marL="186055" indent="-186055">
              <a:buFont typeface="Symbol" panose="05050102010706020507" pitchFamily="18" charset="2"/>
              <a:buChar char="®"/>
            </a:pPr>
            <a:endParaRPr lang="en-US" altLang="zh-CN" baseline="0" dirty="0">
              <a:latin typeface="Arial" panose="020B0604020202020204" pitchFamily="34" charset="0"/>
              <a:cs typeface="Arial" panose="020B0604020202020204" pitchFamily="34" charset="0"/>
              <a:sym typeface="Symbol" panose="05050102010706020507" pitchFamily="18" charset="2"/>
            </a:endParaRPr>
          </a:p>
          <a:p>
            <a:pPr marL="186055" indent="-186055">
              <a:buFont typeface="Symbol" panose="05050102010706020507" pitchFamily="18" charset="2"/>
              <a:buChar char="®"/>
            </a:pP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由</a:t>
            </a: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由本声明后面的内容</a:t>
            </a: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产生的，由此产生的结果</a:t>
            </a:r>
          </a:p>
          <a:p>
            <a:pPr marL="186055" indent="-186055">
              <a:buFont typeface="Symbol" panose="05050102010706020507" pitchFamily="18" charset="2"/>
              <a:buChar char="®"/>
            </a:pPr>
            <a:endParaRPr lang="zh-CN" altLang="en-US" baseline="0" dirty="0">
              <a:latin typeface="Arial" panose="020B0604020202020204" pitchFamily="34" charset="0"/>
              <a:cs typeface="Arial" panose="020B0604020202020204" pitchFamily="34" charset="0"/>
              <a:sym typeface="Symbol" panose="05050102010706020507" pitchFamily="18" charset="2"/>
            </a:endParaRPr>
          </a:p>
          <a:p>
            <a:pPr marL="186055" indent="-186055">
              <a:buFont typeface="Symbol" panose="05050102010706020507" pitchFamily="18" charset="2"/>
              <a:buChar char="®"/>
            </a:pPr>
            <a:r>
              <a:rPr lang="en-US" altLang="zh-CN" baseline="0" dirty="0">
                <a:latin typeface="Arial" panose="020B0604020202020204" pitchFamily="34" charset="0"/>
                <a:cs typeface="Arial" panose="020B0604020202020204" pitchFamily="34" charset="0"/>
                <a:sym typeface="Symbol" panose="05050102010706020507" pitchFamily="18" charset="2"/>
              </a:rPr>
              <a:t>Δ=</a:t>
            </a:r>
            <a:r>
              <a:rPr lang="zh-CN" altLang="en-US" baseline="0" dirty="0">
                <a:latin typeface="Arial" panose="020B0604020202020204" pitchFamily="34" charset="0"/>
                <a:cs typeface="Arial" panose="020B0604020202020204" pitchFamily="34" charset="0"/>
                <a:sym typeface="Symbol" panose="05050102010706020507" pitchFamily="18" charset="2"/>
              </a:rPr>
              <a:t>变化（</a:t>
            </a:r>
            <a:r>
              <a:rPr lang="en-US" altLang="zh-CN" baseline="0" dirty="0">
                <a:latin typeface="Arial" panose="020B0604020202020204" pitchFamily="34" charset="0"/>
                <a:cs typeface="Arial" panose="020B0604020202020204" pitchFamily="34" charset="0"/>
                <a:sym typeface="Symbol" panose="05050102010706020507" pitchFamily="18" charset="2"/>
              </a:rPr>
              <a:t>s</a:t>
            </a:r>
            <a:r>
              <a:rPr lang="zh-CN" altLang="en-US" baseline="0" dirty="0">
                <a:latin typeface="Arial" panose="020B0604020202020204" pitchFamily="34" charset="0"/>
                <a:cs typeface="Arial" panose="020B0604020202020204" pitchFamily="34" charset="0"/>
                <a:sym typeface="Symbol" panose="05050102010706020507" pitchFamily="18" charset="2"/>
              </a:rPr>
              <a:t>），差异（</a:t>
            </a:r>
            <a:r>
              <a:rPr lang="en-US" altLang="zh-CN" baseline="0" dirty="0">
                <a:latin typeface="Arial" panose="020B0604020202020204" pitchFamily="34" charset="0"/>
                <a:cs typeface="Arial" panose="020B0604020202020204" pitchFamily="34" charset="0"/>
                <a:sym typeface="Symbol" panose="05050102010706020507" pitchFamily="18" charset="2"/>
              </a:rPr>
              <a:t>s</a:t>
            </a:r>
            <a:r>
              <a:rPr lang="zh-CN" altLang="en-US" baseline="0" dirty="0">
                <a:latin typeface="Arial" panose="020B0604020202020204" pitchFamily="34" charset="0"/>
                <a:cs typeface="Arial" panose="020B0604020202020204" pitchFamily="34" charset="0"/>
                <a:sym typeface="Symbol" panose="05050102010706020507" pitchFamily="18" charset="2"/>
              </a:rPr>
              <a:t>），变更（</a:t>
            </a:r>
            <a:r>
              <a:rPr lang="en-US" altLang="zh-CN" baseline="0" dirty="0">
                <a:latin typeface="Arial" panose="020B0604020202020204" pitchFamily="34" charset="0"/>
                <a:cs typeface="Arial" panose="020B0604020202020204" pitchFamily="34" charset="0"/>
                <a:sym typeface="Symbol" panose="05050102010706020507" pitchFamily="18" charset="2"/>
              </a:rPr>
              <a:t>s</a:t>
            </a:r>
            <a:r>
              <a:rPr lang="zh-CN" altLang="en-US" baseline="0" dirty="0">
                <a:latin typeface="Arial" panose="020B0604020202020204" pitchFamily="34" charset="0"/>
                <a:cs typeface="Arial" panose="020B0604020202020204" pitchFamily="34" charset="0"/>
                <a:sym typeface="Symbol" panose="05050102010706020507" pitchFamily="18" charset="2"/>
              </a:rPr>
              <a:t>）</a:t>
            </a:r>
          </a:p>
          <a:p>
            <a:pPr marL="186055" indent="-186055">
              <a:buFont typeface="Symbol" panose="05050102010706020507" pitchFamily="18" charset="2"/>
              <a:buChar char="®"/>
            </a:pPr>
            <a:endParaRPr lang="zh-CN" altLang="en-US" baseline="0" dirty="0">
              <a:latin typeface="Arial" panose="020B0604020202020204" pitchFamily="34" charset="0"/>
              <a:cs typeface="Arial" panose="020B0604020202020204" pitchFamily="34" charset="0"/>
              <a:sym typeface="Symbol" panose="05050102010706020507" pitchFamily="18" charset="2"/>
            </a:endParaRPr>
          </a:p>
          <a:p>
            <a:pPr marL="186055" indent="-186055">
              <a:buFont typeface="Symbol" panose="05050102010706020507" pitchFamily="18" charset="2"/>
              <a:buChar char="®"/>
            </a:pPr>
            <a:r>
              <a:rPr lang="zh-CN" altLang="en-US" baseline="0" dirty="0">
                <a:latin typeface="Arial" panose="020B0604020202020204" pitchFamily="34" charset="0"/>
                <a:cs typeface="Arial" panose="020B0604020202020204" pitchFamily="34" charset="0"/>
                <a:sym typeface="Symbol" panose="05050102010706020507" pitchFamily="18" charset="2"/>
              </a:rPr>
              <a:t>↕</a:t>
            </a: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变化，变化，变化，改变，改变，波动，波动</a:t>
            </a: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本声明之后的任何内容</a:t>
            </a:r>
            <a:r>
              <a:rPr lang="en-US" altLang="zh-CN" baseline="0" dirty="0">
                <a:latin typeface="Arial" panose="020B0604020202020204" pitchFamily="34" charset="0"/>
                <a:cs typeface="Arial" panose="020B0604020202020204" pitchFamily="34" charset="0"/>
                <a:sym typeface="Symbol" panose="05050102010706020507" pitchFamily="18" charset="2"/>
              </a:rPr>
              <a:t>]</a:t>
            </a:r>
          </a:p>
          <a:p>
            <a:pPr marL="186055" indent="-186055">
              <a:buFont typeface="Symbol" panose="05050102010706020507" pitchFamily="18" charset="2"/>
              <a:buChar char="®"/>
            </a:pPr>
            <a:endParaRPr lang="en-US" altLang="zh-CN" baseline="0" dirty="0">
              <a:latin typeface="Arial" panose="020B0604020202020204" pitchFamily="34" charset="0"/>
              <a:cs typeface="Arial" panose="020B0604020202020204" pitchFamily="34" charset="0"/>
              <a:sym typeface="Symbol" panose="05050102010706020507" pitchFamily="18" charset="2"/>
            </a:endParaRPr>
          </a:p>
          <a:p>
            <a:pPr marL="186055" indent="-186055">
              <a:buFont typeface="Symbol" panose="05050102010706020507" pitchFamily="18" charset="2"/>
              <a:buChar char="®"/>
            </a:pPr>
            <a:r>
              <a:rPr lang="en-US" altLang="zh-CN" baseline="0" dirty="0">
                <a:latin typeface="Arial" panose="020B0604020202020204" pitchFamily="34" charset="0"/>
                <a:cs typeface="Arial" panose="020B0604020202020204" pitchFamily="34" charset="0"/>
                <a:sym typeface="Symbol" panose="05050102010706020507" pitchFamily="18" charset="2"/>
              </a:rPr>
              <a:t>&gt; =</a:t>
            </a:r>
            <a:r>
              <a:rPr lang="zh-CN" altLang="en-US" baseline="0" dirty="0">
                <a:latin typeface="Arial" panose="020B0604020202020204" pitchFamily="34" charset="0"/>
                <a:cs typeface="Arial" panose="020B0604020202020204" pitchFamily="34" charset="0"/>
                <a:sym typeface="Symbol" panose="05050102010706020507" pitchFamily="18" charset="2"/>
              </a:rPr>
              <a:t>大于，大于，优于</a:t>
            </a: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通常类似于其在数学中的用途</a:t>
            </a:r>
            <a:r>
              <a:rPr lang="en-US" altLang="zh-CN" baseline="0" dirty="0">
                <a:latin typeface="Arial" panose="020B0604020202020204" pitchFamily="34" charset="0"/>
                <a:cs typeface="Arial" panose="020B0604020202020204" pitchFamily="34" charset="0"/>
                <a:sym typeface="Symbol" panose="05050102010706020507" pitchFamily="18" charset="2"/>
              </a:rPr>
              <a:t>]</a:t>
            </a:r>
          </a:p>
          <a:p>
            <a:pPr marL="186055" indent="-186055">
              <a:buFont typeface="Symbol" panose="05050102010706020507" pitchFamily="18" charset="2"/>
              <a:buChar char="®"/>
            </a:pPr>
            <a:endParaRPr lang="en-US" altLang="zh-CN" baseline="0" dirty="0">
              <a:latin typeface="Arial" panose="020B0604020202020204" pitchFamily="34" charset="0"/>
              <a:cs typeface="Arial" panose="020B0604020202020204" pitchFamily="34" charset="0"/>
              <a:sym typeface="Symbol" panose="05050102010706020507" pitchFamily="18" charset="2"/>
            </a:endParaRPr>
          </a:p>
          <a:p>
            <a:pPr marL="186055" indent="-186055">
              <a:buFont typeface="Symbol" panose="05050102010706020507" pitchFamily="18" charset="2"/>
              <a:buChar char="®"/>
            </a:pPr>
            <a:r>
              <a:rPr lang="en-US" altLang="zh-CN" baseline="0" dirty="0">
                <a:latin typeface="Arial" panose="020B0604020202020204" pitchFamily="34" charset="0"/>
                <a:cs typeface="Arial" panose="020B0604020202020204" pitchFamily="34" charset="0"/>
                <a:sym typeface="Symbol" panose="05050102010706020507" pitchFamily="18" charset="2"/>
              </a:rPr>
              <a:t>&lt;=</a:t>
            </a:r>
            <a:r>
              <a:rPr lang="zh-CN" altLang="en-US" baseline="0" dirty="0">
                <a:latin typeface="Arial" panose="020B0604020202020204" pitchFamily="34" charset="0"/>
                <a:cs typeface="Arial" panose="020B0604020202020204" pitchFamily="34" charset="0"/>
                <a:sym typeface="Symbol" panose="05050102010706020507" pitchFamily="18" charset="2"/>
              </a:rPr>
              <a:t>小于，小于，低于，低于</a:t>
            </a: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通常类似于其在数学中的用途</a:t>
            </a:r>
            <a:r>
              <a:rPr lang="en-US" altLang="zh-CN" baseline="0" dirty="0">
                <a:latin typeface="Arial" panose="020B0604020202020204" pitchFamily="34" charset="0"/>
                <a:cs typeface="Arial" panose="020B0604020202020204" pitchFamily="34" charset="0"/>
                <a:sym typeface="Symbol" panose="05050102010706020507" pitchFamily="18" charset="2"/>
              </a:rPr>
              <a:t>]</a:t>
            </a:r>
          </a:p>
          <a:p>
            <a:pPr marL="186055" indent="-186055">
              <a:buFont typeface="Symbol" panose="05050102010706020507" pitchFamily="18" charset="2"/>
              <a:buChar char="®"/>
            </a:pPr>
            <a:endParaRPr lang="en-US" altLang="zh-CN" baseline="0" dirty="0">
              <a:latin typeface="Arial" panose="020B0604020202020204" pitchFamily="34" charset="0"/>
              <a:cs typeface="Arial" panose="020B0604020202020204" pitchFamily="34" charset="0"/>
              <a:sym typeface="Symbol" panose="05050102010706020507" pitchFamily="18" charset="2"/>
            </a:endParaRPr>
          </a:p>
          <a:p>
            <a:pPr marL="186055" indent="-186055">
              <a:buFont typeface="Symbol" panose="05050102010706020507" pitchFamily="18" charset="2"/>
              <a:buChar char="®"/>
            </a:pP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等于或大于符号后面的值</a:t>
            </a:r>
          </a:p>
          <a:p>
            <a:pPr marL="186055" indent="-186055">
              <a:buFont typeface="Symbol" panose="05050102010706020507" pitchFamily="18" charset="2"/>
              <a:buChar char="®"/>
            </a:pPr>
            <a:endParaRPr lang="zh-CN" altLang="en-US" baseline="0" dirty="0">
              <a:latin typeface="Arial" panose="020B0604020202020204" pitchFamily="34" charset="0"/>
              <a:cs typeface="Arial" panose="020B0604020202020204" pitchFamily="34" charset="0"/>
              <a:sym typeface="Symbol" panose="05050102010706020507" pitchFamily="18" charset="2"/>
            </a:endParaRPr>
          </a:p>
          <a:p>
            <a:pPr marL="186055" indent="-186055">
              <a:buFont typeface="Symbol" panose="05050102010706020507" pitchFamily="18" charset="2"/>
              <a:buChar char="®"/>
            </a:pPr>
            <a:r>
              <a:rPr lang="zh-CN" altLang="en-US" baseline="0" dirty="0">
                <a:latin typeface="Arial" panose="020B0604020202020204" pitchFamily="34" charset="0"/>
                <a:cs typeface="Arial" panose="020B0604020202020204" pitchFamily="34" charset="0"/>
                <a:sym typeface="Symbol" panose="05050102010706020507" pitchFamily="18" charset="2"/>
              </a:rPr>
              <a:t></a:t>
            </a: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等于或小于符号后面的内容</a:t>
            </a:r>
          </a:p>
          <a:p>
            <a:pPr marL="186055" indent="-186055">
              <a:buFont typeface="Symbol" panose="05050102010706020507" pitchFamily="18" charset="2"/>
              <a:buChar char="®"/>
            </a:pPr>
            <a:endParaRPr lang="zh-CN" altLang="en-US" baseline="0" dirty="0">
              <a:latin typeface="Arial" panose="020B0604020202020204" pitchFamily="34" charset="0"/>
              <a:cs typeface="Arial" panose="020B0604020202020204" pitchFamily="34" charset="0"/>
              <a:sym typeface="Symbol" panose="05050102010706020507" pitchFamily="18" charset="2"/>
            </a:endParaRPr>
          </a:p>
          <a:p>
            <a:pPr marL="186055" indent="-186055">
              <a:buFont typeface="Symbol" panose="05050102010706020507" pitchFamily="18" charset="2"/>
              <a:buChar char="®"/>
            </a:pPr>
            <a:r>
              <a:rPr lang="zh-CN" altLang="en-US" baseline="0" dirty="0">
                <a:latin typeface="Arial" panose="020B0604020202020204" pitchFamily="34" charset="0"/>
                <a:cs typeface="Arial" panose="020B0604020202020204" pitchFamily="34" charset="0"/>
                <a:sym typeface="Symbol" panose="05050102010706020507" pitchFamily="18" charset="2"/>
              </a:rPr>
              <a:t>≈</a:t>
            </a:r>
            <a:r>
              <a:rPr lang="en-US" altLang="zh-CN" baseline="0" dirty="0">
                <a:latin typeface="Arial" panose="020B0604020202020204" pitchFamily="34" charset="0"/>
                <a:cs typeface="Arial" panose="020B0604020202020204" pitchFamily="34" charset="0"/>
                <a:sym typeface="Symbol" panose="05050102010706020507" pitchFamily="18" charset="2"/>
              </a:rPr>
              <a:t>=</a:t>
            </a:r>
            <a:r>
              <a:rPr lang="zh-CN" altLang="en-US" baseline="0" dirty="0">
                <a:latin typeface="Arial" panose="020B0604020202020204" pitchFamily="34" charset="0"/>
                <a:cs typeface="Arial" panose="020B0604020202020204" pitchFamily="34" charset="0"/>
                <a:sym typeface="Symbol" panose="05050102010706020507" pitchFamily="18" charset="2"/>
              </a:rPr>
              <a:t>近似等于，几乎等于，非常相似，足够接近，足够接近实际目的</a:t>
            </a:r>
          </a:p>
          <a:p>
            <a:pPr marL="186055" indent="-186055">
              <a:buFont typeface="Symbol" panose="05050102010706020507" pitchFamily="18" charset="2"/>
              <a:buChar char="®"/>
            </a:pPr>
            <a:endParaRPr lang="zh-CN" altLang="en-US" baseline="0" dirty="0">
              <a:latin typeface="Arial" panose="020B0604020202020204" pitchFamily="34" charset="0"/>
              <a:cs typeface="Arial" panose="020B0604020202020204" pitchFamily="34" charset="0"/>
              <a:sym typeface="Symbol" panose="05050102010706020507" pitchFamily="18" charset="2"/>
            </a:endParaRPr>
          </a:p>
          <a:p>
            <a:pPr marL="186055" indent="-186055">
              <a:buFont typeface="Symbol" panose="05050102010706020507" pitchFamily="18" charset="2"/>
              <a:buChar char="®"/>
            </a:pPr>
            <a:r>
              <a:rPr lang="en-US" altLang="zh-CN" baseline="0" dirty="0">
                <a:latin typeface="Arial" panose="020B0604020202020204" pitchFamily="34" charset="0"/>
                <a:cs typeface="Arial" panose="020B0604020202020204" pitchFamily="34" charset="0"/>
                <a:sym typeface="Symbol" panose="05050102010706020507" pitchFamily="18" charset="2"/>
              </a:rPr>
              <a:t>O2 =</a:t>
            </a:r>
            <a:r>
              <a:rPr lang="zh-CN" altLang="en-US" baseline="0" dirty="0">
                <a:latin typeface="Arial" panose="020B0604020202020204" pitchFamily="34" charset="0"/>
                <a:cs typeface="Arial" panose="020B0604020202020204" pitchFamily="34" charset="0"/>
                <a:sym typeface="Symbol" panose="05050102010706020507" pitchFamily="18" charset="2"/>
              </a:rPr>
              <a:t>氧气</a:t>
            </a:r>
          </a:p>
          <a:p>
            <a:pPr marL="186055" indent="-186055">
              <a:buFont typeface="Symbol" panose="05050102010706020507" pitchFamily="18" charset="2"/>
              <a:buChar char="®"/>
            </a:pPr>
            <a:endParaRPr lang="zh-CN" altLang="en-US" baseline="0" dirty="0">
              <a:latin typeface="Arial" panose="020B0604020202020204" pitchFamily="34" charset="0"/>
              <a:cs typeface="Arial" panose="020B0604020202020204" pitchFamily="34" charset="0"/>
              <a:sym typeface="Symbol" panose="05050102010706020507" pitchFamily="18" charset="2"/>
            </a:endParaRPr>
          </a:p>
          <a:p>
            <a:pPr marL="186055" indent="-186055">
              <a:buFont typeface="Symbol" panose="05050102010706020507" pitchFamily="18" charset="2"/>
              <a:buChar char="®"/>
            </a:pPr>
            <a:r>
              <a:rPr lang="en-US" altLang="zh-CN" baseline="0" dirty="0">
                <a:latin typeface="Arial" panose="020B0604020202020204" pitchFamily="34" charset="0"/>
                <a:cs typeface="Arial" panose="020B0604020202020204" pitchFamily="34" charset="0"/>
                <a:sym typeface="Symbol" panose="05050102010706020507" pitchFamily="18" charset="2"/>
              </a:rPr>
              <a:t>H2O =</a:t>
            </a:r>
            <a:r>
              <a:rPr lang="zh-CN" altLang="en-US" baseline="0" dirty="0">
                <a:latin typeface="Arial" panose="020B0604020202020204" pitchFamily="34" charset="0"/>
                <a:cs typeface="Arial" panose="020B0604020202020204" pitchFamily="34" charset="0"/>
                <a:sym typeface="Symbol" panose="05050102010706020507" pitchFamily="18" charset="2"/>
              </a:rPr>
              <a:t>水</a:t>
            </a:r>
          </a:p>
          <a:p>
            <a:pPr marL="186055" indent="-186055">
              <a:buFont typeface="Symbol" panose="05050102010706020507" pitchFamily="18" charset="2"/>
              <a:buChar char="®"/>
            </a:pPr>
            <a:r>
              <a:rPr lang="en-US" altLang="zh-CN" baseline="0" dirty="0">
                <a:latin typeface="Arial" panose="020B0604020202020204" pitchFamily="34" charset="0"/>
                <a:cs typeface="Arial" panose="020B0604020202020204" pitchFamily="34" charset="0"/>
                <a:sym typeface="Symbol" panose="05050102010706020507" pitchFamily="18" charset="2"/>
              </a:rPr>
              <a:t>PPL=</a:t>
            </a:r>
            <a:r>
              <a:rPr lang="zh-CN" altLang="en-US" baseline="0" dirty="0">
                <a:latin typeface="Arial" panose="020B0604020202020204" pitchFamily="34" charset="0"/>
                <a:cs typeface="Arial" panose="020B0604020202020204" pitchFamily="34" charset="0"/>
                <a:sym typeface="Symbol" panose="05050102010706020507" pitchFamily="18" charset="2"/>
              </a:rPr>
              <a:t>渐进多焦点镜片（</a:t>
            </a:r>
            <a:r>
              <a:rPr lang="en-US" altLang="zh-CN" baseline="0" dirty="0">
                <a:latin typeface="Arial" panose="020B0604020202020204" pitchFamily="34" charset="0"/>
                <a:cs typeface="Arial" panose="020B0604020202020204" pitchFamily="34" charset="0"/>
                <a:sym typeface="Symbol" panose="05050102010706020507" pitchFamily="18" charset="2"/>
              </a:rPr>
              <a:t>ISO</a:t>
            </a:r>
            <a:r>
              <a:rPr lang="zh-CN" altLang="en-US" baseline="0" dirty="0">
                <a:latin typeface="Arial" panose="020B0604020202020204" pitchFamily="34" charset="0"/>
                <a:cs typeface="Arial" panose="020B0604020202020204" pitchFamily="34" charset="0"/>
                <a:sym typeface="Symbol" panose="05050102010706020507" pitchFamily="18" charset="2"/>
              </a:rPr>
              <a:t>首选术语 </a:t>
            </a:r>
            <a:r>
              <a:rPr lang="en-US" altLang="zh-CN" baseline="0" dirty="0">
                <a:latin typeface="Arial" panose="020B0604020202020204" pitchFamily="34" charset="0"/>
                <a:cs typeface="Arial" panose="020B0604020202020204" pitchFamily="34" charset="0"/>
                <a:sym typeface="Symbol" panose="05050102010706020507" pitchFamily="18" charset="2"/>
              </a:rPr>
              <a:t>- </a:t>
            </a:r>
            <a:r>
              <a:rPr lang="zh-CN" altLang="en-US" baseline="0" dirty="0">
                <a:latin typeface="Arial" panose="020B0604020202020204" pitchFamily="34" charset="0"/>
                <a:cs typeface="Arial" panose="020B0604020202020204" pitchFamily="34" charset="0"/>
                <a:sym typeface="Symbol" panose="05050102010706020507" pitchFamily="18" charset="2"/>
              </a:rPr>
              <a:t>以前是</a:t>
            </a:r>
            <a:r>
              <a:rPr lang="en-US" altLang="zh-CN" baseline="0" dirty="0">
                <a:latin typeface="Arial" panose="020B0604020202020204" pitchFamily="34" charset="0"/>
                <a:cs typeface="Arial" panose="020B0604020202020204" pitchFamily="34" charset="0"/>
                <a:sym typeface="Symbol" panose="05050102010706020507" pitchFamily="18" charset="2"/>
              </a:rPr>
              <a:t>PAL </a:t>
            </a:r>
            <a:r>
              <a:rPr lang="zh-CN" altLang="en-US" baseline="0" dirty="0">
                <a:latin typeface="Arial" panose="020B0604020202020204" pitchFamily="34" charset="0"/>
                <a:cs typeface="Arial" panose="020B0604020202020204" pitchFamily="34" charset="0"/>
                <a:sym typeface="Symbol" panose="05050102010706020507" pitchFamily="18" charset="2"/>
              </a:rPr>
              <a:t>）</a:t>
            </a:r>
            <a:endParaRPr lang="en-US" altLang="zh-CN" baseline="0" dirty="0">
              <a:latin typeface="Arial" panose="020B0604020202020204" pitchFamily="34" charset="0"/>
              <a:cs typeface="Arial" panose="020B0604020202020204" pitchFamily="34" charset="0"/>
              <a:sym typeface="Symbol" panose="05050102010706020507" pitchFamily="18" charset="2"/>
            </a:endParaRPr>
          </a:p>
          <a:p>
            <a:pPr marL="0" indent="0">
              <a:buFont typeface="Symbol" panose="05050102010706020507" pitchFamily="18" charset="2"/>
              <a:buNone/>
            </a:pPr>
            <a:endParaRPr lang="en-US" altLang="zh-CN" baseline="0" dirty="0">
              <a:latin typeface="Arial" panose="020B0604020202020204" pitchFamily="34" charset="0"/>
              <a:cs typeface="Arial" panose="020B0604020202020204" pitchFamily="34" charset="0"/>
              <a:sym typeface="Symbol" panose="05050102010706020507" pitchFamily="18" charset="2"/>
            </a:endParaRPr>
          </a:p>
          <a:p>
            <a:pPr marL="0" indent="0">
              <a:buFont typeface="Symbol" panose="05050102010706020507" pitchFamily="18" charset="2"/>
              <a:buNone/>
            </a:pPr>
            <a:endParaRPr lang="en-US" altLang="zh-CN" baseline="0" dirty="0">
              <a:latin typeface="Arial" panose="020B0604020202020204" pitchFamily="34" charset="0"/>
              <a:cs typeface="Arial" panose="020B0604020202020204" pitchFamily="34" charset="0"/>
              <a:sym typeface="Symbol" panose="05050102010706020507" pitchFamily="18" charset="2"/>
            </a:endParaRPr>
          </a:p>
          <a:p>
            <a:pPr marL="0" indent="0">
              <a:buFont typeface="Symbol" panose="05050102010706020507" pitchFamily="18" charset="2"/>
              <a:buNone/>
            </a:pPr>
            <a:endParaRPr lang="en-US" altLang="zh-CN" baseline="0" dirty="0">
              <a:latin typeface="Arial" panose="020B0604020202020204" pitchFamily="34" charset="0"/>
              <a:cs typeface="Arial" panose="020B0604020202020204" pitchFamily="34" charset="0"/>
              <a:sym typeface="Symbol" panose="05050102010706020507" pitchFamily="18" charset="2"/>
            </a:endParaRPr>
          </a:p>
          <a:p>
            <a:pPr marL="0" indent="0">
              <a:buFont typeface="Symbol" panose="05050102010706020507" pitchFamily="18" charset="2"/>
              <a:buNone/>
            </a:pPr>
            <a:endParaRPr lang="en-US" altLang="zh-CN" dirty="0"/>
          </a:p>
          <a:p>
            <a:endParaRPr lang="en-GB" altLang="zh-CN" dirty="0"/>
          </a:p>
          <a:p>
            <a:endParaRPr lang="en-GB" altLang="zh-CN" dirty="0"/>
          </a:p>
          <a:p>
            <a:endParaRPr lang="en-US" baseline="0" dirty="0">
              <a:latin typeface="Arial" panose="020B0604020202020204" pitchFamily="34" charset="0"/>
              <a:cs typeface="Arial" panose="020B0604020202020204" pitchFamily="34" charset="0"/>
              <a:sym typeface="Symbol" panose="05050102010706020507" pitchFamily="18" charset="2"/>
            </a:endParaRPr>
          </a:p>
          <a:p>
            <a:endParaRPr lang="en-US" baseline="0" dirty="0">
              <a:latin typeface="Arial" panose="020B0604020202020204" pitchFamily="34" charset="0"/>
              <a:cs typeface="Arial" panose="020B0604020202020204" pitchFamily="34" charset="0"/>
              <a:sym typeface="Symbol" panose="05050102010706020507" pitchFamily="18" charset="2"/>
            </a:endParaRPr>
          </a:p>
          <a:p>
            <a:endParaRPr lang="en-US" baseline="0" dirty="0">
              <a:latin typeface="Arial" panose="020B0604020202020204" pitchFamily="34" charset="0"/>
              <a:cs typeface="Arial" panose="020B0604020202020204" pitchFamily="34" charset="0"/>
              <a:sym typeface="Symbol" panose="05050102010706020507" pitchFamily="18" charset="2"/>
            </a:endParaRPr>
          </a:p>
          <a:p>
            <a:endParaRPr lang="en-US" dirty="0"/>
          </a:p>
          <a:p>
            <a:endParaRPr lang="en-GB" dirty="0"/>
          </a:p>
          <a:p>
            <a:endParaRPr lang="en-GB" dirty="0"/>
          </a:p>
        </p:txBody>
      </p:sp>
      <p:sp>
        <p:nvSpPr>
          <p:cNvPr id="4" name="Slide Number Placeholder 3"/>
          <p:cNvSpPr>
            <a:spLocks noGrp="1"/>
          </p:cNvSpPr>
          <p:nvPr>
            <p:ph type="sldNum" sz="quarter" idx="10"/>
          </p:nvPr>
        </p:nvSpPr>
        <p:spPr/>
        <p:txBody>
          <a:bodyPr/>
          <a:lstStyle/>
          <a:p>
            <a:fld id="{C5DF7863-7746-483A-AD5E-C5651793CD6E}" type="slidenum">
              <a:rPr lang="en-GB" smtClean="0">
                <a:solidFill>
                  <a:prstClr val="black"/>
                </a:solidFill>
              </a:rPr>
              <a:t>1</a:t>
            </a:fld>
            <a:endParaRPr lang="en-GB">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r>
              <a:rPr lang="zh-CN" altLang="en-US" dirty="0"/>
              <a:t>数据来源于：</a:t>
            </a:r>
            <a:r>
              <a:rPr lang="en-AU" dirty="0"/>
              <a:t>Stapleton</a:t>
            </a:r>
            <a:r>
              <a:rPr lang="zh-CN" altLang="en-US" i="1" dirty="0"/>
              <a:t>等人</a:t>
            </a:r>
            <a:r>
              <a:rPr lang="zh-CN" altLang="en-US" dirty="0"/>
              <a:t>，</a:t>
            </a:r>
            <a:r>
              <a:rPr lang="en-US" altLang="zh-CN" dirty="0"/>
              <a:t>2008</a:t>
            </a:r>
            <a:r>
              <a:rPr lang="zh-CN" altLang="en-US" dirty="0"/>
              <a:t>年，</a:t>
            </a:r>
            <a:r>
              <a:rPr lang="en-AU" dirty="0" err="1"/>
              <a:t>Bullimore</a:t>
            </a:r>
            <a:r>
              <a:rPr lang="zh-CN" altLang="en-US" sz="1200" i="1" kern="1200" dirty="0">
                <a:solidFill>
                  <a:schemeClr val="tx1"/>
                </a:solidFill>
                <a:latin typeface="+mn-lt"/>
                <a:ea typeface="+mn-ea"/>
                <a:cs typeface="+mn-cs"/>
              </a:rPr>
              <a:t>等人</a:t>
            </a:r>
            <a:r>
              <a:rPr lang="zh-CN" altLang="en-US" dirty="0"/>
              <a:t>，</a:t>
            </a:r>
            <a:r>
              <a:rPr lang="en-US" altLang="zh-CN" dirty="0"/>
              <a:t>2013</a:t>
            </a:r>
            <a:r>
              <a:rPr lang="zh-CN" altLang="en-US" dirty="0"/>
              <a:t>年，</a:t>
            </a:r>
            <a:r>
              <a:rPr lang="en-AU" dirty="0" err="1"/>
              <a:t>Ivanisevic</a:t>
            </a:r>
            <a:r>
              <a:rPr lang="zh-CN" altLang="en-US" sz="1200" i="1" kern="1200" dirty="0">
                <a:solidFill>
                  <a:schemeClr val="tx1"/>
                </a:solidFill>
                <a:latin typeface="+mn-lt"/>
                <a:ea typeface="+mn-ea"/>
                <a:cs typeface="+mn-cs"/>
              </a:rPr>
              <a:t>等人</a:t>
            </a:r>
            <a:r>
              <a:rPr lang="zh-CN" altLang="en-US" dirty="0"/>
              <a:t>，</a:t>
            </a:r>
            <a:r>
              <a:rPr lang="en-US" altLang="zh-CN" dirty="0"/>
              <a:t>2000</a:t>
            </a:r>
            <a:r>
              <a:rPr lang="zh-CN" altLang="en-US" dirty="0"/>
              <a:t>年，</a:t>
            </a:r>
            <a:r>
              <a:rPr lang="en-AU" dirty="0" err="1"/>
              <a:t>Mitry</a:t>
            </a:r>
            <a:r>
              <a:rPr lang="zh-CN" altLang="en-US" sz="1200" i="1" kern="1200" dirty="0">
                <a:solidFill>
                  <a:schemeClr val="tx1"/>
                </a:solidFill>
                <a:latin typeface="+mn-lt"/>
                <a:ea typeface="+mn-ea"/>
                <a:cs typeface="+mn-cs"/>
              </a:rPr>
              <a:t>等人</a:t>
            </a:r>
            <a:r>
              <a:rPr lang="zh-CN" altLang="en-US" dirty="0"/>
              <a:t>，</a:t>
            </a:r>
            <a:r>
              <a:rPr lang="en-US" altLang="zh-CN" dirty="0"/>
              <a:t>2010</a:t>
            </a:r>
            <a:r>
              <a:rPr lang="zh-CN" altLang="en-US" dirty="0"/>
              <a:t>年，</a:t>
            </a:r>
            <a:r>
              <a:rPr lang="en-AU" dirty="0"/>
              <a:t>Ogawa&amp;Tanaka，1988</a:t>
            </a:r>
            <a:r>
              <a:rPr lang="zh-CN" altLang="en-US" dirty="0"/>
              <a:t>年，和</a:t>
            </a:r>
            <a:r>
              <a:rPr lang="en-AU" dirty="0" err="1"/>
              <a:t>Vongphanit</a:t>
            </a:r>
            <a:r>
              <a:rPr lang="zh-CN" altLang="en-US" sz="1200" i="1" kern="1200" dirty="0">
                <a:solidFill>
                  <a:schemeClr val="tx1"/>
                </a:solidFill>
                <a:latin typeface="+mn-lt"/>
                <a:ea typeface="+mn-ea"/>
                <a:cs typeface="+mn-cs"/>
              </a:rPr>
              <a:t>等人</a:t>
            </a:r>
            <a:r>
              <a:rPr lang="zh-CN" altLang="en-US" dirty="0"/>
              <a:t>，</a:t>
            </a:r>
            <a:r>
              <a:rPr lang="en-US" altLang="zh-CN" dirty="0"/>
              <a:t>2002</a:t>
            </a:r>
            <a:r>
              <a:rPr lang="zh-CN" altLang="en-US" dirty="0"/>
              <a:t>年，在</a:t>
            </a:r>
            <a:r>
              <a:rPr lang="en-AU" dirty="0"/>
              <a:t>Flitcroft，2012</a:t>
            </a:r>
            <a:r>
              <a:rPr lang="zh-CN" altLang="en-US" dirty="0"/>
              <a:t>年</a:t>
            </a:r>
            <a:r>
              <a:rPr lang="en-US" altLang="zh-CN" dirty="0"/>
              <a:t>-</a:t>
            </a:r>
            <a:r>
              <a:rPr lang="zh-CN" altLang="en-US" dirty="0"/>
              <a:t>作者计算（</a:t>
            </a:r>
            <a:r>
              <a:rPr lang="en-AU" dirty="0" err="1"/>
              <a:t>Gifford，K</a:t>
            </a:r>
            <a:r>
              <a:rPr lang="en-AU" dirty="0"/>
              <a:t>）。</a:t>
            </a:r>
          </a:p>
          <a:p>
            <a:pPr algn="l"/>
            <a:r>
              <a:rPr lang="zh-CN" altLang="en-US" dirty="0"/>
              <a:t>数学基于以下假设，提出了隐形眼镜配戴与近视并发症的可比终生风险的概念：隐形眼镜配戴在</a:t>
            </a:r>
            <a:r>
              <a:rPr lang="en-US" altLang="zh-CN" dirty="0"/>
              <a:t>50</a:t>
            </a:r>
            <a:r>
              <a:rPr lang="zh-CN" altLang="en-US" dirty="0"/>
              <a:t>年中，仅计算出一次微生物性角膜炎事故的风险。微生物</a:t>
            </a:r>
            <a:r>
              <a:rPr lang="zh-CN" altLang="en-US" baseline="0" dirty="0"/>
              <a:t>性角膜炎</a:t>
            </a:r>
            <a:r>
              <a:rPr lang="zh-CN" altLang="en-US" dirty="0"/>
              <a:t>可以发生不止一次</a:t>
            </a:r>
            <a:r>
              <a:rPr lang="en-US" altLang="zh-CN" dirty="0"/>
              <a:t>…</a:t>
            </a:r>
            <a:r>
              <a:rPr lang="zh-CN" altLang="en-US" dirty="0"/>
              <a:t>但是没有关于复发的数据</a:t>
            </a:r>
            <a:r>
              <a:rPr lang="en-US" altLang="zh-CN" dirty="0"/>
              <a:t>/</a:t>
            </a:r>
            <a:r>
              <a:rPr lang="zh-CN" altLang="en-US" dirty="0"/>
              <a:t>论文。黄斑病变</a:t>
            </a:r>
            <a:r>
              <a:rPr lang="en-US" altLang="zh-CN" dirty="0"/>
              <a:t>-</a:t>
            </a:r>
            <a:r>
              <a:rPr lang="zh-CN" altLang="en-US" dirty="0"/>
              <a:t>一旦确诊</a:t>
            </a:r>
            <a:r>
              <a:rPr lang="en-AU" dirty="0"/>
              <a:t>，</a:t>
            </a:r>
            <a:r>
              <a:rPr lang="zh-CN" altLang="en-US" dirty="0"/>
              <a:t>需持续治疗。终生风险</a:t>
            </a:r>
            <a:r>
              <a:rPr lang="en-US" altLang="zh-CN" dirty="0"/>
              <a:t>=</a:t>
            </a:r>
            <a:r>
              <a:rPr lang="zh-CN" altLang="en-US" dirty="0"/>
              <a:t>文献中的发病率。使用澳大利亚</a:t>
            </a:r>
            <a:r>
              <a:rPr lang="en-US" altLang="zh-CN" dirty="0"/>
              <a:t>82</a:t>
            </a:r>
            <a:r>
              <a:rPr lang="zh-CN" altLang="en-US" dirty="0"/>
              <a:t>岁的平均预期寿命（</a:t>
            </a:r>
            <a:r>
              <a:rPr lang="en-AU" dirty="0" err="1"/>
              <a:t>www.aihw.gov.au</a:t>
            </a:r>
            <a:r>
              <a:rPr lang="en-AU" dirty="0"/>
              <a:t>）</a:t>
            </a:r>
            <a:r>
              <a:rPr lang="zh-CN" altLang="en-US" dirty="0"/>
              <a:t>计算出了视网膜脱离的年发病率，对于近视眼，假设平均发病年龄为</a:t>
            </a:r>
            <a:r>
              <a:rPr lang="en-US" altLang="zh-CN" dirty="0"/>
              <a:t>15</a:t>
            </a:r>
            <a:r>
              <a:rPr lang="zh-CN" altLang="en-US" dirty="0"/>
              <a:t>岁，而近视眼的持续时间为</a:t>
            </a:r>
            <a:r>
              <a:rPr lang="en-US" altLang="zh-CN" dirty="0"/>
              <a:t>67</a:t>
            </a:r>
            <a:r>
              <a:rPr lang="zh-CN" altLang="en-US" dirty="0"/>
              <a:t>年。</a:t>
            </a:r>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r>
              <a:rPr lang="zh-CN" altLang="en-US" sz="1200" dirty="0"/>
              <a:t>数据来源于：</a:t>
            </a:r>
            <a:r>
              <a:rPr lang="en-US" altLang="zh-CN" sz="1200" dirty="0"/>
              <a:t>Stapleton</a:t>
            </a:r>
            <a:r>
              <a:rPr lang="zh-CN" altLang="en-US" sz="1200" i="1" dirty="0"/>
              <a:t>等人，</a:t>
            </a:r>
            <a:r>
              <a:rPr lang="en-US" altLang="zh-CN" sz="1200" dirty="0"/>
              <a:t>2008</a:t>
            </a:r>
            <a:r>
              <a:rPr lang="zh-CN" altLang="en-US" sz="1200" dirty="0"/>
              <a:t>年，</a:t>
            </a:r>
            <a:r>
              <a:rPr lang="en-US" altLang="zh-CN" sz="1200" dirty="0" err="1"/>
              <a:t>Bullimore</a:t>
            </a:r>
            <a:r>
              <a:rPr lang="zh-CN" altLang="en-US" sz="1200" i="1" kern="1200" dirty="0">
                <a:solidFill>
                  <a:schemeClr val="tx1"/>
                </a:solidFill>
                <a:latin typeface="+mn-lt"/>
                <a:ea typeface="+mn-ea"/>
                <a:cs typeface="+mn-cs"/>
              </a:rPr>
              <a:t>等人，</a:t>
            </a:r>
            <a:r>
              <a:rPr lang="en-US" altLang="zh-CN" sz="1200" dirty="0"/>
              <a:t>2013</a:t>
            </a:r>
            <a:r>
              <a:rPr lang="zh-CN" altLang="en-US" sz="1200" dirty="0"/>
              <a:t>年，</a:t>
            </a:r>
            <a:r>
              <a:rPr lang="en-US" altLang="zh-CN" sz="1200" dirty="0" err="1"/>
              <a:t>Ivanisevic</a:t>
            </a:r>
            <a:r>
              <a:rPr lang="zh-CN" altLang="en-US" sz="1200" i="1" kern="1200" dirty="0">
                <a:solidFill>
                  <a:schemeClr val="tx1"/>
                </a:solidFill>
                <a:latin typeface="+mn-lt"/>
                <a:ea typeface="+mn-ea"/>
                <a:cs typeface="+mn-cs"/>
              </a:rPr>
              <a:t>等人，</a:t>
            </a:r>
            <a:r>
              <a:rPr lang="en-US" altLang="zh-CN" sz="1200" dirty="0"/>
              <a:t>2000</a:t>
            </a:r>
            <a:r>
              <a:rPr lang="zh-CN" altLang="en-US" sz="1200" dirty="0"/>
              <a:t>年，</a:t>
            </a:r>
            <a:r>
              <a:rPr lang="en-US" altLang="zh-CN" sz="1200" dirty="0" err="1"/>
              <a:t>Mitry</a:t>
            </a:r>
            <a:r>
              <a:rPr lang="zh-CN" altLang="en-US" sz="1200" i="1" kern="1200" dirty="0">
                <a:solidFill>
                  <a:schemeClr val="tx1"/>
                </a:solidFill>
                <a:latin typeface="+mn-lt"/>
                <a:ea typeface="+mn-ea"/>
                <a:cs typeface="+mn-cs"/>
              </a:rPr>
              <a:t>等人，</a:t>
            </a:r>
            <a:r>
              <a:rPr lang="en-US" altLang="zh-CN" sz="1200" dirty="0"/>
              <a:t>2010</a:t>
            </a:r>
            <a:r>
              <a:rPr lang="zh-CN" altLang="en-US" sz="1200" dirty="0"/>
              <a:t>年，</a:t>
            </a:r>
            <a:r>
              <a:rPr lang="en-US" altLang="zh-CN" sz="1200" dirty="0"/>
              <a:t>Ogawa&amp;Tanaka1988</a:t>
            </a:r>
            <a:r>
              <a:rPr lang="zh-CN" altLang="en-US" sz="1200" dirty="0"/>
              <a:t>年和</a:t>
            </a:r>
            <a:r>
              <a:rPr lang="en-US" altLang="zh-CN" sz="1200" dirty="0" err="1"/>
              <a:t>Vongphanit</a:t>
            </a:r>
            <a:r>
              <a:rPr lang="zh-CN" altLang="en-US" sz="1200" i="1" kern="1200" dirty="0">
                <a:solidFill>
                  <a:schemeClr val="tx1"/>
                </a:solidFill>
                <a:latin typeface="+mn-lt"/>
                <a:ea typeface="+mn-ea"/>
                <a:cs typeface="+mn-cs"/>
              </a:rPr>
              <a:t>等人，</a:t>
            </a:r>
            <a:r>
              <a:rPr lang="en-US" altLang="zh-CN" sz="1200" dirty="0"/>
              <a:t>2002</a:t>
            </a:r>
            <a:r>
              <a:rPr lang="zh-CN" altLang="en-US" sz="1200" dirty="0"/>
              <a:t>年，在</a:t>
            </a:r>
            <a:r>
              <a:rPr lang="en-US" altLang="zh-CN" sz="1200" dirty="0" err="1"/>
              <a:t>Flitcroft</a:t>
            </a:r>
            <a:r>
              <a:rPr lang="zh-CN" altLang="en-US" sz="1200" dirty="0"/>
              <a:t>，</a:t>
            </a:r>
            <a:r>
              <a:rPr lang="en-US" altLang="zh-CN" sz="1200" dirty="0"/>
              <a:t>2012</a:t>
            </a:r>
            <a:r>
              <a:rPr lang="zh-CN" altLang="en-US" sz="1200" dirty="0"/>
              <a:t>年</a:t>
            </a:r>
            <a:r>
              <a:rPr lang="en-US" altLang="zh-CN" sz="1200" dirty="0"/>
              <a:t>-</a:t>
            </a:r>
            <a:r>
              <a:rPr lang="zh-CN" altLang="en-US" sz="1200" dirty="0"/>
              <a:t>作者计算（</a:t>
            </a:r>
            <a:r>
              <a:rPr lang="en-US" altLang="zh-CN" sz="1200" dirty="0"/>
              <a:t>Gifford</a:t>
            </a:r>
            <a:r>
              <a:rPr lang="zh-CN" altLang="en-US" sz="1200" dirty="0"/>
              <a:t>，</a:t>
            </a:r>
            <a:r>
              <a:rPr lang="en-US" altLang="zh-CN" sz="1200" dirty="0"/>
              <a:t>K</a:t>
            </a:r>
            <a:r>
              <a:rPr lang="zh-CN" altLang="en-US" sz="1200" dirty="0"/>
              <a:t>）。</a:t>
            </a:r>
            <a:endParaRPr lang="en-US" altLang="zh-CN" sz="1200" dirty="0"/>
          </a:p>
          <a:p>
            <a:r>
              <a:rPr lang="zh-CN" altLang="en-US" sz="1200" dirty="0"/>
              <a:t>数据证实长戴仍然是最高伴随风险的隐形眼镜配戴模式。</a:t>
            </a:r>
            <a:endParaRPr lang="en-US" sz="1200" dirty="0"/>
          </a:p>
          <a:p>
            <a:endParaRPr lang="en-GB" dirty="0"/>
          </a:p>
        </p:txBody>
      </p:sp>
      <p:sp>
        <p:nvSpPr>
          <p:cNvPr id="4" name="Slide Number Placeholder 3"/>
          <p:cNvSpPr>
            <a:spLocks noGrp="1"/>
          </p:cNvSpPr>
          <p:nvPr>
            <p:ph type="sldNum" sz="quarter" idx="10"/>
          </p:nvPr>
        </p:nvSpPr>
        <p:spPr/>
        <p:txBody>
          <a:bodyPr/>
          <a:lstStyle/>
          <a:p>
            <a:fld id="{9A3A9DF1-0E42-0448-A9E1-A4AD95C54747}" type="slidenum">
              <a:rPr lang="en-US" smtClean="0"/>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zh-CN" sz="1200" b="0" i="0" kern="1200" dirty="0">
                <a:solidFill>
                  <a:schemeClr val="tx1"/>
                </a:solidFill>
                <a:latin typeface="+mn-lt"/>
                <a:ea typeface="+mn-ea"/>
                <a:cs typeface="+mn-cs"/>
              </a:rPr>
              <a:t>Stapleton</a:t>
            </a:r>
            <a:r>
              <a:rPr lang="zh-CN" altLang="en-US" sz="1200" b="0" i="1" kern="1200" dirty="0">
                <a:solidFill>
                  <a:schemeClr val="tx1"/>
                </a:solidFill>
                <a:latin typeface="+mn-lt"/>
                <a:ea typeface="+mn-ea"/>
                <a:cs typeface="+mn-cs"/>
              </a:rPr>
              <a:t>等人，</a:t>
            </a:r>
            <a:r>
              <a:rPr lang="en-US" altLang="zh-CN" sz="1200" b="0" i="0" kern="1200" dirty="0">
                <a:solidFill>
                  <a:schemeClr val="tx1"/>
                </a:solidFill>
                <a:latin typeface="+mn-lt"/>
                <a:ea typeface="+mn-ea"/>
                <a:cs typeface="+mn-cs"/>
              </a:rPr>
              <a:t>2008</a:t>
            </a:r>
            <a:r>
              <a:rPr lang="zh-CN" altLang="en-US" sz="1200" b="0" i="0" kern="1200" dirty="0">
                <a:solidFill>
                  <a:schemeClr val="tx1"/>
                </a:solidFill>
                <a:latin typeface="+mn-lt"/>
                <a:ea typeface="+mn-ea"/>
                <a:cs typeface="+mn-cs"/>
              </a:rPr>
              <a:t>年，</a:t>
            </a:r>
            <a:r>
              <a:rPr lang="en-US" altLang="zh-CN" sz="1200" b="0" i="0" kern="1200" dirty="0" err="1">
                <a:solidFill>
                  <a:schemeClr val="tx1"/>
                </a:solidFill>
                <a:latin typeface="+mn-lt"/>
                <a:ea typeface="+mn-ea"/>
                <a:cs typeface="+mn-cs"/>
              </a:rPr>
              <a:t>Bullimore</a:t>
            </a:r>
            <a:r>
              <a:rPr lang="zh-CN" altLang="en-US" sz="1200" b="0" i="1" kern="1200" dirty="0">
                <a:solidFill>
                  <a:schemeClr val="tx1"/>
                </a:solidFill>
                <a:latin typeface="+mn-lt"/>
                <a:ea typeface="+mn-ea"/>
                <a:cs typeface="+mn-cs"/>
              </a:rPr>
              <a:t>等人，</a:t>
            </a:r>
            <a:r>
              <a:rPr lang="en-US" altLang="zh-CN" sz="1200" b="0" i="0" kern="1200" dirty="0">
                <a:solidFill>
                  <a:schemeClr val="tx1"/>
                </a:solidFill>
                <a:latin typeface="+mn-lt"/>
                <a:ea typeface="+mn-ea"/>
                <a:cs typeface="+mn-cs"/>
              </a:rPr>
              <a:t>2013</a:t>
            </a:r>
            <a:r>
              <a:rPr lang="zh-CN" altLang="en-US" sz="1200" b="0" i="0" kern="1200" dirty="0">
                <a:solidFill>
                  <a:schemeClr val="tx1"/>
                </a:solidFill>
                <a:latin typeface="+mn-lt"/>
                <a:ea typeface="+mn-ea"/>
                <a:cs typeface="+mn-cs"/>
              </a:rPr>
              <a:t>年，</a:t>
            </a:r>
            <a:r>
              <a:rPr lang="en-US" altLang="zh-CN" sz="1200" b="0" i="0" kern="1200" dirty="0" err="1">
                <a:solidFill>
                  <a:schemeClr val="tx1"/>
                </a:solidFill>
                <a:latin typeface="+mn-lt"/>
                <a:ea typeface="+mn-ea"/>
                <a:cs typeface="+mn-cs"/>
              </a:rPr>
              <a:t>Ivanisevic</a:t>
            </a:r>
            <a:r>
              <a:rPr lang="zh-CN" altLang="en-US" sz="1200" b="0" i="1" kern="1200" dirty="0">
                <a:solidFill>
                  <a:schemeClr val="tx1"/>
                </a:solidFill>
                <a:latin typeface="+mn-lt"/>
                <a:ea typeface="+mn-ea"/>
                <a:cs typeface="+mn-cs"/>
              </a:rPr>
              <a:t>等人，</a:t>
            </a:r>
            <a:r>
              <a:rPr lang="en-US" altLang="zh-CN" sz="1200" b="0" i="0" kern="1200" dirty="0">
                <a:solidFill>
                  <a:schemeClr val="tx1"/>
                </a:solidFill>
                <a:latin typeface="+mn-lt"/>
                <a:ea typeface="+mn-ea"/>
                <a:cs typeface="+mn-cs"/>
              </a:rPr>
              <a:t>2000</a:t>
            </a:r>
            <a:r>
              <a:rPr lang="zh-CN" altLang="en-US" sz="1200" b="0" i="0" kern="1200" dirty="0">
                <a:solidFill>
                  <a:schemeClr val="tx1"/>
                </a:solidFill>
                <a:latin typeface="+mn-lt"/>
                <a:ea typeface="+mn-ea"/>
                <a:cs typeface="+mn-cs"/>
              </a:rPr>
              <a:t>年，</a:t>
            </a:r>
            <a:r>
              <a:rPr lang="en-US" altLang="zh-CN" sz="1200" b="0" i="0" kern="1200" dirty="0" err="1">
                <a:solidFill>
                  <a:schemeClr val="tx1"/>
                </a:solidFill>
                <a:latin typeface="+mn-lt"/>
                <a:ea typeface="+mn-ea"/>
                <a:cs typeface="+mn-cs"/>
              </a:rPr>
              <a:t>Mitry</a:t>
            </a:r>
            <a:r>
              <a:rPr lang="zh-CN" altLang="en-US" sz="1200" b="0" i="1" kern="1200" dirty="0">
                <a:solidFill>
                  <a:schemeClr val="tx1"/>
                </a:solidFill>
                <a:latin typeface="+mn-lt"/>
                <a:ea typeface="+mn-ea"/>
                <a:cs typeface="+mn-cs"/>
              </a:rPr>
              <a:t>等人，</a:t>
            </a:r>
            <a:r>
              <a:rPr lang="en-US" altLang="zh-CN" sz="1200" b="0" i="0" kern="1200" dirty="0">
                <a:solidFill>
                  <a:schemeClr val="tx1"/>
                </a:solidFill>
                <a:latin typeface="+mn-lt"/>
                <a:ea typeface="+mn-ea"/>
                <a:cs typeface="+mn-cs"/>
              </a:rPr>
              <a:t>2010</a:t>
            </a:r>
            <a:r>
              <a:rPr lang="zh-CN" altLang="en-US" sz="1200" b="0" i="0" kern="1200" dirty="0">
                <a:solidFill>
                  <a:schemeClr val="tx1"/>
                </a:solidFill>
                <a:latin typeface="+mn-lt"/>
                <a:ea typeface="+mn-ea"/>
                <a:cs typeface="+mn-cs"/>
              </a:rPr>
              <a:t>年，</a:t>
            </a:r>
            <a:r>
              <a:rPr lang="en-US" altLang="zh-CN" sz="1200" b="0" i="0" kern="1200" dirty="0">
                <a:solidFill>
                  <a:schemeClr val="tx1"/>
                </a:solidFill>
                <a:latin typeface="+mn-lt"/>
                <a:ea typeface="+mn-ea"/>
                <a:cs typeface="+mn-cs"/>
              </a:rPr>
              <a:t>Ogawa&amp;Tanaka1988</a:t>
            </a:r>
            <a:r>
              <a:rPr lang="zh-CN" altLang="en-US" sz="1200" b="0" i="0" kern="1200" dirty="0">
                <a:solidFill>
                  <a:schemeClr val="tx1"/>
                </a:solidFill>
                <a:latin typeface="+mn-lt"/>
                <a:ea typeface="+mn-ea"/>
                <a:cs typeface="+mn-cs"/>
              </a:rPr>
              <a:t>年和</a:t>
            </a:r>
            <a:r>
              <a:rPr lang="en-US" altLang="zh-CN" sz="1200" b="0" i="0" kern="1200" dirty="0" err="1">
                <a:solidFill>
                  <a:schemeClr val="tx1"/>
                </a:solidFill>
                <a:latin typeface="+mn-lt"/>
                <a:ea typeface="+mn-ea"/>
                <a:cs typeface="+mn-cs"/>
              </a:rPr>
              <a:t>Vongphanit</a:t>
            </a:r>
            <a:r>
              <a:rPr lang="zh-CN" altLang="en-US" sz="1200" b="0" i="1" kern="1200" dirty="0">
                <a:solidFill>
                  <a:schemeClr val="tx1"/>
                </a:solidFill>
                <a:latin typeface="+mn-lt"/>
                <a:ea typeface="+mn-ea"/>
                <a:cs typeface="+mn-cs"/>
              </a:rPr>
              <a:t>等人，</a:t>
            </a:r>
            <a:r>
              <a:rPr lang="en-US" altLang="zh-CN" sz="1200" b="0" i="0" kern="1200" dirty="0">
                <a:solidFill>
                  <a:schemeClr val="tx1"/>
                </a:solidFill>
                <a:latin typeface="+mn-lt"/>
                <a:ea typeface="+mn-ea"/>
                <a:cs typeface="+mn-cs"/>
              </a:rPr>
              <a:t>2002</a:t>
            </a:r>
            <a:r>
              <a:rPr lang="zh-CN" altLang="en-US" sz="1200" b="0" i="0" kern="1200" dirty="0">
                <a:solidFill>
                  <a:schemeClr val="tx1"/>
                </a:solidFill>
                <a:latin typeface="+mn-lt"/>
                <a:ea typeface="+mn-ea"/>
                <a:cs typeface="+mn-cs"/>
              </a:rPr>
              <a:t>年，在</a:t>
            </a:r>
            <a:r>
              <a:rPr lang="en-US" altLang="zh-CN" sz="1200" b="0" i="0" kern="1200" dirty="0" err="1">
                <a:solidFill>
                  <a:schemeClr val="tx1"/>
                </a:solidFill>
                <a:latin typeface="+mn-lt"/>
                <a:ea typeface="+mn-ea"/>
                <a:cs typeface="+mn-cs"/>
              </a:rPr>
              <a:t>Flitcroft</a:t>
            </a:r>
            <a:r>
              <a:rPr lang="zh-CN" altLang="en-US" sz="1200" b="0" i="0" kern="1200" dirty="0">
                <a:solidFill>
                  <a:schemeClr val="tx1"/>
                </a:solidFill>
                <a:latin typeface="+mn-lt"/>
                <a:ea typeface="+mn-ea"/>
                <a:cs typeface="+mn-cs"/>
              </a:rPr>
              <a:t>，</a:t>
            </a:r>
            <a:r>
              <a:rPr lang="en-US" altLang="zh-CN" sz="1200" b="0" i="0" kern="1200" dirty="0">
                <a:solidFill>
                  <a:schemeClr val="tx1"/>
                </a:solidFill>
                <a:latin typeface="+mn-lt"/>
                <a:ea typeface="+mn-ea"/>
                <a:cs typeface="+mn-cs"/>
              </a:rPr>
              <a:t>2012</a:t>
            </a:r>
            <a:r>
              <a:rPr lang="zh-CN" altLang="en-US" sz="1200" b="0" i="0" kern="1200" dirty="0">
                <a:solidFill>
                  <a:schemeClr val="tx1"/>
                </a:solidFill>
                <a:latin typeface="+mn-lt"/>
                <a:ea typeface="+mn-ea"/>
                <a:cs typeface="+mn-cs"/>
              </a:rPr>
              <a:t>年</a:t>
            </a:r>
            <a:r>
              <a:rPr lang="en-US" altLang="zh-CN" sz="1200" b="0" i="0" kern="1200" dirty="0">
                <a:solidFill>
                  <a:schemeClr val="tx1"/>
                </a:solidFill>
                <a:latin typeface="+mn-lt"/>
                <a:ea typeface="+mn-ea"/>
                <a:cs typeface="+mn-cs"/>
              </a:rPr>
              <a:t>-</a:t>
            </a:r>
            <a:r>
              <a:rPr lang="zh-CN" altLang="en-US" sz="1200" b="0" i="0" kern="1200" dirty="0">
                <a:solidFill>
                  <a:schemeClr val="tx1"/>
                </a:solidFill>
                <a:latin typeface="+mn-lt"/>
                <a:ea typeface="+mn-ea"/>
                <a:cs typeface="+mn-cs"/>
              </a:rPr>
              <a:t>作者计算（</a:t>
            </a:r>
            <a:r>
              <a:rPr lang="en-US" altLang="zh-CN" sz="1200" b="0" i="0" kern="1200" dirty="0">
                <a:solidFill>
                  <a:schemeClr val="tx1"/>
                </a:solidFill>
                <a:latin typeface="+mn-lt"/>
                <a:ea typeface="+mn-ea"/>
                <a:cs typeface="+mn-cs"/>
              </a:rPr>
              <a:t>Gifford K</a:t>
            </a:r>
            <a:r>
              <a:rPr lang="zh-CN" altLang="en-US" sz="1200" b="0" i="0" kern="1200" dirty="0">
                <a:solidFill>
                  <a:schemeClr val="tx1"/>
                </a:solidFill>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9A3A9DF1-0E42-0448-A9E1-A4AD95C54747}" type="slidenum">
              <a:rPr lang="en-US" smtClean="0"/>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ltLang="zh-CN" sz="1200" b="0" i="0" kern="1200" dirty="0">
                <a:solidFill>
                  <a:schemeClr val="tx1"/>
                </a:solidFill>
                <a:latin typeface="+mn-lt"/>
                <a:ea typeface="+mn-ea"/>
                <a:cs typeface="+mn-cs"/>
              </a:rPr>
              <a:t>Stapleton</a:t>
            </a:r>
            <a:r>
              <a:rPr lang="zh-CN" altLang="en-US" sz="1200" b="0" i="1" kern="1200" dirty="0">
                <a:solidFill>
                  <a:schemeClr val="tx1"/>
                </a:solidFill>
                <a:latin typeface="+mn-lt"/>
                <a:ea typeface="+mn-ea"/>
                <a:cs typeface="+mn-cs"/>
              </a:rPr>
              <a:t>等人，</a:t>
            </a:r>
            <a:r>
              <a:rPr lang="en-US" altLang="zh-CN" sz="1200" b="0" i="0" kern="1200" dirty="0">
                <a:solidFill>
                  <a:schemeClr val="tx1"/>
                </a:solidFill>
                <a:latin typeface="+mn-lt"/>
                <a:ea typeface="+mn-ea"/>
                <a:cs typeface="+mn-cs"/>
              </a:rPr>
              <a:t>2008</a:t>
            </a:r>
            <a:r>
              <a:rPr lang="zh-CN" altLang="en-US" sz="1200" b="0" i="0" kern="1200" dirty="0">
                <a:solidFill>
                  <a:schemeClr val="tx1"/>
                </a:solidFill>
                <a:latin typeface="+mn-lt"/>
                <a:ea typeface="+mn-ea"/>
                <a:cs typeface="+mn-cs"/>
              </a:rPr>
              <a:t>年，</a:t>
            </a:r>
            <a:r>
              <a:rPr lang="en-US" altLang="zh-CN" sz="1200" b="0" i="0" kern="1200" dirty="0" err="1">
                <a:solidFill>
                  <a:schemeClr val="tx1"/>
                </a:solidFill>
                <a:latin typeface="+mn-lt"/>
                <a:ea typeface="+mn-ea"/>
                <a:cs typeface="+mn-cs"/>
              </a:rPr>
              <a:t>Bullimore</a:t>
            </a:r>
            <a:r>
              <a:rPr lang="zh-CN" altLang="en-US" sz="1200" b="0" i="1" kern="1200" dirty="0">
                <a:solidFill>
                  <a:schemeClr val="tx1"/>
                </a:solidFill>
                <a:latin typeface="+mn-lt"/>
                <a:ea typeface="+mn-ea"/>
                <a:cs typeface="+mn-cs"/>
              </a:rPr>
              <a:t>等人，</a:t>
            </a:r>
            <a:r>
              <a:rPr lang="en-US" altLang="zh-CN" sz="1200" b="0" i="0" kern="1200" dirty="0">
                <a:solidFill>
                  <a:schemeClr val="tx1"/>
                </a:solidFill>
                <a:latin typeface="+mn-lt"/>
                <a:ea typeface="+mn-ea"/>
                <a:cs typeface="+mn-cs"/>
              </a:rPr>
              <a:t>2013</a:t>
            </a:r>
            <a:r>
              <a:rPr lang="zh-CN" altLang="en-US" sz="1200" b="0" i="0" kern="1200" dirty="0">
                <a:solidFill>
                  <a:schemeClr val="tx1"/>
                </a:solidFill>
                <a:latin typeface="+mn-lt"/>
                <a:ea typeface="+mn-ea"/>
                <a:cs typeface="+mn-cs"/>
              </a:rPr>
              <a:t>年，</a:t>
            </a:r>
            <a:r>
              <a:rPr lang="en-US" altLang="zh-CN" sz="1200" b="0" i="0" kern="1200" dirty="0" err="1">
                <a:solidFill>
                  <a:schemeClr val="tx1"/>
                </a:solidFill>
                <a:latin typeface="+mn-lt"/>
                <a:ea typeface="+mn-ea"/>
                <a:cs typeface="+mn-cs"/>
              </a:rPr>
              <a:t>Ivanisevic</a:t>
            </a:r>
            <a:r>
              <a:rPr lang="zh-CN" altLang="en-US" sz="1200" b="0" i="1" kern="1200" dirty="0">
                <a:solidFill>
                  <a:schemeClr val="tx1"/>
                </a:solidFill>
                <a:latin typeface="+mn-lt"/>
                <a:ea typeface="+mn-ea"/>
                <a:cs typeface="+mn-cs"/>
              </a:rPr>
              <a:t>等人，</a:t>
            </a:r>
            <a:r>
              <a:rPr lang="en-US" altLang="zh-CN" sz="1200" b="0" i="0" kern="1200" dirty="0">
                <a:solidFill>
                  <a:schemeClr val="tx1"/>
                </a:solidFill>
                <a:latin typeface="+mn-lt"/>
                <a:ea typeface="+mn-ea"/>
                <a:cs typeface="+mn-cs"/>
              </a:rPr>
              <a:t>2000</a:t>
            </a:r>
            <a:r>
              <a:rPr lang="zh-CN" altLang="en-US" sz="1200" b="0" i="0" kern="1200" dirty="0">
                <a:solidFill>
                  <a:schemeClr val="tx1"/>
                </a:solidFill>
                <a:latin typeface="+mn-lt"/>
                <a:ea typeface="+mn-ea"/>
                <a:cs typeface="+mn-cs"/>
              </a:rPr>
              <a:t>年，</a:t>
            </a:r>
            <a:r>
              <a:rPr lang="en-US" altLang="zh-CN" sz="1200" b="0" i="0" kern="1200" dirty="0" err="1">
                <a:solidFill>
                  <a:schemeClr val="tx1"/>
                </a:solidFill>
                <a:latin typeface="+mn-lt"/>
                <a:ea typeface="+mn-ea"/>
                <a:cs typeface="+mn-cs"/>
              </a:rPr>
              <a:t>Mitry</a:t>
            </a:r>
            <a:r>
              <a:rPr lang="zh-CN" altLang="en-US" sz="1200" b="0" i="1" kern="1200" dirty="0">
                <a:solidFill>
                  <a:schemeClr val="tx1"/>
                </a:solidFill>
                <a:latin typeface="+mn-lt"/>
                <a:ea typeface="+mn-ea"/>
                <a:cs typeface="+mn-cs"/>
              </a:rPr>
              <a:t>等人，</a:t>
            </a:r>
            <a:r>
              <a:rPr lang="en-US" altLang="zh-CN" sz="1200" b="0" i="0" kern="1200" dirty="0">
                <a:solidFill>
                  <a:schemeClr val="tx1"/>
                </a:solidFill>
                <a:latin typeface="+mn-lt"/>
                <a:ea typeface="+mn-ea"/>
                <a:cs typeface="+mn-cs"/>
              </a:rPr>
              <a:t>2010</a:t>
            </a:r>
            <a:r>
              <a:rPr lang="zh-CN" altLang="en-US" sz="1200" b="0" i="0" kern="1200" dirty="0">
                <a:solidFill>
                  <a:schemeClr val="tx1"/>
                </a:solidFill>
                <a:latin typeface="+mn-lt"/>
                <a:ea typeface="+mn-ea"/>
                <a:cs typeface="+mn-cs"/>
              </a:rPr>
              <a:t>年，</a:t>
            </a:r>
            <a:r>
              <a:rPr lang="en-US" altLang="zh-CN" sz="1200" b="0" i="0" kern="1200" dirty="0">
                <a:solidFill>
                  <a:schemeClr val="tx1"/>
                </a:solidFill>
                <a:latin typeface="+mn-lt"/>
                <a:ea typeface="+mn-ea"/>
                <a:cs typeface="+mn-cs"/>
              </a:rPr>
              <a:t>Ogawa&amp;Tanaka1988</a:t>
            </a:r>
            <a:r>
              <a:rPr lang="zh-CN" altLang="en-US" sz="1200" b="0" i="0" kern="1200" dirty="0">
                <a:solidFill>
                  <a:schemeClr val="tx1"/>
                </a:solidFill>
                <a:latin typeface="+mn-lt"/>
                <a:ea typeface="+mn-ea"/>
                <a:cs typeface="+mn-cs"/>
              </a:rPr>
              <a:t>年和</a:t>
            </a:r>
            <a:r>
              <a:rPr lang="en-US" altLang="zh-CN" sz="1200" b="0" i="0" kern="1200" dirty="0" err="1">
                <a:solidFill>
                  <a:schemeClr val="tx1"/>
                </a:solidFill>
                <a:latin typeface="+mn-lt"/>
                <a:ea typeface="+mn-ea"/>
                <a:cs typeface="+mn-cs"/>
              </a:rPr>
              <a:t>Vongphanit</a:t>
            </a:r>
            <a:r>
              <a:rPr lang="zh-CN" altLang="en-US" sz="1200" b="0" i="1" kern="1200" dirty="0">
                <a:solidFill>
                  <a:schemeClr val="tx1"/>
                </a:solidFill>
                <a:latin typeface="+mn-lt"/>
                <a:ea typeface="+mn-ea"/>
                <a:cs typeface="+mn-cs"/>
              </a:rPr>
              <a:t>等人，</a:t>
            </a:r>
            <a:r>
              <a:rPr lang="en-US" altLang="zh-CN" sz="1200" b="0" i="0" kern="1200" dirty="0">
                <a:solidFill>
                  <a:schemeClr val="tx1"/>
                </a:solidFill>
                <a:latin typeface="+mn-lt"/>
                <a:ea typeface="+mn-ea"/>
                <a:cs typeface="+mn-cs"/>
              </a:rPr>
              <a:t>2002</a:t>
            </a:r>
            <a:r>
              <a:rPr lang="zh-CN" altLang="en-US" sz="1200" b="0" i="0" kern="1200" dirty="0">
                <a:solidFill>
                  <a:schemeClr val="tx1"/>
                </a:solidFill>
                <a:latin typeface="+mn-lt"/>
                <a:ea typeface="+mn-ea"/>
                <a:cs typeface="+mn-cs"/>
              </a:rPr>
              <a:t>年，在</a:t>
            </a:r>
            <a:r>
              <a:rPr lang="en-US" altLang="zh-CN" sz="1200" b="0" i="0" kern="1200" dirty="0" err="1">
                <a:solidFill>
                  <a:schemeClr val="tx1"/>
                </a:solidFill>
                <a:latin typeface="+mn-lt"/>
                <a:ea typeface="+mn-ea"/>
                <a:cs typeface="+mn-cs"/>
              </a:rPr>
              <a:t>Flitcroft</a:t>
            </a:r>
            <a:r>
              <a:rPr lang="zh-CN" altLang="en-US" sz="1200" b="0" i="0" kern="1200" dirty="0">
                <a:solidFill>
                  <a:schemeClr val="tx1"/>
                </a:solidFill>
                <a:latin typeface="+mn-lt"/>
                <a:ea typeface="+mn-ea"/>
                <a:cs typeface="+mn-cs"/>
              </a:rPr>
              <a:t>，</a:t>
            </a:r>
            <a:r>
              <a:rPr lang="en-US" altLang="zh-CN" sz="1200" b="0" i="0" kern="1200" dirty="0">
                <a:solidFill>
                  <a:schemeClr val="tx1"/>
                </a:solidFill>
                <a:latin typeface="+mn-lt"/>
                <a:ea typeface="+mn-ea"/>
                <a:cs typeface="+mn-cs"/>
              </a:rPr>
              <a:t>2012</a:t>
            </a:r>
            <a:r>
              <a:rPr lang="zh-CN" altLang="en-US" sz="1200" b="0" i="0" kern="1200" dirty="0">
                <a:solidFill>
                  <a:schemeClr val="tx1"/>
                </a:solidFill>
                <a:latin typeface="+mn-lt"/>
                <a:ea typeface="+mn-ea"/>
                <a:cs typeface="+mn-cs"/>
              </a:rPr>
              <a:t>年</a:t>
            </a:r>
            <a:r>
              <a:rPr lang="en-US" altLang="zh-CN" sz="1200" b="0" i="0" kern="1200" dirty="0">
                <a:solidFill>
                  <a:schemeClr val="tx1"/>
                </a:solidFill>
                <a:latin typeface="+mn-lt"/>
                <a:ea typeface="+mn-ea"/>
                <a:cs typeface="+mn-cs"/>
              </a:rPr>
              <a:t>-</a:t>
            </a:r>
            <a:r>
              <a:rPr lang="zh-CN" altLang="en-US" sz="1200" b="0" i="0" kern="1200" dirty="0">
                <a:solidFill>
                  <a:schemeClr val="tx1"/>
                </a:solidFill>
                <a:latin typeface="+mn-lt"/>
                <a:ea typeface="+mn-ea"/>
                <a:cs typeface="+mn-cs"/>
              </a:rPr>
              <a:t>作者计算（</a:t>
            </a:r>
            <a:r>
              <a:rPr lang="en-US" altLang="zh-CN" sz="1200" b="0" i="0" kern="1200" dirty="0">
                <a:solidFill>
                  <a:schemeClr val="tx1"/>
                </a:solidFill>
                <a:latin typeface="+mn-lt"/>
                <a:ea typeface="+mn-ea"/>
                <a:cs typeface="+mn-cs"/>
              </a:rPr>
              <a:t>Gifford K</a:t>
            </a:r>
            <a:r>
              <a:rPr lang="zh-CN" altLang="en-US" sz="1200" b="0" i="0" kern="1200" dirty="0">
                <a:solidFill>
                  <a:schemeClr val="tx1"/>
                </a:solidFill>
                <a:latin typeface="+mn-lt"/>
                <a:ea typeface="+mn-ea"/>
                <a:cs typeface="+mn-cs"/>
              </a:rPr>
              <a:t>）。</a:t>
            </a:r>
          </a:p>
          <a:p>
            <a:endParaRPr lang="en-GB" dirty="0"/>
          </a:p>
        </p:txBody>
      </p:sp>
      <p:sp>
        <p:nvSpPr>
          <p:cNvPr id="4" name="Slide Number Placeholder 3"/>
          <p:cNvSpPr>
            <a:spLocks noGrp="1"/>
          </p:cNvSpPr>
          <p:nvPr>
            <p:ph type="sldNum" sz="quarter" idx="10"/>
          </p:nvPr>
        </p:nvSpPr>
        <p:spPr/>
        <p:txBody>
          <a:bodyPr/>
          <a:lstStyle/>
          <a:p>
            <a:fld id="{9A3A9DF1-0E42-0448-A9E1-A4AD95C54747}"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A3A9DF1-0E42-0448-A9E1-A4AD95C54747}" type="slidenum">
              <a:rPr lang="en-US" smtClean="0"/>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4388" y="476250"/>
            <a:ext cx="3171825" cy="23796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solidFill>
                  <a:prstClr val="black"/>
                </a:solidFill>
              </a:rPr>
              <a:t>17</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这些光学状态会降低准确性并导致调节误差。这些误差</a:t>
            </a:r>
            <a:r>
              <a:rPr lang="en-US" altLang="zh-CN" dirty="0">
                <a:sym typeface="Wingdings" panose="05000000000000000000" pitchFamily="2" charset="2"/>
              </a:rPr>
              <a:t></a:t>
            </a:r>
            <a:r>
              <a:rPr lang="zh-CN" altLang="en-US" sz="1200" kern="1200" dirty="0">
                <a:solidFill>
                  <a:schemeClr val="tx1"/>
                </a:solidFill>
                <a:effectLst/>
                <a:latin typeface="+mn-lt"/>
                <a:ea typeface="+mn-ea"/>
                <a:cs typeface="+mn-cs"/>
              </a:rPr>
              <a:t>不准确和不充分的近反射，可以增加近距远视离焦。</a:t>
            </a:r>
            <a:endParaRPr lang="en-US"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示意图显示了正负镜片的球面像差效果。所有案例都在下一张幻灯片中说明。</a:t>
            </a:r>
            <a:endParaRPr lang="en-AU" altLang="zh-CN"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defRPr/>
            </a:pPr>
            <a:r>
              <a:rPr lang="zh-CN" altLang="en-US" baseline="0" dirty="0"/>
              <a:t>球面像差和焦深</a:t>
            </a:r>
            <a:r>
              <a:rPr lang="en-US" altLang="zh-CN" baseline="0" dirty="0"/>
              <a:t>-</a:t>
            </a:r>
            <a:r>
              <a:rPr lang="zh-CN" altLang="en-US" baseline="0" dirty="0"/>
              <a:t>这种组合是一把双刃剑</a:t>
            </a:r>
            <a:r>
              <a:rPr lang="en-US" altLang="zh-CN" baseline="0" dirty="0"/>
              <a:t>-</a:t>
            </a:r>
            <a:r>
              <a:rPr lang="zh-CN" altLang="en-US" baseline="0" dirty="0"/>
              <a:t>虽然球面像差可以</a:t>
            </a:r>
            <a:r>
              <a:rPr lang="en-US" altLang="zh-CN" baseline="0" dirty="0">
                <a:latin typeface="Arial" panose="020B0604020202020204" pitchFamily="34" charset="0"/>
                <a:cs typeface="Arial" panose="020B0604020202020204" pitchFamily="34" charset="0"/>
              </a:rPr>
              <a:t>↑</a:t>
            </a:r>
            <a:r>
              <a:rPr lang="zh-CN" altLang="en-US" baseline="0" dirty="0"/>
              <a:t>焦深，但它也会降低整体图像质量。</a:t>
            </a: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defRPr/>
            </a:pPr>
            <a:r>
              <a:rPr lang="en-US" baseline="0" dirty="0"/>
              <a:t>Atchison</a:t>
            </a:r>
            <a:r>
              <a:rPr lang="zh-CN" altLang="en-US" i="1" baseline="0" dirty="0"/>
              <a:t>等人，</a:t>
            </a:r>
            <a:r>
              <a:rPr lang="en-US" altLang="zh-CN" baseline="0" dirty="0"/>
              <a:t>1995</a:t>
            </a:r>
            <a:r>
              <a:rPr lang="zh-CN" altLang="en-US" baseline="0" dirty="0"/>
              <a:t>年，</a:t>
            </a:r>
            <a:r>
              <a:rPr lang="en-US" baseline="0" dirty="0"/>
              <a:t>Collins</a:t>
            </a:r>
            <a:r>
              <a:rPr lang="zh-CN" altLang="en-US" sz="1200" i="1" kern="1200" baseline="0" dirty="0">
                <a:solidFill>
                  <a:schemeClr val="tx1"/>
                </a:solidFill>
                <a:latin typeface="+mn-lt"/>
                <a:ea typeface="+mn-ea"/>
                <a:cs typeface="+mn-cs"/>
              </a:rPr>
              <a:t>等人，</a:t>
            </a:r>
            <a:r>
              <a:rPr lang="en-US" altLang="zh-CN" baseline="0" dirty="0"/>
              <a:t>1995</a:t>
            </a:r>
            <a:r>
              <a:rPr lang="zh-CN" altLang="en-US" baseline="0" dirty="0"/>
              <a:t>年，</a:t>
            </a:r>
            <a:r>
              <a:rPr lang="en-US" baseline="0" dirty="0"/>
              <a:t>He</a:t>
            </a:r>
            <a:r>
              <a:rPr lang="zh-CN" altLang="en-US" sz="1200" i="1" kern="1200" baseline="0" dirty="0">
                <a:solidFill>
                  <a:schemeClr val="tx1"/>
                </a:solidFill>
                <a:latin typeface="+mn-lt"/>
                <a:ea typeface="+mn-ea"/>
                <a:cs typeface="+mn-cs"/>
              </a:rPr>
              <a:t>等人，</a:t>
            </a:r>
            <a:r>
              <a:rPr lang="en-US" altLang="zh-CN" baseline="0" dirty="0"/>
              <a:t>2000</a:t>
            </a:r>
            <a:r>
              <a:rPr lang="zh-CN" altLang="en-US" baseline="0" dirty="0"/>
              <a:t>年，</a:t>
            </a:r>
            <a:r>
              <a:rPr lang="en-US" baseline="0" dirty="0" err="1"/>
              <a:t>Carkeet</a:t>
            </a:r>
            <a:r>
              <a:rPr lang="zh-CN" altLang="en-US" sz="1200" i="1" kern="1200" baseline="0" dirty="0">
                <a:solidFill>
                  <a:schemeClr val="tx1"/>
                </a:solidFill>
                <a:latin typeface="+mn-lt"/>
                <a:ea typeface="+mn-ea"/>
                <a:cs typeface="+mn-cs"/>
              </a:rPr>
              <a:t>等人，</a:t>
            </a:r>
            <a:r>
              <a:rPr lang="en-US" altLang="zh-CN" baseline="0" dirty="0"/>
              <a:t>2002</a:t>
            </a:r>
            <a:r>
              <a:rPr lang="zh-CN" altLang="en-US" baseline="0" dirty="0"/>
              <a:t>年，</a:t>
            </a:r>
            <a:r>
              <a:rPr lang="en-US" baseline="0" dirty="0"/>
              <a:t>Cheng</a:t>
            </a:r>
            <a:r>
              <a:rPr lang="zh-CN" altLang="en-US" sz="1200" i="0" kern="1200" baseline="0" dirty="0">
                <a:solidFill>
                  <a:schemeClr val="tx1"/>
                </a:solidFill>
                <a:latin typeface="+mn-lt"/>
                <a:ea typeface="+mn-ea"/>
                <a:cs typeface="+mn-cs"/>
              </a:rPr>
              <a:t>等人，</a:t>
            </a:r>
            <a:r>
              <a:rPr lang="en-US" altLang="zh-CN" baseline="0" dirty="0"/>
              <a:t>2004</a:t>
            </a:r>
            <a:r>
              <a:rPr lang="zh-CN" altLang="en-US" baseline="0" dirty="0"/>
              <a:t>年，</a:t>
            </a:r>
            <a:r>
              <a:rPr lang="en-US" baseline="0" dirty="0" err="1"/>
              <a:t>Buehren</a:t>
            </a:r>
            <a:r>
              <a:rPr lang="zh-CN" altLang="en-US" sz="1200" i="1" kern="1200" baseline="0" dirty="0">
                <a:solidFill>
                  <a:schemeClr val="tx1"/>
                </a:solidFill>
                <a:latin typeface="+mn-lt"/>
                <a:ea typeface="+mn-ea"/>
                <a:cs typeface="+mn-cs"/>
              </a:rPr>
              <a:t>等人，</a:t>
            </a:r>
            <a:r>
              <a:rPr lang="en-US" altLang="zh-CN" baseline="0" dirty="0"/>
              <a:t>2005</a:t>
            </a:r>
            <a:r>
              <a:rPr lang="zh-CN" altLang="en-US" baseline="0" dirty="0"/>
              <a:t>年，</a:t>
            </a:r>
            <a:r>
              <a:rPr lang="en-US" baseline="0" dirty="0"/>
              <a:t>Collins</a:t>
            </a:r>
            <a:r>
              <a:rPr lang="zh-CN" altLang="en-US" sz="1200" i="1" kern="1200" baseline="0" dirty="0">
                <a:solidFill>
                  <a:schemeClr val="tx1"/>
                </a:solidFill>
                <a:latin typeface="+mn-lt"/>
                <a:ea typeface="+mn-ea"/>
                <a:cs typeface="+mn-cs"/>
              </a:rPr>
              <a:t>等人，</a:t>
            </a:r>
            <a:r>
              <a:rPr lang="en-US" altLang="zh-CN" baseline="0" dirty="0"/>
              <a:t>2005</a:t>
            </a:r>
            <a:r>
              <a:rPr lang="zh-CN" altLang="en-US" baseline="0" dirty="0"/>
              <a:t>年，</a:t>
            </a:r>
            <a:r>
              <a:rPr lang="en-US" baseline="0" dirty="0"/>
              <a:t>He</a:t>
            </a:r>
            <a:r>
              <a:rPr lang="zh-CN" altLang="en-US" sz="1200" i="1" kern="1200" baseline="0" dirty="0">
                <a:solidFill>
                  <a:schemeClr val="tx1"/>
                </a:solidFill>
                <a:latin typeface="+mn-lt"/>
                <a:ea typeface="+mn-ea"/>
                <a:cs typeface="+mn-cs"/>
              </a:rPr>
              <a:t>等人，</a:t>
            </a:r>
            <a:r>
              <a:rPr lang="en-US" altLang="zh-CN" baseline="0" dirty="0"/>
              <a:t>2005</a:t>
            </a:r>
            <a:r>
              <a:rPr lang="zh-CN" altLang="en-US" baseline="0" dirty="0"/>
              <a:t>年，</a:t>
            </a:r>
            <a:r>
              <a:rPr lang="en-US" baseline="0" dirty="0" err="1"/>
              <a:t>Buehren</a:t>
            </a:r>
            <a:r>
              <a:rPr lang="zh-CN" altLang="en-US" sz="1200" i="1" kern="1200" baseline="0" dirty="0">
                <a:solidFill>
                  <a:schemeClr val="tx1"/>
                </a:solidFill>
                <a:latin typeface="+mn-lt"/>
                <a:ea typeface="+mn-ea"/>
                <a:cs typeface="+mn-cs"/>
              </a:rPr>
              <a:t>等人，</a:t>
            </a:r>
            <a:r>
              <a:rPr lang="en-US" altLang="zh-CN" baseline="0" dirty="0"/>
              <a:t>2006</a:t>
            </a:r>
            <a:r>
              <a:rPr lang="zh-CN" altLang="en-US" baseline="0" dirty="0"/>
              <a:t>年，</a:t>
            </a:r>
            <a:r>
              <a:rPr lang="en-US" baseline="0" dirty="0"/>
              <a:t>Collins</a:t>
            </a:r>
            <a:r>
              <a:rPr lang="zh-CN" altLang="en-US" sz="1200" i="1" kern="1200" baseline="0" dirty="0">
                <a:solidFill>
                  <a:schemeClr val="tx1"/>
                </a:solidFill>
                <a:latin typeface="+mn-lt"/>
                <a:ea typeface="+mn-ea"/>
                <a:cs typeface="+mn-cs"/>
              </a:rPr>
              <a:t>等人，</a:t>
            </a:r>
            <a:r>
              <a:rPr lang="en-US" altLang="zh-CN" baseline="0" dirty="0"/>
              <a:t>2006</a:t>
            </a:r>
            <a:r>
              <a:rPr lang="zh-CN" altLang="en-US" baseline="0" dirty="0"/>
              <a:t>年，</a:t>
            </a:r>
            <a:r>
              <a:rPr lang="en-US" baseline="0" dirty="0"/>
              <a:t>Philip2012</a:t>
            </a:r>
            <a:r>
              <a:rPr lang="zh-CN" altLang="en-US" baseline="0" dirty="0"/>
              <a:t>年，</a:t>
            </a:r>
            <a:r>
              <a:rPr lang="en-US" baseline="0" dirty="0" err="1"/>
              <a:t>Thibos</a:t>
            </a:r>
            <a:r>
              <a:rPr lang="zh-CN" altLang="en-US" sz="1200" i="1" kern="1200" baseline="0" dirty="0">
                <a:solidFill>
                  <a:schemeClr val="tx1"/>
                </a:solidFill>
                <a:latin typeface="+mn-lt"/>
                <a:ea typeface="+mn-ea"/>
                <a:cs typeface="+mn-cs"/>
              </a:rPr>
              <a:t>等人，</a:t>
            </a:r>
            <a:r>
              <a:rPr lang="en-US" altLang="zh-CN" baseline="0" dirty="0"/>
              <a:t>2013</a:t>
            </a:r>
            <a:r>
              <a:rPr lang="zh-CN" altLang="en-US" baseline="0" dirty="0"/>
              <a:t>年，</a:t>
            </a:r>
            <a:r>
              <a:rPr lang="en-US" baseline="0" dirty="0" err="1"/>
              <a:t>Sreenivasan</a:t>
            </a:r>
            <a:r>
              <a:rPr lang="zh-CN" altLang="en-US" sz="1200" i="1" kern="1200" baseline="0" dirty="0">
                <a:solidFill>
                  <a:schemeClr val="tx1"/>
                </a:solidFill>
                <a:latin typeface="+mn-lt"/>
                <a:ea typeface="+mn-ea"/>
                <a:cs typeface="+mn-cs"/>
              </a:rPr>
              <a:t>等人，</a:t>
            </a:r>
            <a:r>
              <a:rPr lang="en-US" altLang="zh-CN" baseline="0" dirty="0"/>
              <a:t>2103</a:t>
            </a:r>
            <a:r>
              <a:rPr lang="zh-CN" altLang="en-US" baseline="0" dirty="0"/>
              <a:t>年。</a:t>
            </a:r>
            <a:r>
              <a:rPr lang="en-US" baseline="0" dirty="0"/>
              <a:t> </a:t>
            </a:r>
          </a:p>
          <a:p>
            <a:endParaRPr lang="en-US" baseline="0" dirty="0"/>
          </a:p>
        </p:txBody>
      </p:sp>
      <p:sp>
        <p:nvSpPr>
          <p:cNvPr id="4" name="Slide Number Placeholder 3"/>
          <p:cNvSpPr>
            <a:spLocks noGrp="1"/>
          </p:cNvSpPr>
          <p:nvPr>
            <p:ph type="sldNum" sz="quarter" idx="10"/>
          </p:nvPr>
        </p:nvSpPr>
        <p:spPr/>
        <p:txBody>
          <a:bodyPr/>
          <a:lstStyle/>
          <a:p>
            <a:fld id="{9A3A9DF1-0E42-0448-A9E1-A4AD95C54747}"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A3A9DF1-0E42-0448-A9E1-A4AD95C54747}"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dirty="0">
                <a:sym typeface="Wingdings" panose="05000000000000000000" pitchFamily="2" charset="2"/>
              </a:rPr>
              <a:t>近反射的不准确和不足</a:t>
            </a:r>
            <a:r>
              <a:rPr lang="en-US" altLang="zh-CN" dirty="0">
                <a:latin typeface="Arial" panose="020B0604020202020204" pitchFamily="34" charset="0"/>
                <a:cs typeface="Arial" panose="020B0604020202020204" pitchFamily="34" charset="0"/>
                <a:sym typeface="Wingdings" panose="05000000000000000000" pitchFamily="2" charset="2"/>
              </a:rPr>
              <a:t>↑</a:t>
            </a:r>
            <a:r>
              <a:rPr lang="zh-CN" altLang="en-US" dirty="0">
                <a:sym typeface="Wingdings" panose="05000000000000000000" pitchFamily="2" charset="2"/>
              </a:rPr>
              <a:t>近距离远视离焦。</a:t>
            </a:r>
            <a:endParaRPr lang="en-US" dirty="0">
              <a:sym typeface="Wingdings" panose="05000000000000000000" pitchFamily="2" charset="2"/>
            </a:endParaRPr>
          </a:p>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defRPr/>
            </a:pPr>
            <a:r>
              <a:rPr lang="en-US" dirty="0">
                <a:sym typeface="Wingdings" panose="05000000000000000000" pitchFamily="2" charset="2"/>
              </a:rPr>
              <a:t>Bennett</a:t>
            </a:r>
            <a:r>
              <a:rPr lang="zh-CN" altLang="en-US" i="1" dirty="0">
                <a:sym typeface="Wingdings" panose="05000000000000000000" pitchFamily="2" charset="2"/>
              </a:rPr>
              <a:t>等人，</a:t>
            </a:r>
            <a:r>
              <a:rPr lang="en-US" altLang="zh-CN" dirty="0">
                <a:sym typeface="Wingdings" panose="05000000000000000000" pitchFamily="2" charset="2"/>
              </a:rPr>
              <a:t>1989</a:t>
            </a:r>
            <a:r>
              <a:rPr lang="zh-CN" altLang="en-US" dirty="0">
                <a:sym typeface="Wingdings" panose="05000000000000000000" pitchFamily="2" charset="2"/>
              </a:rPr>
              <a:t>年，</a:t>
            </a:r>
            <a:r>
              <a:rPr lang="en-US" dirty="0" err="1">
                <a:sym typeface="Wingdings" panose="05000000000000000000" pitchFamily="2" charset="2"/>
              </a:rPr>
              <a:t>Bullimore</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1992</a:t>
            </a:r>
            <a:r>
              <a:rPr lang="zh-CN" altLang="en-US" dirty="0">
                <a:sym typeface="Wingdings" panose="05000000000000000000" pitchFamily="2" charset="2"/>
              </a:rPr>
              <a:t>年，</a:t>
            </a:r>
            <a:r>
              <a:rPr lang="en-US" dirty="0" err="1">
                <a:sym typeface="Wingdings" panose="05000000000000000000" pitchFamily="2" charset="2"/>
              </a:rPr>
              <a:t>Rosenfield</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1994</a:t>
            </a:r>
            <a:r>
              <a:rPr lang="zh-CN" altLang="en-US" dirty="0">
                <a:sym typeface="Wingdings" panose="05000000000000000000" pitchFamily="2" charset="2"/>
              </a:rPr>
              <a:t>年，</a:t>
            </a:r>
            <a:r>
              <a:rPr lang="en-US" dirty="0" err="1">
                <a:sym typeface="Wingdings" panose="05000000000000000000" pitchFamily="2" charset="2"/>
              </a:rPr>
              <a:t>Drobe</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1995</a:t>
            </a:r>
            <a:r>
              <a:rPr lang="zh-CN" altLang="en-US" dirty="0">
                <a:sym typeface="Wingdings" panose="05000000000000000000" pitchFamily="2" charset="2"/>
              </a:rPr>
              <a:t>年，</a:t>
            </a:r>
            <a:r>
              <a:rPr lang="en-US" dirty="0" err="1">
                <a:sym typeface="Wingdings" panose="05000000000000000000" pitchFamily="2" charset="2"/>
              </a:rPr>
              <a:t>Gwiazda</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1995</a:t>
            </a:r>
            <a:r>
              <a:rPr lang="zh-CN" altLang="en-US" dirty="0">
                <a:sym typeface="Wingdings" panose="05000000000000000000" pitchFamily="2" charset="2"/>
              </a:rPr>
              <a:t>年，</a:t>
            </a:r>
            <a:r>
              <a:rPr lang="en-US" dirty="0">
                <a:sym typeface="Wingdings" panose="05000000000000000000" pitchFamily="2" charset="2"/>
              </a:rPr>
              <a:t>Abbott</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1998</a:t>
            </a:r>
            <a:r>
              <a:rPr lang="zh-CN" altLang="en-US" dirty="0">
                <a:sym typeface="Wingdings" panose="05000000000000000000" pitchFamily="2" charset="2"/>
              </a:rPr>
              <a:t>年，</a:t>
            </a:r>
            <a:r>
              <a:rPr lang="en-US" dirty="0" err="1">
                <a:sym typeface="Wingdings" panose="05000000000000000000" pitchFamily="2" charset="2"/>
              </a:rPr>
              <a:t>Gwiazda</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1999</a:t>
            </a:r>
            <a:r>
              <a:rPr lang="zh-CN" altLang="en-US" dirty="0">
                <a:sym typeface="Wingdings" panose="05000000000000000000" pitchFamily="2" charset="2"/>
              </a:rPr>
              <a:t>年，</a:t>
            </a:r>
            <a:r>
              <a:rPr lang="en-US" dirty="0" err="1">
                <a:sym typeface="Wingdings" panose="05000000000000000000" pitchFamily="2" charset="2"/>
              </a:rPr>
              <a:t>Mutti</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2000</a:t>
            </a:r>
            <a:r>
              <a:rPr lang="zh-CN" altLang="en-US" dirty="0">
                <a:sym typeface="Wingdings" panose="05000000000000000000" pitchFamily="2" charset="2"/>
              </a:rPr>
              <a:t>年，</a:t>
            </a:r>
            <a:r>
              <a:rPr lang="en-US" dirty="0" err="1">
                <a:sym typeface="Wingdings" panose="05000000000000000000" pitchFamily="2" charset="2"/>
              </a:rPr>
              <a:t>Rosenfield</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2002</a:t>
            </a:r>
            <a:r>
              <a:rPr lang="zh-CN" altLang="en-US" dirty="0">
                <a:sym typeface="Wingdings" panose="05000000000000000000" pitchFamily="2" charset="2"/>
              </a:rPr>
              <a:t>年，</a:t>
            </a:r>
            <a:r>
              <a:rPr lang="en-US" dirty="0">
                <a:sym typeface="Wingdings" panose="05000000000000000000" pitchFamily="2" charset="2"/>
              </a:rPr>
              <a:t>Vera Diaz</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2002</a:t>
            </a:r>
            <a:r>
              <a:rPr lang="zh-CN" altLang="en-US" dirty="0">
                <a:sym typeface="Wingdings" panose="05000000000000000000" pitchFamily="2" charset="2"/>
              </a:rPr>
              <a:t>年，</a:t>
            </a:r>
            <a:r>
              <a:rPr lang="en-US" dirty="0">
                <a:sym typeface="Wingdings" panose="05000000000000000000" pitchFamily="2" charset="2"/>
              </a:rPr>
              <a:t>Chen</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2003</a:t>
            </a:r>
            <a:r>
              <a:rPr lang="zh-CN" altLang="en-US" dirty="0">
                <a:sym typeface="Wingdings" panose="05000000000000000000" pitchFamily="2" charset="2"/>
              </a:rPr>
              <a:t>年，</a:t>
            </a:r>
            <a:r>
              <a:rPr lang="en-US" dirty="0" err="1">
                <a:sym typeface="Wingdings" panose="05000000000000000000" pitchFamily="2" charset="2"/>
              </a:rPr>
              <a:t>Wolffsohn</a:t>
            </a:r>
            <a:r>
              <a:rPr lang="zh-CN" altLang="en-US" sz="1200" i="1" kern="1200" dirty="0">
                <a:solidFill>
                  <a:schemeClr val="tx1"/>
                </a:solidFill>
                <a:latin typeface="+mn-lt"/>
                <a:ea typeface="+mn-ea"/>
                <a:cs typeface="+mn-cs"/>
                <a:sym typeface="Wingdings" panose="05000000000000000000" pitchFamily="2" charset="2"/>
              </a:rPr>
              <a:t>等</a:t>
            </a:r>
            <a:r>
              <a:rPr lang="zh-CN" altLang="en-US" i="1" dirty="0">
                <a:sym typeface="Wingdings" panose="05000000000000000000" pitchFamily="2" charset="2"/>
              </a:rPr>
              <a:t>人</a:t>
            </a:r>
            <a:r>
              <a:rPr lang="zh-CN" altLang="en-US" dirty="0">
                <a:sym typeface="Wingdings" panose="05000000000000000000" pitchFamily="2" charset="2"/>
              </a:rPr>
              <a:t>，</a:t>
            </a:r>
            <a:r>
              <a:rPr lang="en-US" altLang="zh-CN" dirty="0">
                <a:sym typeface="Wingdings" panose="05000000000000000000" pitchFamily="2" charset="2"/>
              </a:rPr>
              <a:t>2003</a:t>
            </a:r>
            <a:r>
              <a:rPr lang="zh-CN" altLang="en-US" dirty="0">
                <a:sym typeface="Wingdings" panose="05000000000000000000" pitchFamily="2" charset="2"/>
              </a:rPr>
              <a:t>年，</a:t>
            </a:r>
            <a:r>
              <a:rPr lang="en-US" dirty="0">
                <a:sym typeface="Wingdings" panose="05000000000000000000" pitchFamily="2" charset="2"/>
              </a:rPr>
              <a:t>Nakatsuka</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2005</a:t>
            </a:r>
            <a:r>
              <a:rPr lang="zh-CN" altLang="en-US" dirty="0">
                <a:sym typeface="Wingdings" panose="05000000000000000000" pitchFamily="2" charset="2"/>
              </a:rPr>
              <a:t>年，</a:t>
            </a:r>
            <a:r>
              <a:rPr lang="en-US" dirty="0">
                <a:sym typeface="Wingdings" panose="05000000000000000000" pitchFamily="2" charset="2"/>
              </a:rPr>
              <a:t>Allen ET </a:t>
            </a:r>
            <a:r>
              <a:rPr lang="zh-CN" altLang="en-US" sz="1200" i="1" kern="1200" dirty="0">
                <a:solidFill>
                  <a:schemeClr val="tx1"/>
                </a:solidFill>
                <a:latin typeface="+mn-lt"/>
                <a:ea typeface="+mn-ea"/>
                <a:cs typeface="+mn-cs"/>
                <a:sym typeface="Wingdings" panose="05000000000000000000" pitchFamily="2" charset="2"/>
              </a:rPr>
              <a:t>等人，</a:t>
            </a:r>
            <a:r>
              <a:rPr lang="en-US" dirty="0">
                <a:sym typeface="Wingdings" panose="05000000000000000000" pitchFamily="2" charset="2"/>
              </a:rPr>
              <a:t>2006，Pandian</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2006</a:t>
            </a:r>
            <a:r>
              <a:rPr lang="zh-CN" altLang="en-US" dirty="0">
                <a:sym typeface="Wingdings" panose="05000000000000000000" pitchFamily="2" charset="2"/>
              </a:rPr>
              <a:t>，</a:t>
            </a:r>
            <a:r>
              <a:rPr lang="en-US" dirty="0" err="1">
                <a:sym typeface="Wingdings" panose="05000000000000000000" pitchFamily="2" charset="2"/>
              </a:rPr>
              <a:t>Harb</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2006</a:t>
            </a:r>
            <a:r>
              <a:rPr lang="zh-CN" altLang="en-US" dirty="0">
                <a:sym typeface="Wingdings" panose="05000000000000000000" pitchFamily="2" charset="2"/>
              </a:rPr>
              <a:t>，</a:t>
            </a:r>
            <a:r>
              <a:rPr lang="en-US" dirty="0" err="1">
                <a:sym typeface="Wingdings" panose="05000000000000000000" pitchFamily="2" charset="2"/>
              </a:rPr>
              <a:t>Mutti</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2006</a:t>
            </a:r>
            <a:r>
              <a:rPr lang="zh-CN" altLang="en-US" dirty="0">
                <a:sym typeface="Wingdings" panose="05000000000000000000" pitchFamily="2" charset="2"/>
              </a:rPr>
              <a:t>，</a:t>
            </a:r>
            <a:r>
              <a:rPr lang="en-US" dirty="0" err="1">
                <a:sym typeface="Wingdings" panose="05000000000000000000" pitchFamily="2" charset="2"/>
              </a:rPr>
              <a:t>Ciuffreda</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2008</a:t>
            </a:r>
            <a:r>
              <a:rPr lang="zh-CN" altLang="en-US" dirty="0">
                <a:sym typeface="Wingdings" panose="05000000000000000000" pitchFamily="2" charset="2"/>
              </a:rPr>
              <a:t>，</a:t>
            </a:r>
            <a:r>
              <a:rPr lang="en-US" dirty="0" err="1">
                <a:sym typeface="Wingdings" panose="05000000000000000000" pitchFamily="2" charset="2"/>
              </a:rPr>
              <a:t>Vasudevan</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2008</a:t>
            </a:r>
            <a:r>
              <a:rPr lang="zh-CN" altLang="en-US" dirty="0">
                <a:sym typeface="Wingdings" panose="05000000000000000000" pitchFamily="2" charset="2"/>
              </a:rPr>
              <a:t>，</a:t>
            </a:r>
            <a:r>
              <a:rPr lang="en-US" dirty="0">
                <a:sym typeface="Wingdings" panose="05000000000000000000" pitchFamily="2" charset="2"/>
              </a:rPr>
              <a:t>Lin</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2012</a:t>
            </a:r>
            <a:r>
              <a:rPr lang="zh-CN" altLang="en-US" dirty="0">
                <a:sym typeface="Wingdings" panose="05000000000000000000" pitchFamily="2" charset="2"/>
              </a:rPr>
              <a:t>，</a:t>
            </a:r>
            <a:r>
              <a:rPr lang="en-US" dirty="0">
                <a:sym typeface="Wingdings" panose="05000000000000000000" pitchFamily="2" charset="2"/>
              </a:rPr>
              <a:t>Price</a:t>
            </a:r>
            <a:r>
              <a:rPr lang="zh-CN" altLang="en-US" sz="1200" i="1" kern="1200" dirty="0">
                <a:solidFill>
                  <a:schemeClr val="tx1"/>
                </a:solidFill>
                <a:latin typeface="+mn-lt"/>
                <a:ea typeface="+mn-ea"/>
                <a:cs typeface="+mn-cs"/>
                <a:sym typeface="Wingdings" panose="05000000000000000000" pitchFamily="2" charset="2"/>
              </a:rPr>
              <a:t>等人，</a:t>
            </a:r>
            <a:r>
              <a:rPr lang="en-US" altLang="zh-CN" dirty="0">
                <a:sym typeface="Wingdings" panose="05000000000000000000" pitchFamily="2" charset="2"/>
              </a:rPr>
              <a:t>2013</a:t>
            </a:r>
            <a:r>
              <a:rPr lang="zh-CN" altLang="en-US" dirty="0">
                <a:sym typeface="Wingdings" panose="05000000000000000000"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9A3A9DF1-0E42-0448-A9E1-A4AD95C54747}" type="slidenum">
              <a:rPr lang="en-US" smtClean="0"/>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pPr marL="0" indent="0">
              <a:spcBef>
                <a:spcPts val="200"/>
              </a:spcBef>
              <a:buNone/>
            </a:pPr>
            <a:r>
              <a:rPr lang="zh-CN" altLang="en-US" b="1" dirty="0">
                <a:solidFill>
                  <a:schemeClr val="tx1"/>
                </a:solidFill>
              </a:rPr>
              <a:t>因为：</a:t>
            </a:r>
            <a:endParaRPr lang="en-US" altLang="zh-CN" b="1" dirty="0">
              <a:solidFill>
                <a:schemeClr val="tx1"/>
              </a:solidFill>
            </a:endParaRPr>
          </a:p>
          <a:p>
            <a:pPr marL="0" indent="0">
              <a:spcBef>
                <a:spcPts val="200"/>
              </a:spcBef>
              <a:buNone/>
            </a:pPr>
            <a:r>
              <a:rPr lang="zh-CN" altLang="en-US" b="0" dirty="0">
                <a:solidFill>
                  <a:schemeClr val="tx1"/>
                </a:solidFill>
              </a:rPr>
              <a:t>近视儿童有更高的相对周边远视：近视前</a:t>
            </a:r>
            <a:r>
              <a:rPr lang="en-US" altLang="zh-CN" b="0" dirty="0">
                <a:solidFill>
                  <a:schemeClr val="tx1"/>
                </a:solidFill>
              </a:rPr>
              <a:t>2</a:t>
            </a:r>
            <a:r>
              <a:rPr lang="zh-CN" altLang="en-US" b="0" dirty="0">
                <a:solidFill>
                  <a:schemeClr val="tx1"/>
                </a:solidFill>
              </a:rPr>
              <a:t>年</a:t>
            </a:r>
            <a:r>
              <a:rPr lang="en-AU" altLang="zh-CN" sz="1200" b="0" dirty="0">
                <a:solidFill>
                  <a:schemeClr val="tx1"/>
                </a:solidFill>
                <a:sym typeface="Wingdings" panose="05000000000000000000" pitchFamily="2" charset="2"/>
              </a:rPr>
              <a:t></a:t>
            </a:r>
            <a:r>
              <a:rPr lang="zh-CN" altLang="en-US" sz="1200" b="0" dirty="0">
                <a:solidFill>
                  <a:schemeClr val="tx1"/>
                </a:solidFill>
                <a:sym typeface="Wingdings" panose="05000000000000000000" pitchFamily="2" charset="2"/>
              </a:rPr>
              <a:t>近视后</a:t>
            </a:r>
            <a:r>
              <a:rPr lang="en-US" altLang="zh-CN" sz="1200" b="0" dirty="0">
                <a:solidFill>
                  <a:schemeClr val="tx1"/>
                </a:solidFill>
                <a:sym typeface="Wingdings" panose="05000000000000000000" pitchFamily="2" charset="2"/>
              </a:rPr>
              <a:t>5</a:t>
            </a:r>
            <a:r>
              <a:rPr lang="zh-CN" altLang="en-US" sz="1200" b="0" dirty="0">
                <a:solidFill>
                  <a:schemeClr val="tx1"/>
                </a:solidFill>
                <a:sym typeface="Wingdings" panose="05000000000000000000" pitchFamily="2" charset="2"/>
              </a:rPr>
              <a:t>年。</a:t>
            </a:r>
            <a:endParaRPr lang="en-US" altLang="zh-CN" sz="1200" b="0" dirty="0">
              <a:solidFill>
                <a:schemeClr val="tx1"/>
              </a:solidFill>
              <a:sym typeface="Wingdings" panose="05000000000000000000" pitchFamily="2" charset="2"/>
            </a:endParaRPr>
          </a:p>
          <a:p>
            <a:pPr marL="0" indent="0">
              <a:spcBef>
                <a:spcPts val="200"/>
              </a:spcBef>
              <a:buNone/>
            </a:pPr>
            <a:r>
              <a:rPr lang="zh-CN" altLang="en-US" b="0" dirty="0">
                <a:solidFill>
                  <a:schemeClr val="tx1"/>
                </a:solidFill>
              </a:rPr>
              <a:t>改善周边光学的治疗可以</a:t>
            </a:r>
            <a:r>
              <a:rPr lang="en-AU" altLang="zh-CN" sz="1200" dirty="0">
                <a:solidFill>
                  <a:schemeClr val="tx1"/>
                </a:solidFill>
                <a:latin typeface="Arial" panose="020B0604020202020204" pitchFamily="34" charset="0"/>
                <a:cs typeface="Arial" panose="020B0604020202020204" pitchFamily="34" charset="0"/>
                <a:sym typeface="Wingdings" panose="05000000000000000000" pitchFamily="2" charset="2"/>
              </a:rPr>
              <a:t>↓</a:t>
            </a:r>
            <a:r>
              <a:rPr lang="zh-CN" altLang="en-US" b="0" dirty="0">
                <a:solidFill>
                  <a:schemeClr val="tx1"/>
                </a:solidFill>
              </a:rPr>
              <a:t>近视的进展。</a:t>
            </a:r>
            <a:endParaRPr lang="en-AU" b="0" dirty="0">
              <a:solidFill>
                <a:schemeClr val="tx1"/>
              </a:solidFill>
            </a:endParaRPr>
          </a:p>
          <a:p>
            <a:pPr marL="0" indent="0">
              <a:spcBef>
                <a:spcPts val="200"/>
              </a:spcBef>
              <a:buNone/>
            </a:pPr>
            <a:r>
              <a:rPr lang="zh-CN" altLang="en-US" b="1" dirty="0">
                <a:solidFill>
                  <a:schemeClr val="tx1"/>
                </a:solidFill>
              </a:rPr>
              <a:t>反对</a:t>
            </a:r>
            <a:r>
              <a:rPr lang="en-AU" b="1" dirty="0">
                <a:solidFill>
                  <a:schemeClr val="tx1"/>
                </a:solidFill>
              </a:rPr>
              <a:t>:</a:t>
            </a:r>
          </a:p>
          <a:p>
            <a:pPr marL="171450" indent="-171450">
              <a:spcBef>
                <a:spcPts val="200"/>
              </a:spcBef>
              <a:buFont typeface="Arial" panose="020B0604020202020204" pitchFamily="34" charset="0"/>
              <a:buChar char="•"/>
            </a:pPr>
            <a:r>
              <a:rPr lang="zh-CN" altLang="en-US" dirty="0">
                <a:solidFill>
                  <a:schemeClr val="tx1"/>
                </a:solidFill>
              </a:rPr>
              <a:t>相对周边远视在亚洲儿童</a:t>
            </a:r>
            <a:r>
              <a:rPr lang="en-AU" dirty="0">
                <a:solidFill>
                  <a:schemeClr val="tx1"/>
                </a:solidFill>
                <a:sym typeface="Wingdings" panose="05000000000000000000" pitchFamily="2" charset="2"/>
              </a:rPr>
              <a:t>=</a:t>
            </a:r>
            <a:r>
              <a:rPr lang="zh-CN" altLang="en-US" dirty="0">
                <a:solidFill>
                  <a:schemeClr val="tx1"/>
                </a:solidFill>
                <a:sym typeface="Wingdings" panose="05000000000000000000" pitchFamily="2" charset="2"/>
              </a:rPr>
              <a:t>青少年近视发展</a:t>
            </a:r>
            <a:r>
              <a:rPr lang="en-AU" dirty="0">
                <a:solidFill>
                  <a:schemeClr val="tx1"/>
                </a:solidFill>
              </a:rPr>
              <a:t>≠</a:t>
            </a:r>
            <a:r>
              <a:rPr lang="zh-CN" altLang="en-US" dirty="0">
                <a:solidFill>
                  <a:schemeClr val="tx1"/>
                </a:solidFill>
              </a:rPr>
              <a:t>高加索或西班牙裔儿童</a:t>
            </a:r>
            <a:endParaRPr lang="en-AU" dirty="0">
              <a:solidFill>
                <a:schemeClr val="tx1"/>
              </a:solidFill>
            </a:endParaRPr>
          </a:p>
          <a:p>
            <a:pPr marL="171450" indent="-171450">
              <a:spcBef>
                <a:spcPts val="200"/>
              </a:spcBef>
              <a:buFont typeface="Arial" panose="020B0604020202020204" pitchFamily="34" charset="0"/>
              <a:buChar char="•"/>
            </a:pPr>
            <a:r>
              <a:rPr lang="zh-CN" altLang="en-US" dirty="0">
                <a:solidFill>
                  <a:schemeClr val="tx1"/>
                </a:solidFill>
              </a:rPr>
              <a:t>相对周边远视稳定尽管</a:t>
            </a:r>
            <a:r>
              <a:rPr lang="en-AU" dirty="0">
                <a:solidFill>
                  <a:schemeClr val="tx1"/>
                </a:solidFill>
                <a:latin typeface="Arial" panose="020B0604020202020204" pitchFamily="34" charset="0"/>
                <a:cs typeface="Arial" panose="020B0604020202020204" pitchFamily="34" charset="0"/>
              </a:rPr>
              <a:t>↑</a:t>
            </a:r>
            <a:r>
              <a:rPr lang="zh-CN" altLang="en-US" dirty="0">
                <a:solidFill>
                  <a:schemeClr val="tx1"/>
                </a:solidFill>
                <a:latin typeface="Arial" panose="020B0604020202020204" pitchFamily="34" charset="0"/>
                <a:cs typeface="Arial" panose="020B0604020202020204" pitchFamily="34" charset="0"/>
              </a:rPr>
              <a:t>眼轴长度</a:t>
            </a:r>
            <a:r>
              <a:rPr lang="en-AU" dirty="0">
                <a:solidFill>
                  <a:schemeClr val="tx1"/>
                </a:solidFill>
              </a:rPr>
              <a:t>or</a:t>
            </a:r>
            <a:r>
              <a:rPr lang="zh-CN" altLang="en-US" dirty="0">
                <a:solidFill>
                  <a:schemeClr val="tx1"/>
                </a:solidFill>
              </a:rPr>
              <a:t>发病时间</a:t>
            </a:r>
            <a:endParaRPr lang="en-US" altLang="zh-CN" dirty="0">
              <a:solidFill>
                <a:schemeClr val="tx1"/>
              </a:solidFill>
            </a:endParaRPr>
          </a:p>
          <a:p>
            <a:pPr marL="171450" indent="-171450">
              <a:spcBef>
                <a:spcPts val="200"/>
              </a:spcBef>
              <a:buFont typeface="Arial" panose="020B0604020202020204" pitchFamily="34" charset="0"/>
              <a:buChar char="•"/>
            </a:pPr>
            <a:r>
              <a:rPr lang="zh-CN" altLang="en-US" dirty="0">
                <a:solidFill>
                  <a:schemeClr val="tx1"/>
                </a:solidFill>
              </a:rPr>
              <a:t>相对周边远视更多，眼睛的进展差异非常小：</a:t>
            </a:r>
            <a:endParaRPr lang="en-AU" dirty="0">
              <a:solidFill>
                <a:schemeClr val="tx1"/>
              </a:solidFill>
            </a:endParaRPr>
          </a:p>
          <a:p>
            <a:pPr marL="171450" indent="-171450">
              <a:spcBef>
                <a:spcPts val="200"/>
              </a:spcBef>
              <a:buFont typeface="Arial" panose="020B0604020202020204" pitchFamily="34" charset="0"/>
              <a:buChar char="•"/>
            </a:pPr>
            <a:r>
              <a:rPr lang="en-AU" dirty="0">
                <a:solidFill>
                  <a:schemeClr val="tx1"/>
                </a:solidFill>
              </a:rPr>
              <a:t>1.00D</a:t>
            </a:r>
            <a:r>
              <a:rPr lang="zh-CN" altLang="en-US" dirty="0">
                <a:solidFill>
                  <a:schemeClr val="tx1"/>
                </a:solidFill>
              </a:rPr>
              <a:t>的相对周边远视</a:t>
            </a:r>
            <a:r>
              <a:rPr lang="en-AU" b="1" dirty="0">
                <a:solidFill>
                  <a:schemeClr val="tx1"/>
                </a:solidFill>
              </a:rPr>
              <a:t> </a:t>
            </a:r>
            <a:r>
              <a:rPr lang="en-AU" dirty="0">
                <a:solidFill>
                  <a:schemeClr val="tx1"/>
                </a:solidFill>
                <a:latin typeface="Arial" panose="020B0604020202020204" pitchFamily="34" charset="0"/>
                <a:cs typeface="Arial" panose="020B0604020202020204" pitchFamily="34" charset="0"/>
              </a:rPr>
              <a:t>→ ↑</a:t>
            </a:r>
            <a:r>
              <a:rPr lang="zh-CN" altLang="en-US" dirty="0">
                <a:solidFill>
                  <a:schemeClr val="tx1"/>
                </a:solidFill>
              </a:rPr>
              <a:t>每年</a:t>
            </a:r>
            <a:r>
              <a:rPr lang="en-AU" dirty="0">
                <a:solidFill>
                  <a:schemeClr val="tx1"/>
                </a:solidFill>
              </a:rPr>
              <a:t>0.025D</a:t>
            </a:r>
            <a:r>
              <a:rPr lang="zh-CN" altLang="en-US" dirty="0">
                <a:solidFill>
                  <a:schemeClr val="tx1"/>
                </a:solidFill>
              </a:rPr>
              <a:t>进展</a:t>
            </a:r>
            <a:endParaRPr lang="en-US" dirty="0">
              <a:solidFill>
                <a:schemeClr val="tx1"/>
              </a:solidFill>
            </a:endParaRPr>
          </a:p>
          <a:p>
            <a:pPr marL="171450" indent="-171450">
              <a:buFont typeface="Arial" panose="020B0604020202020204" pitchFamily="34" charset="0"/>
              <a:buChar char="•"/>
            </a:pPr>
            <a:r>
              <a:rPr lang="zh-CN" altLang="en-US" dirty="0"/>
              <a:t>近视眼的垂直子午线可以表现出更多的近视，而不是相对周边远视。</a:t>
            </a:r>
            <a:endParaRPr lang="en-AU" dirty="0"/>
          </a:p>
          <a:p>
            <a:pPr marL="0" indent="0">
              <a:buFont typeface="Arial" panose="020B0604020202020204" pitchFamily="34" charset="0"/>
              <a:buNone/>
            </a:pPr>
            <a:r>
              <a:rPr lang="zh-CN" altLang="en-US" dirty="0"/>
              <a:t>然而，越来越多的人猜测，相对周边远视是如何持续地影响近视眼的发展和进展的，这表明近视眼的发生和发展也涉及到其他机制。显然，相对周边远视值得进一步研究，但不太可能是近视进展的唯一指标。</a:t>
            </a:r>
            <a:endParaRPr lang="en-US" dirty="0"/>
          </a:p>
          <a:p>
            <a:pPr marL="0" indent="0">
              <a:spcBef>
                <a:spcPts val="200"/>
              </a:spcBef>
              <a:buFont typeface="Arial" panose="020B0604020202020204" pitchFamily="34" charset="0"/>
              <a:buNone/>
            </a:pPr>
            <a:r>
              <a:rPr lang="en-AU" dirty="0" err="1">
                <a:solidFill>
                  <a:schemeClr val="tx1"/>
                </a:solidFill>
              </a:rPr>
              <a:t>Mutti</a:t>
            </a:r>
            <a:r>
              <a:rPr lang="zh-CN" altLang="en-US" i="1" dirty="0">
                <a:solidFill>
                  <a:schemeClr val="tx1"/>
                </a:solidFill>
              </a:rPr>
              <a:t>等人，</a:t>
            </a:r>
            <a:r>
              <a:rPr lang="en-US" altLang="zh-CN" dirty="0">
                <a:solidFill>
                  <a:schemeClr val="tx1"/>
                </a:solidFill>
              </a:rPr>
              <a:t>2000</a:t>
            </a:r>
            <a:r>
              <a:rPr lang="zh-CN" altLang="en-US" dirty="0">
                <a:solidFill>
                  <a:schemeClr val="tx1"/>
                </a:solidFill>
              </a:rPr>
              <a:t>年，</a:t>
            </a:r>
            <a:r>
              <a:rPr lang="en-AU" dirty="0">
                <a:solidFill>
                  <a:schemeClr val="tx1"/>
                </a:solidFill>
              </a:rPr>
              <a:t>Atchison</a:t>
            </a:r>
            <a:r>
              <a:rPr lang="zh-CN" altLang="en-US" sz="1200" i="1" kern="1200" dirty="0">
                <a:solidFill>
                  <a:schemeClr val="tx1"/>
                </a:solidFill>
                <a:latin typeface="+mn-lt"/>
                <a:ea typeface="+mn-ea"/>
                <a:cs typeface="+mn-cs"/>
              </a:rPr>
              <a:t>等人，</a:t>
            </a:r>
            <a:r>
              <a:rPr lang="en-US" altLang="zh-CN" dirty="0">
                <a:solidFill>
                  <a:schemeClr val="tx1"/>
                </a:solidFill>
              </a:rPr>
              <a:t>2005</a:t>
            </a:r>
            <a:r>
              <a:rPr lang="zh-CN" altLang="en-US" dirty="0">
                <a:solidFill>
                  <a:schemeClr val="tx1"/>
                </a:solidFill>
              </a:rPr>
              <a:t>年，</a:t>
            </a:r>
            <a:r>
              <a:rPr lang="en-AU" dirty="0">
                <a:solidFill>
                  <a:schemeClr val="tx1"/>
                </a:solidFill>
              </a:rPr>
              <a:t>Atchison</a:t>
            </a:r>
            <a:r>
              <a:rPr lang="zh-CN" altLang="en-US" sz="1200" i="1" kern="1200" dirty="0">
                <a:solidFill>
                  <a:schemeClr val="tx1"/>
                </a:solidFill>
                <a:latin typeface="+mn-lt"/>
                <a:ea typeface="+mn-ea"/>
                <a:cs typeface="+mn-cs"/>
              </a:rPr>
              <a:t>等人，</a:t>
            </a:r>
            <a:r>
              <a:rPr lang="en-US" altLang="zh-CN" dirty="0">
                <a:solidFill>
                  <a:schemeClr val="tx1"/>
                </a:solidFill>
              </a:rPr>
              <a:t>2006</a:t>
            </a:r>
            <a:r>
              <a:rPr lang="zh-CN" altLang="en-US" dirty="0">
                <a:solidFill>
                  <a:schemeClr val="tx1"/>
                </a:solidFill>
              </a:rPr>
              <a:t>年</a:t>
            </a:r>
            <a:r>
              <a:rPr lang="en-AU" dirty="0">
                <a:solidFill>
                  <a:schemeClr val="tx1"/>
                </a:solidFill>
              </a:rPr>
              <a:t>，Atchison2006</a:t>
            </a:r>
            <a:r>
              <a:rPr lang="zh-CN" altLang="en-US" dirty="0">
                <a:solidFill>
                  <a:schemeClr val="tx1"/>
                </a:solidFill>
              </a:rPr>
              <a:t>年</a:t>
            </a:r>
            <a:r>
              <a:rPr lang="en-AU" dirty="0" err="1">
                <a:solidFill>
                  <a:schemeClr val="tx1"/>
                </a:solidFill>
              </a:rPr>
              <a:t>b，Mutti</a:t>
            </a:r>
            <a:r>
              <a:rPr lang="zh-CN" altLang="en-US" sz="1200" i="1" kern="1200" dirty="0">
                <a:solidFill>
                  <a:schemeClr val="tx1"/>
                </a:solidFill>
                <a:latin typeface="+mn-lt"/>
                <a:ea typeface="+mn-ea"/>
                <a:cs typeface="+mn-cs"/>
              </a:rPr>
              <a:t>等人，</a:t>
            </a:r>
            <a:r>
              <a:rPr lang="en-US" altLang="zh-CN" dirty="0">
                <a:solidFill>
                  <a:schemeClr val="tx1"/>
                </a:solidFill>
              </a:rPr>
              <a:t>2007</a:t>
            </a:r>
            <a:r>
              <a:rPr lang="zh-CN" altLang="en-US" dirty="0">
                <a:solidFill>
                  <a:schemeClr val="tx1"/>
                </a:solidFill>
              </a:rPr>
              <a:t>年，</a:t>
            </a:r>
            <a:r>
              <a:rPr lang="en-AU" dirty="0">
                <a:solidFill>
                  <a:schemeClr val="tx1"/>
                </a:solidFill>
              </a:rPr>
              <a:t>Kang</a:t>
            </a:r>
            <a:r>
              <a:rPr lang="zh-CN" altLang="en-US" sz="1200" i="1" kern="1200" dirty="0">
                <a:solidFill>
                  <a:schemeClr val="tx1"/>
                </a:solidFill>
                <a:latin typeface="+mn-lt"/>
                <a:ea typeface="+mn-ea"/>
                <a:cs typeface="+mn-cs"/>
              </a:rPr>
              <a:t>等人，</a:t>
            </a:r>
            <a:r>
              <a:rPr lang="en-US" altLang="zh-CN" dirty="0">
                <a:solidFill>
                  <a:schemeClr val="tx1"/>
                </a:solidFill>
              </a:rPr>
              <a:t>2010</a:t>
            </a:r>
            <a:r>
              <a:rPr lang="zh-CN" altLang="en-US" dirty="0">
                <a:solidFill>
                  <a:schemeClr val="tx1"/>
                </a:solidFill>
              </a:rPr>
              <a:t>年，</a:t>
            </a:r>
            <a:r>
              <a:rPr lang="en-AU" dirty="0">
                <a:solidFill>
                  <a:schemeClr val="tx1"/>
                </a:solidFill>
              </a:rPr>
              <a:t>Chen</a:t>
            </a:r>
            <a:r>
              <a:rPr lang="zh-CN" altLang="en-US" sz="1200" i="1" kern="1200" dirty="0">
                <a:solidFill>
                  <a:schemeClr val="tx1"/>
                </a:solidFill>
                <a:latin typeface="+mn-lt"/>
                <a:ea typeface="+mn-ea"/>
                <a:cs typeface="+mn-cs"/>
              </a:rPr>
              <a:t>等人，</a:t>
            </a:r>
            <a:r>
              <a:rPr lang="en-US" altLang="zh-CN" dirty="0">
                <a:solidFill>
                  <a:schemeClr val="tx1"/>
                </a:solidFill>
              </a:rPr>
              <a:t>2010</a:t>
            </a:r>
            <a:r>
              <a:rPr lang="zh-CN" altLang="en-US" dirty="0">
                <a:solidFill>
                  <a:schemeClr val="tx1"/>
                </a:solidFill>
              </a:rPr>
              <a:t>年，</a:t>
            </a:r>
            <a:r>
              <a:rPr lang="en-AU" dirty="0" err="1">
                <a:solidFill>
                  <a:schemeClr val="tx1"/>
                </a:solidFill>
              </a:rPr>
              <a:t>Mutti</a:t>
            </a:r>
            <a:r>
              <a:rPr lang="zh-CN" altLang="en-US" sz="1200" i="1" kern="1200" dirty="0">
                <a:solidFill>
                  <a:schemeClr val="tx1"/>
                </a:solidFill>
                <a:latin typeface="+mn-lt"/>
                <a:ea typeface="+mn-ea"/>
                <a:cs typeface="+mn-cs"/>
              </a:rPr>
              <a:t>等人，</a:t>
            </a:r>
            <a:r>
              <a:rPr lang="en-US" altLang="zh-CN" dirty="0">
                <a:solidFill>
                  <a:schemeClr val="tx1"/>
                </a:solidFill>
              </a:rPr>
              <a:t>2010</a:t>
            </a:r>
            <a:r>
              <a:rPr lang="zh-CN" altLang="en-US" dirty="0">
                <a:solidFill>
                  <a:schemeClr val="tx1"/>
                </a:solidFill>
              </a:rPr>
              <a:t>年，</a:t>
            </a:r>
            <a:r>
              <a:rPr lang="en-AU" dirty="0" err="1">
                <a:solidFill>
                  <a:schemeClr val="tx1"/>
                </a:solidFill>
              </a:rPr>
              <a:t>Sng</a:t>
            </a:r>
            <a:r>
              <a:rPr lang="zh-CN" altLang="en-US" sz="1200" i="1" kern="1200" dirty="0">
                <a:solidFill>
                  <a:schemeClr val="tx1"/>
                </a:solidFill>
                <a:latin typeface="+mn-lt"/>
                <a:ea typeface="+mn-ea"/>
                <a:cs typeface="+mn-cs"/>
              </a:rPr>
              <a:t>等人，</a:t>
            </a:r>
            <a:r>
              <a:rPr lang="en-US" altLang="zh-CN" dirty="0">
                <a:solidFill>
                  <a:schemeClr val="tx1"/>
                </a:solidFill>
              </a:rPr>
              <a:t>2011</a:t>
            </a:r>
            <a:r>
              <a:rPr lang="zh-CN" altLang="en-US" dirty="0">
                <a:solidFill>
                  <a:schemeClr val="tx1"/>
                </a:solidFill>
              </a:rPr>
              <a:t>年，</a:t>
            </a:r>
            <a:r>
              <a:rPr lang="en-AU" dirty="0">
                <a:solidFill>
                  <a:schemeClr val="tx1"/>
                </a:solidFill>
              </a:rPr>
              <a:t>Smith</a:t>
            </a:r>
            <a:r>
              <a:rPr lang="zh-CN" altLang="en-US" sz="1200" i="1" kern="1200" dirty="0">
                <a:solidFill>
                  <a:schemeClr val="tx1"/>
                </a:solidFill>
                <a:latin typeface="+mn-lt"/>
                <a:ea typeface="+mn-ea"/>
                <a:cs typeface="+mn-cs"/>
              </a:rPr>
              <a:t>等人，</a:t>
            </a:r>
            <a:r>
              <a:rPr lang="en-US" altLang="zh-CN" dirty="0">
                <a:solidFill>
                  <a:schemeClr val="tx1"/>
                </a:solidFill>
              </a:rPr>
              <a:t>2011</a:t>
            </a:r>
            <a:r>
              <a:rPr lang="zh-CN" altLang="en-US" dirty="0">
                <a:solidFill>
                  <a:schemeClr val="tx1"/>
                </a:solidFill>
              </a:rPr>
              <a:t>年，</a:t>
            </a:r>
            <a:r>
              <a:rPr lang="en-AU" dirty="0" err="1">
                <a:solidFill>
                  <a:schemeClr val="tx1"/>
                </a:solidFill>
              </a:rPr>
              <a:t>Mutti</a:t>
            </a:r>
            <a:r>
              <a:rPr lang="zh-CN" altLang="en-US" sz="1200" i="1" kern="1200" dirty="0">
                <a:solidFill>
                  <a:schemeClr val="tx1"/>
                </a:solidFill>
                <a:latin typeface="+mn-lt"/>
                <a:ea typeface="+mn-ea"/>
                <a:cs typeface="+mn-cs"/>
              </a:rPr>
              <a:t>等人，</a:t>
            </a:r>
            <a:r>
              <a:rPr lang="en-US" altLang="zh-CN" dirty="0">
                <a:solidFill>
                  <a:schemeClr val="tx1"/>
                </a:solidFill>
              </a:rPr>
              <a:t>2011</a:t>
            </a:r>
            <a:r>
              <a:rPr lang="zh-CN" altLang="en-US" dirty="0">
                <a:solidFill>
                  <a:schemeClr val="tx1"/>
                </a:solidFill>
              </a:rPr>
              <a:t>年，</a:t>
            </a:r>
            <a:r>
              <a:rPr lang="en-AU" dirty="0">
                <a:solidFill>
                  <a:schemeClr val="tx1"/>
                </a:solidFill>
              </a:rPr>
              <a:t>Kang</a:t>
            </a:r>
            <a:r>
              <a:rPr lang="zh-CN" altLang="en-US" sz="1200" i="1" kern="1200" dirty="0">
                <a:solidFill>
                  <a:schemeClr val="tx1"/>
                </a:solidFill>
                <a:latin typeface="+mn-lt"/>
                <a:ea typeface="+mn-ea"/>
                <a:cs typeface="+mn-cs"/>
              </a:rPr>
              <a:t>等人，</a:t>
            </a:r>
            <a:r>
              <a:rPr lang="en-US" altLang="zh-CN" dirty="0">
                <a:solidFill>
                  <a:schemeClr val="tx1"/>
                </a:solidFill>
              </a:rPr>
              <a:t>2011</a:t>
            </a:r>
            <a:r>
              <a:rPr lang="zh-CN" altLang="en-US" dirty="0">
                <a:solidFill>
                  <a:schemeClr val="tx1"/>
                </a:solidFill>
              </a:rPr>
              <a:t>年，</a:t>
            </a:r>
            <a:r>
              <a:rPr lang="en-AU" dirty="0" err="1">
                <a:solidFill>
                  <a:schemeClr val="tx1"/>
                </a:solidFill>
              </a:rPr>
              <a:t>Sankaridurg</a:t>
            </a:r>
            <a:r>
              <a:rPr lang="zh-CN" altLang="en-US" sz="1200" i="1" kern="1200" dirty="0">
                <a:solidFill>
                  <a:schemeClr val="tx1"/>
                </a:solidFill>
                <a:latin typeface="+mn-lt"/>
                <a:ea typeface="+mn-ea"/>
                <a:cs typeface="+mn-cs"/>
              </a:rPr>
              <a:t>等人，</a:t>
            </a:r>
            <a:r>
              <a:rPr lang="en-US" altLang="zh-CN" dirty="0">
                <a:solidFill>
                  <a:schemeClr val="tx1"/>
                </a:solidFill>
              </a:rPr>
              <a:t>2011</a:t>
            </a:r>
            <a:r>
              <a:rPr lang="zh-CN" altLang="en-US" dirty="0">
                <a:solidFill>
                  <a:schemeClr val="tx1"/>
                </a:solidFill>
              </a:rPr>
              <a:t>年，</a:t>
            </a:r>
            <a:r>
              <a:rPr lang="en-AU" dirty="0" err="1">
                <a:solidFill>
                  <a:schemeClr val="tx1"/>
                </a:solidFill>
              </a:rPr>
              <a:t>Schmid</a:t>
            </a:r>
            <a:r>
              <a:rPr lang="zh-CN" altLang="en-US" sz="1200" i="1" kern="1200" dirty="0">
                <a:solidFill>
                  <a:schemeClr val="tx1"/>
                </a:solidFill>
                <a:latin typeface="+mn-lt"/>
                <a:ea typeface="+mn-ea"/>
                <a:cs typeface="+mn-cs"/>
              </a:rPr>
              <a:t>等人，</a:t>
            </a:r>
            <a:r>
              <a:rPr lang="en-US" altLang="zh-CN" dirty="0">
                <a:solidFill>
                  <a:schemeClr val="tx1"/>
                </a:solidFill>
              </a:rPr>
              <a:t>2011</a:t>
            </a:r>
            <a:r>
              <a:rPr lang="zh-CN" altLang="en-US" dirty="0">
                <a:solidFill>
                  <a:schemeClr val="tx1"/>
                </a:solidFill>
              </a:rPr>
              <a:t>年，</a:t>
            </a:r>
            <a:r>
              <a:rPr lang="en-AU" dirty="0">
                <a:solidFill>
                  <a:schemeClr val="tx1"/>
                </a:solidFill>
              </a:rPr>
              <a:t>Kwok</a:t>
            </a:r>
            <a:r>
              <a:rPr lang="zh-CN" altLang="en-US" sz="1200" i="1" kern="1200" dirty="0">
                <a:solidFill>
                  <a:schemeClr val="tx1"/>
                </a:solidFill>
                <a:latin typeface="+mn-lt"/>
                <a:ea typeface="+mn-ea"/>
                <a:cs typeface="+mn-cs"/>
              </a:rPr>
              <a:t>等人，</a:t>
            </a:r>
            <a:r>
              <a:rPr lang="en-US" altLang="zh-CN" dirty="0">
                <a:solidFill>
                  <a:schemeClr val="tx1"/>
                </a:solidFill>
              </a:rPr>
              <a:t>2012</a:t>
            </a:r>
            <a:r>
              <a:rPr lang="zh-CN" altLang="en-US" dirty="0">
                <a:solidFill>
                  <a:schemeClr val="tx1"/>
                </a:solidFill>
              </a:rPr>
              <a:t>年，</a:t>
            </a:r>
            <a:r>
              <a:rPr lang="en-AU" dirty="0">
                <a:solidFill>
                  <a:schemeClr val="tx1"/>
                </a:solidFill>
              </a:rPr>
              <a:t>Kang</a:t>
            </a:r>
            <a:r>
              <a:rPr lang="zh-CN" altLang="en-US" sz="1200" i="1" kern="1200" dirty="0">
                <a:solidFill>
                  <a:schemeClr val="tx1"/>
                </a:solidFill>
                <a:latin typeface="+mn-lt"/>
                <a:ea typeface="+mn-ea"/>
                <a:cs typeface="+mn-cs"/>
              </a:rPr>
              <a:t>等人，</a:t>
            </a:r>
            <a:r>
              <a:rPr lang="en-US" altLang="zh-CN" dirty="0">
                <a:solidFill>
                  <a:schemeClr val="tx1"/>
                </a:solidFill>
              </a:rPr>
              <a:t>2012</a:t>
            </a:r>
            <a:r>
              <a:rPr lang="zh-CN" altLang="en-US" dirty="0">
                <a:solidFill>
                  <a:schemeClr val="tx1"/>
                </a:solidFill>
              </a:rPr>
              <a:t>年，</a:t>
            </a:r>
            <a:r>
              <a:rPr lang="en-AU" dirty="0" err="1">
                <a:solidFill>
                  <a:schemeClr val="tx1"/>
                </a:solidFill>
              </a:rPr>
              <a:t>Faria-Ribero</a:t>
            </a:r>
            <a:r>
              <a:rPr lang="zh-CN" altLang="en-US" sz="1200" i="1" kern="1200" dirty="0">
                <a:solidFill>
                  <a:schemeClr val="tx1"/>
                </a:solidFill>
                <a:latin typeface="+mn-lt"/>
                <a:ea typeface="+mn-ea"/>
                <a:cs typeface="+mn-cs"/>
              </a:rPr>
              <a:t>等人，</a:t>
            </a:r>
            <a:r>
              <a:rPr lang="en-US" altLang="zh-CN" dirty="0">
                <a:solidFill>
                  <a:schemeClr val="tx1"/>
                </a:solidFill>
              </a:rPr>
              <a:t>2013</a:t>
            </a:r>
            <a:r>
              <a:rPr lang="zh-CN" altLang="en-US" dirty="0">
                <a:solidFill>
                  <a:schemeClr val="tx1"/>
                </a:solidFill>
              </a:rPr>
              <a:t>年，</a:t>
            </a:r>
            <a:r>
              <a:rPr lang="en-AU" dirty="0" err="1">
                <a:solidFill>
                  <a:schemeClr val="tx1"/>
                </a:solidFill>
              </a:rPr>
              <a:t>Ticak</a:t>
            </a:r>
            <a:r>
              <a:rPr lang="zh-CN" altLang="en-US" sz="1200" i="1" kern="1200" dirty="0">
                <a:solidFill>
                  <a:schemeClr val="tx1"/>
                </a:solidFill>
                <a:latin typeface="+mn-lt"/>
                <a:ea typeface="+mn-ea"/>
                <a:cs typeface="+mn-cs"/>
              </a:rPr>
              <a:t>等人，</a:t>
            </a:r>
            <a:r>
              <a:rPr lang="en-US" altLang="zh-CN" dirty="0">
                <a:solidFill>
                  <a:schemeClr val="tx1"/>
                </a:solidFill>
              </a:rPr>
              <a:t>2013</a:t>
            </a:r>
            <a:r>
              <a:rPr lang="zh-CN" altLang="en-US" dirty="0">
                <a:solidFill>
                  <a:schemeClr val="tx1"/>
                </a:solidFill>
              </a:rPr>
              <a:t>年，</a:t>
            </a:r>
            <a:r>
              <a:rPr lang="en-AU" dirty="0">
                <a:solidFill>
                  <a:schemeClr val="tx1"/>
                </a:solidFill>
              </a:rPr>
              <a:t>Atchison2015</a:t>
            </a:r>
            <a:r>
              <a:rPr lang="zh-CN" altLang="en-US" dirty="0">
                <a:solidFill>
                  <a:schemeClr val="tx1"/>
                </a:solidFill>
              </a:rPr>
              <a:t>年。</a:t>
            </a:r>
            <a:endParaRPr lang="en-AU" dirty="0">
              <a:solidFill>
                <a:schemeClr val="tx1"/>
              </a:solidFill>
            </a:endParaRPr>
          </a:p>
          <a:p>
            <a:pPr marL="0" indent="0">
              <a:spcBef>
                <a:spcPts val="200"/>
              </a:spcBef>
              <a:buNone/>
            </a:pPr>
            <a:endParaRPr lang="en-AU" sz="1200" dirty="0">
              <a:solidFill>
                <a:schemeClr val="tx1"/>
              </a:solidFill>
              <a:sym typeface="Wingdings" panose="05000000000000000000" pitchFamily="2" charset="2"/>
            </a:endParaRPr>
          </a:p>
          <a:p>
            <a:endParaRPr lang="en-US" dirty="0"/>
          </a:p>
        </p:txBody>
      </p:sp>
      <p:sp>
        <p:nvSpPr>
          <p:cNvPr id="4" name="Slide Number Placeholder 3"/>
          <p:cNvSpPr>
            <a:spLocks noGrp="1"/>
          </p:cNvSpPr>
          <p:nvPr>
            <p:ph type="sldNum" sz="quarter" idx="10"/>
          </p:nvPr>
        </p:nvSpPr>
        <p:spPr/>
        <p:txBody>
          <a:bodyPr/>
          <a:lstStyle/>
          <a:p>
            <a:fld id="{9A3A9DF1-0E42-0448-A9E1-A4AD95C54747}"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A3A9DF1-0E42-0448-A9E1-A4AD95C54747}"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r>
              <a:rPr lang="zh-CN" altLang="en-US" dirty="0"/>
              <a:t>在某些情况下，框架眼镜可能更适合于严重的双眼视觉问题患者。</a:t>
            </a:r>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r>
              <a:rPr lang="en-US" dirty="0"/>
              <a:t>***BI</a:t>
            </a:r>
            <a:r>
              <a:rPr lang="en-US" baseline="0" dirty="0"/>
              <a:t> </a:t>
            </a:r>
            <a:r>
              <a:rPr lang="zh-CN" altLang="en-US" baseline="0" dirty="0"/>
              <a:t>棱镜意味着</a:t>
            </a:r>
            <a:r>
              <a:rPr lang="en-US" baseline="0" dirty="0"/>
              <a:t> </a:t>
            </a:r>
            <a:r>
              <a:rPr lang="en-US" baseline="0" dirty="0">
                <a:latin typeface="Arial" panose="020B0604020202020204" pitchFamily="34" charset="0"/>
                <a:cs typeface="Arial" panose="020B0604020202020204" pitchFamily="34" charset="0"/>
              </a:rPr>
              <a:t>↓ </a:t>
            </a:r>
            <a:r>
              <a:rPr lang="zh-CN" altLang="en-US" baseline="0" dirty="0">
                <a:latin typeface="Arial" panose="020B0604020202020204" pitchFamily="34" charset="0"/>
                <a:cs typeface="Arial" panose="020B0604020202020204" pitchFamily="34" charset="0"/>
              </a:rPr>
              <a:t>外隐斜</a:t>
            </a:r>
            <a:r>
              <a:rPr lang="en-US" baseline="0" dirty="0"/>
              <a:t>.</a:t>
            </a:r>
            <a:endParaRPr lang="en-US" dirty="0"/>
          </a:p>
          <a:p>
            <a:r>
              <a:rPr lang="zh-CN" altLang="en-US" baseline="0" dirty="0"/>
              <a:t>一旦近视者远离框架眼镜镜片中心注视将降低屈光力，</a:t>
            </a:r>
            <a:r>
              <a:rPr lang="en-US" altLang="zh-CN" baseline="0" dirty="0"/>
              <a:t>&amp;</a:t>
            </a:r>
            <a:r>
              <a:rPr lang="zh-CN" altLang="en-US" baseline="0" dirty="0"/>
              <a:t>随着近视度数的增加，影响会更大。</a:t>
            </a:r>
            <a:endParaRPr lang="en-US" altLang="zh-CN" baseline="0" dirty="0"/>
          </a:p>
          <a:p>
            <a:r>
              <a:rPr lang="zh-CN" altLang="en-US" baseline="0" dirty="0"/>
              <a:t>近视眼通过镜片中比较厚的部分用于看近，并且这也是矫正效果的一部分。光学是复杂的，它取决于镜片屈光力和形状方面的设计。简而言之，当一个近视眼扫视他们的眼睛向下阅读时，镜片会降低其有效屈光力。</a:t>
            </a:r>
            <a:endParaRPr lang="en-US" altLang="zh-CN" dirty="0"/>
          </a:p>
          <a:p>
            <a:endParaRPr lang="en-US" dirty="0"/>
          </a:p>
        </p:txBody>
      </p:sp>
      <p:sp>
        <p:nvSpPr>
          <p:cNvPr id="4" name="Slide Number Placeholder 3"/>
          <p:cNvSpPr>
            <a:spLocks noGrp="1"/>
          </p:cNvSpPr>
          <p:nvPr>
            <p:ph type="sldNum" sz="quarter" idx="10"/>
          </p:nvPr>
        </p:nvSpPr>
        <p:spPr/>
        <p:txBody>
          <a:bodyPr/>
          <a:lstStyle/>
          <a:p>
            <a:fld id="{287308E0-FB26-894A-91B2-083ADCB76864}" type="slidenum">
              <a:rPr lang="en-US" smtClean="0"/>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r>
              <a:rPr lang="zh-CN" altLang="en-US" dirty="0"/>
              <a:t>目前假设这种近视控制效果的机制是由于角膜塑形术的周边光学效应。角膜塑形术会产生角膜形状轮廓，导致周边光学的近视转变，相当于基线屈光不正。这种光学效应已经在多焦点和双焦点隐形眼镜中进行了模拟，在较少的研究中实现了近视控制的类似成功率。</a:t>
            </a:r>
            <a:endParaRPr lang="en-US" dirty="0"/>
          </a:p>
        </p:txBody>
      </p:sp>
      <p:sp>
        <p:nvSpPr>
          <p:cNvPr id="4" name="Slide Number Placeholder 3"/>
          <p:cNvSpPr>
            <a:spLocks noGrp="1"/>
          </p:cNvSpPr>
          <p:nvPr>
            <p:ph type="sldNum" sz="quarter" idx="10"/>
          </p:nvPr>
        </p:nvSpPr>
        <p:spPr/>
        <p:txBody>
          <a:bodyPr/>
          <a:lstStyle/>
          <a:p>
            <a:fld id="{9A3A9DF1-0E42-0448-A9E1-A4AD95C54747}" type="slidenum">
              <a:rPr lang="en-US" smtClean="0"/>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r>
              <a:rPr lang="zh-CN" altLang="en-US" dirty="0"/>
              <a:t>研究了普通</a:t>
            </a:r>
            <a:r>
              <a:rPr lang="en-US" dirty="0"/>
              <a:t>RGP</a:t>
            </a:r>
            <a:r>
              <a:rPr lang="zh-CN" altLang="en-US" dirty="0"/>
              <a:t>和</a:t>
            </a:r>
            <a:r>
              <a:rPr lang="en-US" dirty="0"/>
              <a:t>SCL</a:t>
            </a:r>
            <a:r>
              <a:rPr lang="zh-CN" altLang="en-US" dirty="0"/>
              <a:t>的矫正效果，没有任何改变中央或周边光学的机制。然而，对于近视眼，与框架眼镜矫正相比，任何形式的隐性眼镜矫正增加调节和集合需求都可能改变形成的像的轮廓和球面像差。</a:t>
            </a:r>
            <a:endParaRPr lang="en-US" altLang="zh-CN" dirty="0"/>
          </a:p>
          <a:p>
            <a:r>
              <a:rPr lang="zh-CN" altLang="en-US" dirty="0"/>
              <a:t>渐进多焦点镜片和双焦点镜片通过减少近距调节和集合需求试用于改善双眼视觉。</a:t>
            </a:r>
          </a:p>
          <a:p>
            <a:r>
              <a:rPr lang="zh-CN" altLang="en-US" dirty="0"/>
              <a:t>更成功的研究确保了进展性近视患者的入选率，大多数发现对具有双眼视觉危险因素（即内隐斜和调节滞后）的儿童有更好的结果。用于改变周边光学的新型框架眼镜镜片设计显示出对具有近视父母的年幼儿童的影响，并且进一步的建模表明，使用框架眼镜镜片实现眼睛周边光学的显着改变是极其困难的。</a:t>
            </a:r>
          </a:p>
          <a:p>
            <a:r>
              <a:rPr lang="zh-CN" altLang="en-US" dirty="0"/>
              <a:t>（</a:t>
            </a:r>
            <a:r>
              <a:rPr lang="en-US" dirty="0"/>
              <a:t>Cheng</a:t>
            </a:r>
            <a:r>
              <a:rPr lang="zh-CN" altLang="en-US" i="1" dirty="0"/>
              <a:t>等人</a:t>
            </a:r>
            <a:r>
              <a:rPr lang="zh-CN" altLang="en-US" dirty="0"/>
              <a:t>，</a:t>
            </a:r>
            <a:r>
              <a:rPr lang="en-US" altLang="zh-CN" dirty="0"/>
              <a:t>2010</a:t>
            </a:r>
            <a:r>
              <a:rPr lang="zh-CN" altLang="en-US" dirty="0"/>
              <a:t>年在对没有戴框架眼镜的儿童做基础检查时，可能遗漏了那些患有内隐斜的人</a:t>
            </a:r>
            <a:r>
              <a:rPr lang="en-US" altLang="zh-CN" dirty="0"/>
              <a:t>[</a:t>
            </a:r>
            <a:r>
              <a:rPr lang="zh-CN" altLang="en-US" dirty="0"/>
              <a:t>数量可能并不多</a:t>
            </a:r>
            <a:r>
              <a:rPr lang="en-US" altLang="zh-CN" dirty="0"/>
              <a:t>]</a:t>
            </a:r>
            <a:r>
              <a:rPr lang="zh-CN" altLang="en-US" dirty="0"/>
              <a:t>）。</a:t>
            </a:r>
          </a:p>
          <a:p>
            <a:endParaRPr lang="zh-CN" altLang="en-US" dirty="0"/>
          </a:p>
          <a:p>
            <a:r>
              <a:rPr lang="zh-CN" altLang="en-US" baseline="0" dirty="0"/>
              <a:t>双焦点和多焦点设计的</a:t>
            </a:r>
            <a:r>
              <a:rPr lang="en-US" altLang="zh-CN" baseline="0" dirty="0"/>
              <a:t>SCL</a:t>
            </a:r>
            <a:r>
              <a:rPr lang="zh-CN" altLang="en-US" baseline="0" dirty="0"/>
              <a:t>已经过验证，因为它们改变了周边光学，它们的“</a:t>
            </a:r>
            <a:r>
              <a:rPr lang="en-US" altLang="zh-CN" baseline="0" dirty="0"/>
              <a:t>Add</a:t>
            </a:r>
            <a:r>
              <a:rPr lang="zh-CN" altLang="en-US" baseline="0" dirty="0"/>
              <a:t>”效应可能类似于渐进多焦点和双焦点框架眼镜镜片。其中最长的研究只有</a:t>
            </a:r>
            <a:r>
              <a:rPr lang="en-US" altLang="zh-CN" baseline="0" dirty="0"/>
              <a:t>12</a:t>
            </a:r>
            <a:r>
              <a:rPr lang="zh-CN" altLang="en-US" baseline="0" dirty="0"/>
              <a:t>个月，只有</a:t>
            </a:r>
            <a:r>
              <a:rPr lang="en-US" altLang="zh-CN" baseline="0" dirty="0"/>
              <a:t>3</a:t>
            </a:r>
            <a:r>
              <a:rPr lang="zh-CN" altLang="en-US" baseline="0" dirty="0"/>
              <a:t>项对照研究发表。</a:t>
            </a:r>
            <a:endParaRPr lang="en-US" altLang="zh-CN" baseline="0" dirty="0"/>
          </a:p>
          <a:p>
            <a:endParaRPr lang="en-US" altLang="zh-CN" baseline="0" dirty="0"/>
          </a:p>
          <a:p>
            <a:r>
              <a:rPr lang="zh-CN" altLang="en-US" dirty="0"/>
              <a:t>目前文献中有</a:t>
            </a:r>
            <a:r>
              <a:rPr lang="en-US" altLang="zh-CN" dirty="0"/>
              <a:t>8</a:t>
            </a:r>
            <a:r>
              <a:rPr lang="zh-CN" altLang="en-US" dirty="0"/>
              <a:t>项近视控制研究检测了</a:t>
            </a:r>
            <a:r>
              <a:rPr lang="en-US" altLang="zh-CN" baseline="0" dirty="0"/>
              <a:t>Ortho-K</a:t>
            </a:r>
            <a:r>
              <a:rPr lang="zh-CN" altLang="en-US" dirty="0"/>
              <a:t>的疗效，结果在</a:t>
            </a:r>
            <a:r>
              <a:rPr lang="en-US" altLang="zh-CN" dirty="0"/>
              <a:t>32%</a:t>
            </a:r>
            <a:r>
              <a:rPr lang="zh-CN" altLang="en-US" dirty="0"/>
              <a:t>到</a:t>
            </a:r>
            <a:r>
              <a:rPr lang="en-US" altLang="zh-CN" dirty="0"/>
              <a:t>100%</a:t>
            </a:r>
            <a:r>
              <a:rPr lang="zh-CN" altLang="en-US" dirty="0"/>
              <a:t>之间。</a:t>
            </a:r>
            <a:endParaRPr lang="en-US" altLang="zh-CN" dirty="0"/>
          </a:p>
          <a:p>
            <a:endParaRPr lang="zh-CN" altLang="en-US" dirty="0"/>
          </a:p>
          <a:p>
            <a:r>
              <a:rPr lang="en-US" dirty="0"/>
              <a:t>Cho</a:t>
            </a:r>
            <a:r>
              <a:rPr lang="zh-CN" altLang="en-US" dirty="0"/>
              <a:t>等人</a:t>
            </a:r>
            <a:r>
              <a:rPr lang="en-US" altLang="zh-CN" dirty="0"/>
              <a:t>2005</a:t>
            </a:r>
            <a:r>
              <a:rPr lang="zh-CN" altLang="en-US" dirty="0"/>
              <a:t>，</a:t>
            </a:r>
            <a:r>
              <a:rPr lang="en-US" dirty="0" err="1"/>
              <a:t>Walline</a:t>
            </a:r>
            <a:r>
              <a:rPr lang="zh-CN" altLang="en-US" dirty="0"/>
              <a:t>等人</a:t>
            </a:r>
            <a:r>
              <a:rPr lang="en-US" altLang="zh-CN" dirty="0"/>
              <a:t>2009</a:t>
            </a:r>
            <a:r>
              <a:rPr lang="zh-CN" altLang="en-US" dirty="0"/>
              <a:t>，</a:t>
            </a:r>
            <a:r>
              <a:rPr lang="en-US" dirty="0" err="1"/>
              <a:t>Swarbrick</a:t>
            </a:r>
            <a:r>
              <a:rPr lang="zh-CN" altLang="en-US" dirty="0"/>
              <a:t>等人</a:t>
            </a:r>
            <a:r>
              <a:rPr lang="en-US" altLang="zh-CN" dirty="0"/>
              <a:t>2011</a:t>
            </a:r>
            <a:r>
              <a:rPr lang="zh-CN" altLang="en-US" dirty="0"/>
              <a:t>，</a:t>
            </a:r>
            <a:r>
              <a:rPr lang="en-US" dirty="0" err="1"/>
              <a:t>Kakita</a:t>
            </a:r>
            <a:r>
              <a:rPr lang="zh-CN" altLang="en-US" dirty="0"/>
              <a:t>等人</a:t>
            </a:r>
            <a:r>
              <a:rPr lang="en-US" altLang="zh-CN" dirty="0"/>
              <a:t>2011</a:t>
            </a:r>
            <a:r>
              <a:rPr lang="zh-CN" altLang="en-US" dirty="0"/>
              <a:t>，</a:t>
            </a:r>
            <a:r>
              <a:rPr lang="en-US" dirty="0"/>
              <a:t>Cho</a:t>
            </a:r>
            <a:r>
              <a:rPr lang="zh-CN" altLang="en-US" dirty="0"/>
              <a:t>等人</a:t>
            </a:r>
            <a:r>
              <a:rPr lang="en-US" altLang="zh-CN" dirty="0"/>
              <a:t>2011</a:t>
            </a:r>
            <a:r>
              <a:rPr lang="zh-CN" altLang="en-US" dirty="0"/>
              <a:t>，</a:t>
            </a:r>
            <a:r>
              <a:rPr lang="en-US" dirty="0"/>
              <a:t>Charm</a:t>
            </a:r>
            <a:r>
              <a:rPr lang="zh-CN" altLang="en-US" dirty="0"/>
              <a:t>等人</a:t>
            </a:r>
            <a:r>
              <a:rPr lang="en-US" altLang="zh-CN" dirty="0"/>
              <a:t>2011</a:t>
            </a:r>
            <a:r>
              <a:rPr lang="zh-CN" altLang="en-US" dirty="0"/>
              <a:t>，</a:t>
            </a:r>
            <a:r>
              <a:rPr lang="en-US" dirty="0" err="1"/>
              <a:t>Hiraoka</a:t>
            </a:r>
            <a:r>
              <a:rPr lang="zh-CN" altLang="en-US" dirty="0"/>
              <a:t>等人</a:t>
            </a:r>
            <a:r>
              <a:rPr lang="en-US" altLang="zh-CN" dirty="0"/>
              <a:t>2012</a:t>
            </a:r>
            <a:r>
              <a:rPr lang="zh-CN" altLang="en-US" dirty="0"/>
              <a:t>，</a:t>
            </a:r>
            <a:r>
              <a:rPr lang="en-US" dirty="0" err="1"/>
              <a:t>Santodomingo</a:t>
            </a:r>
            <a:r>
              <a:rPr lang="en-US" dirty="0"/>
              <a:t> -</a:t>
            </a:r>
            <a:r>
              <a:rPr lang="en-US" dirty="0" err="1"/>
              <a:t>Rubido</a:t>
            </a:r>
            <a:r>
              <a:rPr lang="zh-CN" altLang="en-US" dirty="0"/>
              <a:t>等人</a:t>
            </a:r>
            <a:r>
              <a:rPr lang="en-US" altLang="zh-CN" dirty="0"/>
              <a:t>2012</a:t>
            </a:r>
            <a:r>
              <a:rPr lang="zh-CN" altLang="en-US" dirty="0"/>
              <a:t>，</a:t>
            </a:r>
            <a:r>
              <a:rPr lang="en-US" dirty="0"/>
              <a:t>Charm＆Cho2013，Si</a:t>
            </a:r>
            <a:r>
              <a:rPr lang="zh-CN" altLang="en-US" dirty="0"/>
              <a:t>等人</a:t>
            </a:r>
            <a:r>
              <a:rPr lang="en-US" altLang="zh-CN" dirty="0"/>
              <a:t>2015</a:t>
            </a:r>
            <a:r>
              <a:rPr lang="zh-CN" altLang="en-US" dirty="0"/>
              <a:t>，</a:t>
            </a:r>
            <a:r>
              <a:rPr lang="en-US" dirty="0"/>
              <a:t>Sun</a:t>
            </a:r>
            <a:r>
              <a:rPr lang="zh-CN" altLang="en-US" dirty="0"/>
              <a:t>等人</a:t>
            </a:r>
            <a:r>
              <a:rPr lang="en-US" altLang="zh-CN" dirty="0"/>
              <a:t>2015</a:t>
            </a:r>
            <a:r>
              <a:rPr lang="zh-CN" altLang="en-US" dirty="0"/>
              <a:t>。</a:t>
            </a:r>
            <a:endParaRPr lang="en-US" dirty="0"/>
          </a:p>
        </p:txBody>
      </p:sp>
      <p:sp>
        <p:nvSpPr>
          <p:cNvPr id="4" name="Slide Number Placeholder 3"/>
          <p:cNvSpPr>
            <a:spLocks noGrp="1"/>
          </p:cNvSpPr>
          <p:nvPr>
            <p:ph type="sldNum" sz="quarter" idx="10"/>
          </p:nvPr>
        </p:nvSpPr>
        <p:spPr/>
        <p:txBody>
          <a:bodyPr/>
          <a:lstStyle/>
          <a:p>
            <a:fld id="{9A3A9DF1-0E42-0448-A9E1-A4AD95C54747}" type="slidenum">
              <a:rPr lang="en-US" smtClean="0"/>
              <a:t>37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r>
              <a:rPr lang="zh-CN" altLang="en-US" dirty="0"/>
              <a:t>第一个是</a:t>
            </a:r>
            <a:r>
              <a:rPr lang="en-US" altLang="zh-CN" dirty="0"/>
              <a:t>6</a:t>
            </a:r>
            <a:r>
              <a:rPr lang="zh-CN" altLang="en-US" dirty="0"/>
              <a:t>个月以上，第二个是</a:t>
            </a:r>
            <a:r>
              <a:rPr lang="en-US" altLang="zh-CN" dirty="0"/>
              <a:t>2</a:t>
            </a:r>
            <a:r>
              <a:rPr lang="zh-CN" altLang="en-US" dirty="0"/>
              <a:t>年以上。</a:t>
            </a:r>
            <a:endParaRPr lang="en-US" dirty="0"/>
          </a:p>
        </p:txBody>
      </p:sp>
      <p:sp>
        <p:nvSpPr>
          <p:cNvPr id="4" name="Slide Number Placeholder 3"/>
          <p:cNvSpPr>
            <a:spLocks noGrp="1"/>
          </p:cNvSpPr>
          <p:nvPr>
            <p:ph type="sldNum" sz="quarter" idx="10"/>
          </p:nvPr>
        </p:nvSpPr>
        <p:spPr/>
        <p:txBody>
          <a:bodyPr/>
          <a:lstStyle/>
          <a:p>
            <a:fld id="{9A3A9DF1-0E42-0448-A9E1-A4AD95C54747}" type="slidenum">
              <a:rPr lang="en-US" smtClean="0"/>
              <a:t>39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pPr marL="0" lvl="1">
              <a:spcAft>
                <a:spcPts val="1300"/>
              </a:spcAft>
            </a:pPr>
            <a:r>
              <a:rPr lang="zh-CN" altLang="en-US" dirty="0">
                <a:solidFill>
                  <a:srgbClr val="000000"/>
                </a:solidFill>
              </a:rPr>
              <a:t>为了进一步的验证这些问题，以上是超过</a:t>
            </a:r>
            <a:r>
              <a:rPr lang="en-US" altLang="zh-CN" dirty="0">
                <a:solidFill>
                  <a:srgbClr val="000000"/>
                </a:solidFill>
              </a:rPr>
              <a:t>8</a:t>
            </a:r>
            <a:r>
              <a:rPr lang="zh-CN" altLang="en-US" dirty="0">
                <a:solidFill>
                  <a:srgbClr val="000000"/>
                </a:solidFill>
              </a:rPr>
              <a:t>项研究中用</a:t>
            </a:r>
            <a:r>
              <a:rPr lang="en-US" altLang="zh-CN" dirty="0">
                <a:solidFill>
                  <a:srgbClr val="FFFF00"/>
                </a:solidFill>
              </a:rPr>
              <a:t>Ortho-K</a:t>
            </a:r>
            <a:r>
              <a:rPr lang="zh-CN" altLang="en-US" dirty="0">
                <a:solidFill>
                  <a:srgbClr val="000000"/>
                </a:solidFill>
              </a:rPr>
              <a:t>获得的眼轴伸长</a:t>
            </a:r>
            <a:r>
              <a:rPr lang="en-AU" altLang="zh-CN" baseline="0" dirty="0">
                <a:solidFill>
                  <a:srgbClr val="000000"/>
                </a:solidFill>
                <a:latin typeface="Arial" panose="020B0604020202020204" pitchFamily="34" charset="0"/>
                <a:cs typeface="Arial" panose="020B0604020202020204" pitchFamily="34" charset="0"/>
              </a:rPr>
              <a:t>↓s</a:t>
            </a:r>
            <a:r>
              <a:rPr lang="zh-CN" altLang="en-US" dirty="0">
                <a:solidFill>
                  <a:srgbClr val="000000"/>
                </a:solidFill>
              </a:rPr>
              <a:t>结果的图形描述。</a:t>
            </a:r>
            <a:endParaRPr lang="en-US" altLang="zh-CN" dirty="0">
              <a:solidFill>
                <a:srgbClr val="000000"/>
              </a:solidFill>
            </a:endParaRPr>
          </a:p>
          <a:p>
            <a:pPr marL="0" lvl="1">
              <a:spcAft>
                <a:spcPts val="1300"/>
              </a:spcAft>
            </a:pPr>
            <a:endParaRPr lang="en-US" altLang="zh-CN" dirty="0">
              <a:solidFill>
                <a:srgbClr val="000000"/>
              </a:solidFill>
            </a:endParaRPr>
          </a:p>
          <a:p>
            <a:pPr marL="0" lvl="1">
              <a:spcAft>
                <a:spcPts val="1300"/>
              </a:spcAft>
            </a:pPr>
            <a:r>
              <a:rPr lang="zh-CN" altLang="en-US" dirty="0">
                <a:solidFill>
                  <a:srgbClr val="000000"/>
                </a:solidFill>
              </a:rPr>
              <a:t>影响范围很大，因为：</a:t>
            </a:r>
          </a:p>
          <a:p>
            <a:pPr marL="0" lvl="1">
              <a:spcAft>
                <a:spcPts val="1300"/>
              </a:spcAft>
              <a:buFont typeface="Arial" panose="020B0604020202020204" pitchFamily="34" charset="0"/>
              <a:buChar char="•"/>
            </a:pPr>
            <a:r>
              <a:rPr lang="zh-CN" altLang="en-US" dirty="0">
                <a:solidFill>
                  <a:srgbClr val="000000"/>
                </a:solidFill>
              </a:rPr>
              <a:t>研究的时间从</a:t>
            </a:r>
            <a:r>
              <a:rPr lang="en-US" altLang="zh-CN" dirty="0">
                <a:solidFill>
                  <a:srgbClr val="000000"/>
                </a:solidFill>
              </a:rPr>
              <a:t>1</a:t>
            </a:r>
            <a:r>
              <a:rPr lang="zh-CN" altLang="en-US" dirty="0">
                <a:solidFill>
                  <a:srgbClr val="000000"/>
                </a:solidFill>
              </a:rPr>
              <a:t>年到</a:t>
            </a:r>
            <a:r>
              <a:rPr lang="en-US" altLang="zh-CN" dirty="0">
                <a:solidFill>
                  <a:srgbClr val="000000"/>
                </a:solidFill>
              </a:rPr>
              <a:t>5</a:t>
            </a:r>
            <a:r>
              <a:rPr lang="zh-CN" altLang="en-US" dirty="0">
                <a:solidFill>
                  <a:srgbClr val="000000"/>
                </a:solidFill>
              </a:rPr>
              <a:t>年不等</a:t>
            </a:r>
            <a:endParaRPr lang="en-US" altLang="zh-CN" dirty="0">
              <a:solidFill>
                <a:srgbClr val="000000"/>
              </a:solidFill>
            </a:endParaRPr>
          </a:p>
          <a:p>
            <a:pPr marL="0" lvl="1">
              <a:spcAft>
                <a:spcPts val="1300"/>
              </a:spcAft>
              <a:buFont typeface="Arial" panose="020B0604020202020204" pitchFamily="34" charset="0"/>
              <a:buChar char="•"/>
            </a:pPr>
            <a:r>
              <a:rPr lang="zh-CN" altLang="en-US" dirty="0">
                <a:solidFill>
                  <a:srgbClr val="000000"/>
                </a:solidFill>
              </a:rPr>
              <a:t>采用自身</a:t>
            </a:r>
            <a:r>
              <a:rPr lang="zh-CN" altLang="en-US" baseline="0" dirty="0">
                <a:solidFill>
                  <a:srgbClr val="000000"/>
                </a:solidFill>
              </a:rPr>
              <a:t>对照</a:t>
            </a:r>
            <a:endParaRPr lang="zh-CN" altLang="en-US" dirty="0">
              <a:solidFill>
                <a:srgbClr val="000000"/>
              </a:solidFill>
            </a:endParaRPr>
          </a:p>
          <a:p>
            <a:pPr marL="0" lvl="1">
              <a:spcAft>
                <a:spcPts val="1300"/>
              </a:spcAft>
              <a:buFont typeface="Arial" panose="020B0604020202020204" pitchFamily="34" charset="0"/>
              <a:buChar char="•"/>
            </a:pPr>
            <a:r>
              <a:rPr lang="zh-CN" altLang="en-US" dirty="0">
                <a:solidFill>
                  <a:srgbClr val="000000"/>
                </a:solidFill>
              </a:rPr>
              <a:t>患者特征包括种族和研究前进展率</a:t>
            </a:r>
          </a:p>
          <a:p>
            <a:pPr marL="0" lvl="1">
              <a:spcAft>
                <a:spcPts val="1300"/>
              </a:spcAft>
              <a:buFont typeface="Arial" panose="020B0604020202020204" pitchFamily="34" charset="0"/>
              <a:buChar char="•"/>
            </a:pPr>
            <a:r>
              <a:rPr lang="zh-CN" altLang="en-US" dirty="0">
                <a:solidFill>
                  <a:srgbClr val="000000"/>
                </a:solidFill>
              </a:rPr>
              <a:t>其他未评估的复杂因素，例如双眼视觉，家族史，户外时间和室内阅读活动水平。</a:t>
            </a:r>
            <a:endParaRPr lang="en-AU" baseline="0" dirty="0">
              <a:solidFill>
                <a:srgbClr val="000000"/>
              </a:solidFill>
            </a:endParaRPr>
          </a:p>
          <a:p>
            <a:pPr marL="171450" lvl="1" indent="-171450">
              <a:spcAft>
                <a:spcPts val="1300"/>
              </a:spcAft>
              <a:buFont typeface="Arial" panose="020B0604020202020204" pitchFamily="34" charset="0"/>
              <a:buChar char="•"/>
            </a:pPr>
            <a:endParaRPr lang="en-AU" baseline="0" dirty="0">
              <a:solidFill>
                <a:srgbClr val="000000"/>
              </a:solidFill>
            </a:endParaRPr>
          </a:p>
          <a:p>
            <a:pPr marL="0" marR="0" lvl="1" indent="0" algn="l" defTabSz="457200" rtl="0" eaLnBrk="1" fontAlgn="auto" latinLnBrk="0" hangingPunct="1">
              <a:lnSpc>
                <a:spcPct val="100000"/>
              </a:lnSpc>
              <a:spcBef>
                <a:spcPts val="0"/>
              </a:spcBef>
              <a:spcAft>
                <a:spcPts val="1300"/>
              </a:spcAft>
              <a:buClrTx/>
              <a:buSzTx/>
              <a:buFont typeface="Arial" panose="020B0604020202020204" pitchFamily="34" charset="0"/>
              <a:buNone/>
              <a:defRPr/>
            </a:pPr>
            <a:r>
              <a:rPr lang="en-AU" sz="1200" dirty="0">
                <a:solidFill>
                  <a:srgbClr val="000000"/>
                </a:solidFill>
                <a:cs typeface="Times New Roman" panose="02020603050405020304" pitchFamily="18" charset="0"/>
              </a:rPr>
              <a:t>Cho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2005, </a:t>
            </a:r>
            <a:r>
              <a:rPr lang="en-AU" sz="1200" dirty="0" err="1">
                <a:solidFill>
                  <a:srgbClr val="000000"/>
                </a:solidFill>
                <a:cs typeface="Times New Roman" panose="02020603050405020304" pitchFamily="18" charset="0"/>
              </a:rPr>
              <a:t>Walline</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2009, </a:t>
            </a:r>
            <a:r>
              <a:rPr lang="en-AU" sz="1200" dirty="0" err="1">
                <a:solidFill>
                  <a:srgbClr val="000000"/>
                </a:solidFill>
              </a:rPr>
              <a:t>Swarbrick</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a:t>
            </a:r>
            <a:r>
              <a:rPr lang="en-AU" sz="1200" dirty="0">
                <a:solidFill>
                  <a:srgbClr val="000000"/>
                </a:solidFill>
              </a:rPr>
              <a:t>2015</a:t>
            </a:r>
            <a:r>
              <a:rPr lang="en-AU" sz="1200" dirty="0">
                <a:solidFill>
                  <a:srgbClr val="000000"/>
                </a:solidFill>
                <a:cs typeface="Times New Roman" panose="02020603050405020304" pitchFamily="18" charset="0"/>
              </a:rPr>
              <a:t>, </a:t>
            </a:r>
            <a:r>
              <a:rPr lang="en-AU" sz="1200" dirty="0" err="1">
                <a:solidFill>
                  <a:srgbClr val="000000"/>
                </a:solidFill>
                <a:cs typeface="Times New Roman" panose="02020603050405020304" pitchFamily="18" charset="0"/>
              </a:rPr>
              <a:t>Kakita</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2011, Cho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2011,</a:t>
            </a:r>
            <a:br>
              <a:rPr lang="en-AU" sz="1200" dirty="0">
                <a:solidFill>
                  <a:srgbClr val="000000"/>
                </a:solidFill>
                <a:cs typeface="Times New Roman" panose="02020603050405020304" pitchFamily="18" charset="0"/>
              </a:rPr>
            </a:br>
            <a:r>
              <a:rPr lang="en-AU" sz="1200" dirty="0" err="1">
                <a:solidFill>
                  <a:srgbClr val="000000"/>
                </a:solidFill>
              </a:rPr>
              <a:t>Hiraoka</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a:t>
            </a:r>
            <a:r>
              <a:rPr lang="en-AU" sz="1200" dirty="0">
                <a:solidFill>
                  <a:srgbClr val="000000"/>
                </a:solidFill>
              </a:rPr>
              <a:t>2012, </a:t>
            </a:r>
            <a:r>
              <a:rPr lang="en-AU" sz="1200" dirty="0" err="1">
                <a:solidFill>
                  <a:srgbClr val="000000"/>
                </a:solidFill>
              </a:rPr>
              <a:t>Santodomingo-Rubido</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a:t>
            </a:r>
            <a:r>
              <a:rPr lang="en-AU" sz="1200" dirty="0">
                <a:solidFill>
                  <a:srgbClr val="000000"/>
                </a:solidFill>
              </a:rPr>
              <a:t>2012, Charm &amp; Cho, 2013, Si</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a:t>
            </a:r>
            <a:r>
              <a:rPr lang="en-AU" sz="1200" dirty="0">
                <a:solidFill>
                  <a:srgbClr val="000000"/>
                </a:solidFill>
              </a:rPr>
              <a:t>2015, Sun</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a:t>
            </a:r>
            <a:r>
              <a:rPr lang="en-AU" sz="1200" dirty="0">
                <a:solidFill>
                  <a:srgbClr val="000000"/>
                </a:solidFill>
              </a:rPr>
              <a:t>2015</a:t>
            </a:r>
          </a:p>
          <a:p>
            <a:pPr marL="0" lvl="1" indent="0">
              <a:spcAft>
                <a:spcPts val="1300"/>
              </a:spcAft>
              <a:buFont typeface="Arial" panose="020B0604020202020204" pitchFamily="34" charset="0"/>
              <a:buNone/>
            </a:pPr>
            <a:endParaRPr lang="en-AU" dirty="0">
              <a:solidFill>
                <a:srgbClr val="000000"/>
              </a:solidFill>
            </a:endParaRPr>
          </a:p>
        </p:txBody>
      </p:sp>
      <p:sp>
        <p:nvSpPr>
          <p:cNvPr id="4" name="Slide Number Placeholder 3"/>
          <p:cNvSpPr>
            <a:spLocks noGrp="1"/>
          </p:cNvSpPr>
          <p:nvPr>
            <p:ph type="sldNum" sz="quarter" idx="10"/>
          </p:nvPr>
        </p:nvSpPr>
        <p:spPr/>
        <p:txBody>
          <a:bodyPr/>
          <a:lstStyle/>
          <a:p>
            <a:fld id="{9A3A9DF1-0E42-0448-A9E1-A4AD95C54747}" type="slidenum">
              <a:rPr lang="en-US" smtClean="0"/>
              <a:t>40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pPr marL="0" lvl="1">
              <a:spcAft>
                <a:spcPts val="1300"/>
              </a:spcAft>
            </a:pPr>
            <a:r>
              <a:rPr lang="zh-CN" altLang="en-US" dirty="0">
                <a:solidFill>
                  <a:srgbClr val="000000"/>
                </a:solidFill>
              </a:rPr>
              <a:t>为了进一步的验证这些问题，以上是超过</a:t>
            </a:r>
            <a:r>
              <a:rPr lang="en-US" altLang="zh-CN" dirty="0">
                <a:solidFill>
                  <a:srgbClr val="000000"/>
                </a:solidFill>
              </a:rPr>
              <a:t>8</a:t>
            </a:r>
            <a:r>
              <a:rPr lang="zh-CN" altLang="en-US" dirty="0">
                <a:solidFill>
                  <a:srgbClr val="000000"/>
                </a:solidFill>
              </a:rPr>
              <a:t>项研究中用</a:t>
            </a:r>
            <a:r>
              <a:rPr lang="en-US" altLang="zh-CN" dirty="0">
                <a:solidFill>
                  <a:srgbClr val="FFFF00"/>
                </a:solidFill>
              </a:rPr>
              <a:t>Ortho-K</a:t>
            </a:r>
            <a:r>
              <a:rPr lang="zh-CN" altLang="en-US" dirty="0">
                <a:solidFill>
                  <a:srgbClr val="000000"/>
                </a:solidFill>
              </a:rPr>
              <a:t>获得的眼轴伸长</a:t>
            </a:r>
            <a:r>
              <a:rPr lang="en-AU" altLang="zh-CN" baseline="0" dirty="0">
                <a:solidFill>
                  <a:srgbClr val="000000"/>
                </a:solidFill>
                <a:latin typeface="Arial" panose="020B0604020202020204" pitchFamily="34" charset="0"/>
                <a:cs typeface="Arial" panose="020B0604020202020204" pitchFamily="34" charset="0"/>
              </a:rPr>
              <a:t>↓</a:t>
            </a:r>
            <a:r>
              <a:rPr lang="zh-CN" altLang="en-US" dirty="0">
                <a:solidFill>
                  <a:srgbClr val="000000"/>
                </a:solidFill>
              </a:rPr>
              <a:t>结果的图形描述。</a:t>
            </a:r>
            <a:endParaRPr lang="en-US" altLang="zh-CN" dirty="0">
              <a:solidFill>
                <a:srgbClr val="000000"/>
              </a:solidFill>
            </a:endParaRPr>
          </a:p>
          <a:p>
            <a:pPr marL="0" lvl="1">
              <a:spcAft>
                <a:spcPts val="1300"/>
              </a:spcAft>
            </a:pPr>
            <a:endParaRPr lang="en-US" altLang="zh-CN" dirty="0">
              <a:solidFill>
                <a:srgbClr val="000000"/>
              </a:solidFill>
            </a:endParaRPr>
          </a:p>
          <a:p>
            <a:pPr marL="0" lvl="1">
              <a:spcAft>
                <a:spcPts val="1300"/>
              </a:spcAft>
            </a:pPr>
            <a:r>
              <a:rPr lang="zh-CN" altLang="en-US" dirty="0">
                <a:solidFill>
                  <a:srgbClr val="000000"/>
                </a:solidFill>
              </a:rPr>
              <a:t>影响范围很大，因为：</a:t>
            </a:r>
          </a:p>
          <a:p>
            <a:pPr marL="0" lvl="1">
              <a:spcAft>
                <a:spcPts val="1300"/>
              </a:spcAft>
              <a:buFont typeface="Arial" panose="020B0604020202020204" pitchFamily="34" charset="0"/>
              <a:buChar char="•"/>
            </a:pPr>
            <a:r>
              <a:rPr lang="zh-CN" altLang="en-US" dirty="0">
                <a:solidFill>
                  <a:srgbClr val="000000"/>
                </a:solidFill>
              </a:rPr>
              <a:t>研究的时间从</a:t>
            </a:r>
            <a:r>
              <a:rPr lang="en-US" altLang="zh-CN" dirty="0">
                <a:solidFill>
                  <a:srgbClr val="000000"/>
                </a:solidFill>
              </a:rPr>
              <a:t>1</a:t>
            </a:r>
            <a:r>
              <a:rPr lang="zh-CN" altLang="en-US" dirty="0">
                <a:solidFill>
                  <a:srgbClr val="000000"/>
                </a:solidFill>
              </a:rPr>
              <a:t>年到</a:t>
            </a:r>
            <a:r>
              <a:rPr lang="en-US" altLang="zh-CN" dirty="0">
                <a:solidFill>
                  <a:srgbClr val="000000"/>
                </a:solidFill>
              </a:rPr>
              <a:t>5</a:t>
            </a:r>
            <a:r>
              <a:rPr lang="zh-CN" altLang="en-US" dirty="0">
                <a:solidFill>
                  <a:srgbClr val="000000"/>
                </a:solidFill>
              </a:rPr>
              <a:t>年不等</a:t>
            </a:r>
            <a:endParaRPr lang="en-US" altLang="zh-CN" dirty="0">
              <a:solidFill>
                <a:srgbClr val="000000"/>
              </a:solidFill>
            </a:endParaRPr>
          </a:p>
          <a:p>
            <a:pPr marL="0" lvl="1">
              <a:spcAft>
                <a:spcPts val="1300"/>
              </a:spcAft>
              <a:buFont typeface="Arial" panose="020B0604020202020204" pitchFamily="34" charset="0"/>
              <a:buChar char="•"/>
            </a:pPr>
            <a:r>
              <a:rPr lang="zh-CN" altLang="en-US" dirty="0">
                <a:solidFill>
                  <a:srgbClr val="000000"/>
                </a:solidFill>
              </a:rPr>
              <a:t>采用自身</a:t>
            </a:r>
            <a:r>
              <a:rPr lang="zh-CN" altLang="en-US" baseline="0" dirty="0">
                <a:solidFill>
                  <a:srgbClr val="000000"/>
                </a:solidFill>
              </a:rPr>
              <a:t>对照</a:t>
            </a:r>
            <a:endParaRPr lang="zh-CN" altLang="en-US" dirty="0">
              <a:solidFill>
                <a:srgbClr val="000000"/>
              </a:solidFill>
            </a:endParaRPr>
          </a:p>
          <a:p>
            <a:pPr marL="0" lvl="1">
              <a:spcAft>
                <a:spcPts val="1300"/>
              </a:spcAft>
              <a:buFont typeface="Arial" panose="020B0604020202020204" pitchFamily="34" charset="0"/>
              <a:buChar char="•"/>
            </a:pPr>
            <a:r>
              <a:rPr lang="zh-CN" altLang="en-US" dirty="0">
                <a:solidFill>
                  <a:srgbClr val="000000"/>
                </a:solidFill>
              </a:rPr>
              <a:t>患者特征包括种族和研究前进展率</a:t>
            </a:r>
          </a:p>
          <a:p>
            <a:pPr marL="0" lvl="1">
              <a:spcAft>
                <a:spcPts val="1300"/>
              </a:spcAft>
              <a:buFont typeface="Arial" panose="020B0604020202020204" pitchFamily="34" charset="0"/>
              <a:buChar char="•"/>
            </a:pPr>
            <a:r>
              <a:rPr lang="zh-CN" altLang="en-US" dirty="0">
                <a:solidFill>
                  <a:srgbClr val="000000"/>
                </a:solidFill>
              </a:rPr>
              <a:t>其他未评估的复杂因素，例如双眼视觉，家族史，户外时间和室内阅读活动水平。</a:t>
            </a:r>
            <a:endParaRPr lang="en-AU" altLang="zh-CN" baseline="0" dirty="0">
              <a:solidFill>
                <a:srgbClr val="000000"/>
              </a:solidFill>
            </a:endParaRPr>
          </a:p>
          <a:p>
            <a:pPr marL="171450" lvl="1" indent="-171450">
              <a:spcAft>
                <a:spcPts val="1300"/>
              </a:spcAft>
              <a:buFont typeface="Arial" panose="020B0604020202020204" pitchFamily="34" charset="0"/>
              <a:buNone/>
            </a:pPr>
            <a:endParaRPr lang="en-AU" baseline="0" dirty="0">
              <a:solidFill>
                <a:srgbClr val="000000"/>
              </a:solidFill>
            </a:endParaRPr>
          </a:p>
          <a:p>
            <a:pPr marL="0" marR="0" lvl="1" indent="0" algn="l" defTabSz="457200" rtl="0" eaLnBrk="1" fontAlgn="auto" latinLnBrk="0" hangingPunct="1">
              <a:lnSpc>
                <a:spcPct val="100000"/>
              </a:lnSpc>
              <a:spcBef>
                <a:spcPts val="0"/>
              </a:spcBef>
              <a:spcAft>
                <a:spcPts val="1300"/>
              </a:spcAft>
              <a:buClrTx/>
              <a:buSzTx/>
              <a:buFont typeface="Arial" panose="020B0604020202020204" pitchFamily="34" charset="0"/>
              <a:buNone/>
              <a:defRPr/>
            </a:pPr>
            <a:r>
              <a:rPr lang="en-AU" sz="1200" dirty="0">
                <a:solidFill>
                  <a:srgbClr val="000000"/>
                </a:solidFill>
                <a:cs typeface="Times New Roman" panose="02020603050405020304" pitchFamily="18" charset="0"/>
              </a:rPr>
              <a:t>Cho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2005, </a:t>
            </a:r>
            <a:r>
              <a:rPr lang="en-AU" sz="1200" dirty="0" err="1">
                <a:solidFill>
                  <a:srgbClr val="000000"/>
                </a:solidFill>
                <a:cs typeface="Times New Roman" panose="02020603050405020304" pitchFamily="18" charset="0"/>
              </a:rPr>
              <a:t>Walline</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2009, </a:t>
            </a:r>
            <a:r>
              <a:rPr lang="en-AU" sz="1200" dirty="0" err="1">
                <a:solidFill>
                  <a:srgbClr val="000000"/>
                </a:solidFill>
              </a:rPr>
              <a:t>Swarbrick</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a:t>
            </a:r>
            <a:r>
              <a:rPr lang="en-AU" sz="1200" dirty="0">
                <a:solidFill>
                  <a:srgbClr val="000000"/>
                </a:solidFill>
              </a:rPr>
              <a:t>2015</a:t>
            </a:r>
            <a:r>
              <a:rPr lang="en-AU" sz="1200" dirty="0">
                <a:solidFill>
                  <a:srgbClr val="000000"/>
                </a:solidFill>
                <a:cs typeface="Times New Roman" panose="02020603050405020304" pitchFamily="18" charset="0"/>
              </a:rPr>
              <a:t>, </a:t>
            </a:r>
            <a:r>
              <a:rPr lang="en-AU" sz="1200" dirty="0" err="1">
                <a:solidFill>
                  <a:srgbClr val="000000"/>
                </a:solidFill>
                <a:cs typeface="Times New Roman" panose="02020603050405020304" pitchFamily="18" charset="0"/>
              </a:rPr>
              <a:t>Kakita</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2011, Cho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2011,</a:t>
            </a:r>
            <a:br>
              <a:rPr lang="en-AU" sz="1200" dirty="0">
                <a:solidFill>
                  <a:srgbClr val="000000"/>
                </a:solidFill>
                <a:cs typeface="Times New Roman" panose="02020603050405020304" pitchFamily="18" charset="0"/>
              </a:rPr>
            </a:br>
            <a:r>
              <a:rPr lang="en-AU" sz="1200" dirty="0" err="1">
                <a:solidFill>
                  <a:srgbClr val="000000"/>
                </a:solidFill>
              </a:rPr>
              <a:t>Hiraoka</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a:t>
            </a:r>
            <a:r>
              <a:rPr lang="en-AU" sz="1200" dirty="0">
                <a:solidFill>
                  <a:srgbClr val="000000"/>
                </a:solidFill>
              </a:rPr>
              <a:t>2012, </a:t>
            </a:r>
            <a:r>
              <a:rPr lang="en-AU" sz="1200" dirty="0" err="1">
                <a:solidFill>
                  <a:srgbClr val="000000"/>
                </a:solidFill>
              </a:rPr>
              <a:t>Santodomingo-Rubido</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a:t>
            </a:r>
            <a:r>
              <a:rPr lang="en-AU" sz="1200" dirty="0">
                <a:solidFill>
                  <a:srgbClr val="000000"/>
                </a:solidFill>
              </a:rPr>
              <a:t>2012, Charm &amp; Cho, 2013, Si</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a:t>
            </a:r>
            <a:r>
              <a:rPr lang="en-AU" sz="1200" dirty="0">
                <a:solidFill>
                  <a:srgbClr val="000000"/>
                </a:solidFill>
              </a:rPr>
              <a:t>2015, Sun</a:t>
            </a:r>
            <a:r>
              <a:rPr lang="en-AU"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sz="1200" dirty="0">
                <a:solidFill>
                  <a:srgbClr val="000000"/>
                </a:solidFill>
                <a:cs typeface="Times New Roman" panose="02020603050405020304" pitchFamily="18" charset="0"/>
              </a:rPr>
              <a:t>, </a:t>
            </a:r>
            <a:r>
              <a:rPr lang="en-AU" sz="1200" dirty="0">
                <a:solidFill>
                  <a:srgbClr val="000000"/>
                </a:solidFill>
              </a:rPr>
              <a:t>2015.</a:t>
            </a:r>
          </a:p>
          <a:p>
            <a:pPr marL="0" lvl="1" indent="0">
              <a:spcAft>
                <a:spcPts val="1300"/>
              </a:spcAft>
              <a:buFont typeface="Arial" panose="020B0604020202020204" pitchFamily="34" charset="0"/>
              <a:buNone/>
            </a:pPr>
            <a:endParaRPr lang="en-AU" dirty="0">
              <a:solidFill>
                <a:srgbClr val="000000"/>
              </a:solidFill>
            </a:endParaRPr>
          </a:p>
        </p:txBody>
      </p:sp>
      <p:sp>
        <p:nvSpPr>
          <p:cNvPr id="4" name="Slide Number Placeholder 3"/>
          <p:cNvSpPr>
            <a:spLocks noGrp="1"/>
          </p:cNvSpPr>
          <p:nvPr>
            <p:ph type="sldNum" sz="quarter" idx="10"/>
          </p:nvPr>
        </p:nvSpPr>
        <p:spPr/>
        <p:txBody>
          <a:bodyPr/>
          <a:lstStyle/>
          <a:p>
            <a:fld id="{9A3A9DF1-0E42-0448-A9E1-A4AD95C54747}" type="slidenum">
              <a:rPr lang="en-US" smtClean="0"/>
              <a:t>41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pPr marL="0" lvl="1">
              <a:spcAft>
                <a:spcPts val="1300"/>
              </a:spcAft>
            </a:pPr>
            <a:r>
              <a:rPr lang="zh-CN" altLang="en-US" dirty="0">
                <a:solidFill>
                  <a:srgbClr val="000000"/>
                </a:solidFill>
              </a:rPr>
              <a:t>为了进一步的验证这些问题，以上是超过</a:t>
            </a:r>
            <a:r>
              <a:rPr lang="en-US" altLang="zh-CN" dirty="0">
                <a:solidFill>
                  <a:srgbClr val="000000"/>
                </a:solidFill>
              </a:rPr>
              <a:t>8</a:t>
            </a:r>
            <a:r>
              <a:rPr lang="zh-CN" altLang="en-US" dirty="0">
                <a:solidFill>
                  <a:srgbClr val="000000"/>
                </a:solidFill>
              </a:rPr>
              <a:t>项研究中用</a:t>
            </a:r>
            <a:r>
              <a:rPr lang="en-US" altLang="zh-CN" dirty="0">
                <a:solidFill>
                  <a:srgbClr val="FFFF00"/>
                </a:solidFill>
              </a:rPr>
              <a:t>Ortho-K</a:t>
            </a:r>
            <a:r>
              <a:rPr lang="zh-CN" altLang="en-US" dirty="0">
                <a:solidFill>
                  <a:srgbClr val="000000"/>
                </a:solidFill>
              </a:rPr>
              <a:t>获得的眼轴伸长</a:t>
            </a:r>
            <a:r>
              <a:rPr lang="en-AU" altLang="zh-CN" baseline="0" dirty="0">
                <a:solidFill>
                  <a:srgbClr val="000000"/>
                </a:solidFill>
                <a:latin typeface="Arial" panose="020B0604020202020204" pitchFamily="34" charset="0"/>
                <a:cs typeface="Arial" panose="020B0604020202020204" pitchFamily="34" charset="0"/>
              </a:rPr>
              <a:t>↓</a:t>
            </a:r>
            <a:r>
              <a:rPr lang="zh-CN" altLang="en-US" dirty="0">
                <a:solidFill>
                  <a:srgbClr val="000000"/>
                </a:solidFill>
              </a:rPr>
              <a:t>结果的图形描述。</a:t>
            </a:r>
            <a:endParaRPr lang="en-US" altLang="zh-CN" dirty="0">
              <a:solidFill>
                <a:srgbClr val="000000"/>
              </a:solidFill>
            </a:endParaRPr>
          </a:p>
          <a:p>
            <a:pPr marL="0" lvl="1">
              <a:spcAft>
                <a:spcPts val="1300"/>
              </a:spcAft>
            </a:pPr>
            <a:endParaRPr lang="en-US" altLang="zh-CN" dirty="0">
              <a:solidFill>
                <a:srgbClr val="000000"/>
              </a:solidFill>
            </a:endParaRPr>
          </a:p>
          <a:p>
            <a:pPr marL="0" lvl="1">
              <a:spcAft>
                <a:spcPts val="1300"/>
              </a:spcAft>
            </a:pPr>
            <a:r>
              <a:rPr lang="zh-CN" altLang="en-US" dirty="0">
                <a:solidFill>
                  <a:srgbClr val="000000"/>
                </a:solidFill>
              </a:rPr>
              <a:t>影响范围很大，因为：</a:t>
            </a:r>
          </a:p>
          <a:p>
            <a:pPr marL="0" lvl="1">
              <a:spcAft>
                <a:spcPts val="1300"/>
              </a:spcAft>
              <a:buFont typeface="Arial" panose="020B0604020202020204" pitchFamily="34" charset="0"/>
              <a:buChar char="•"/>
            </a:pPr>
            <a:r>
              <a:rPr lang="zh-CN" altLang="en-US" dirty="0">
                <a:solidFill>
                  <a:srgbClr val="000000"/>
                </a:solidFill>
              </a:rPr>
              <a:t>研究的时间从</a:t>
            </a:r>
            <a:r>
              <a:rPr lang="en-US" altLang="zh-CN" dirty="0">
                <a:solidFill>
                  <a:srgbClr val="000000"/>
                </a:solidFill>
              </a:rPr>
              <a:t>1</a:t>
            </a:r>
            <a:r>
              <a:rPr lang="zh-CN" altLang="en-US" dirty="0">
                <a:solidFill>
                  <a:srgbClr val="000000"/>
                </a:solidFill>
              </a:rPr>
              <a:t>年到</a:t>
            </a:r>
            <a:r>
              <a:rPr lang="en-US" altLang="zh-CN" dirty="0">
                <a:solidFill>
                  <a:srgbClr val="000000"/>
                </a:solidFill>
              </a:rPr>
              <a:t>5</a:t>
            </a:r>
            <a:r>
              <a:rPr lang="zh-CN" altLang="en-US" dirty="0">
                <a:solidFill>
                  <a:srgbClr val="000000"/>
                </a:solidFill>
              </a:rPr>
              <a:t>年不等</a:t>
            </a:r>
            <a:endParaRPr lang="en-US" altLang="zh-CN" dirty="0">
              <a:solidFill>
                <a:srgbClr val="000000"/>
              </a:solidFill>
            </a:endParaRPr>
          </a:p>
          <a:p>
            <a:pPr marL="0" lvl="1">
              <a:spcAft>
                <a:spcPts val="1300"/>
              </a:spcAft>
              <a:buFont typeface="Arial" panose="020B0604020202020204" pitchFamily="34" charset="0"/>
              <a:buChar char="•"/>
            </a:pPr>
            <a:r>
              <a:rPr lang="zh-CN" altLang="en-US" dirty="0">
                <a:solidFill>
                  <a:srgbClr val="000000"/>
                </a:solidFill>
              </a:rPr>
              <a:t>采用自身</a:t>
            </a:r>
            <a:r>
              <a:rPr lang="zh-CN" altLang="en-US" baseline="0" dirty="0">
                <a:solidFill>
                  <a:srgbClr val="000000"/>
                </a:solidFill>
              </a:rPr>
              <a:t>对照</a:t>
            </a:r>
            <a:endParaRPr lang="zh-CN" altLang="en-US" dirty="0">
              <a:solidFill>
                <a:srgbClr val="000000"/>
              </a:solidFill>
            </a:endParaRPr>
          </a:p>
          <a:p>
            <a:pPr marL="0" lvl="1">
              <a:spcAft>
                <a:spcPts val="1300"/>
              </a:spcAft>
              <a:buFont typeface="Arial" panose="020B0604020202020204" pitchFamily="34" charset="0"/>
              <a:buChar char="•"/>
            </a:pPr>
            <a:r>
              <a:rPr lang="zh-CN" altLang="en-US" dirty="0">
                <a:solidFill>
                  <a:srgbClr val="000000"/>
                </a:solidFill>
              </a:rPr>
              <a:t>患者特征包括种族和研究前进展率</a:t>
            </a:r>
          </a:p>
          <a:p>
            <a:pPr marL="0" lvl="1">
              <a:spcAft>
                <a:spcPts val="1300"/>
              </a:spcAft>
              <a:buFont typeface="Arial" panose="020B0604020202020204" pitchFamily="34" charset="0"/>
              <a:buChar char="•"/>
            </a:pPr>
            <a:r>
              <a:rPr lang="zh-CN" altLang="en-US" dirty="0">
                <a:solidFill>
                  <a:srgbClr val="000000"/>
                </a:solidFill>
              </a:rPr>
              <a:t>其他未评估的复杂因素，例如双眼视觉，家族史，户外时间和室内阅读活动水平。</a:t>
            </a:r>
            <a:endParaRPr lang="en-AU" altLang="zh-CN" baseline="0" dirty="0">
              <a:solidFill>
                <a:srgbClr val="000000"/>
              </a:solidFill>
            </a:endParaRPr>
          </a:p>
          <a:p>
            <a:pPr marL="171450" lvl="1" indent="-171450">
              <a:spcAft>
                <a:spcPts val="1300"/>
              </a:spcAft>
              <a:buFont typeface="Arial" panose="020B0604020202020204" pitchFamily="34" charset="0"/>
              <a:buChar char="•"/>
            </a:pPr>
            <a:endParaRPr lang="en-AU" baseline="0" dirty="0">
              <a:solidFill>
                <a:srgbClr val="000000"/>
              </a:solidFill>
            </a:endParaRPr>
          </a:p>
          <a:p>
            <a:pPr marL="0" marR="0" lvl="1" indent="0" algn="l" defTabSz="457200" rtl="0" eaLnBrk="1" fontAlgn="auto" latinLnBrk="0" hangingPunct="1">
              <a:lnSpc>
                <a:spcPct val="100000"/>
              </a:lnSpc>
              <a:spcBef>
                <a:spcPts val="0"/>
              </a:spcBef>
              <a:spcAft>
                <a:spcPts val="1300"/>
              </a:spcAft>
              <a:buClrTx/>
              <a:buSzTx/>
              <a:buFont typeface="Arial" panose="020B0604020202020204" pitchFamily="34" charset="0"/>
              <a:buNone/>
              <a:defRPr/>
            </a:pPr>
            <a:r>
              <a:rPr lang="en-AU" altLang="zh-CN" sz="1200" dirty="0">
                <a:solidFill>
                  <a:srgbClr val="000000"/>
                </a:solidFill>
                <a:cs typeface="Times New Roman" panose="02020603050405020304" pitchFamily="18" charset="0"/>
              </a:rPr>
              <a:t>Cho </a:t>
            </a:r>
            <a:r>
              <a:rPr lang="zh-CN" altLang="en-US" sz="1200" i="1" dirty="0">
                <a:solidFill>
                  <a:srgbClr val="000000"/>
                </a:solidFill>
                <a:cs typeface="Times New Roman" panose="02020603050405020304" pitchFamily="18" charset="0"/>
              </a:rPr>
              <a:t>等人</a:t>
            </a:r>
            <a:r>
              <a:rPr lang="en-AU" altLang="zh-CN" sz="1200" dirty="0">
                <a:solidFill>
                  <a:srgbClr val="000000"/>
                </a:solidFill>
                <a:cs typeface="Times New Roman" panose="02020603050405020304" pitchFamily="18" charset="0"/>
              </a:rPr>
              <a:t>, 2005, </a:t>
            </a:r>
            <a:r>
              <a:rPr lang="en-AU" altLang="zh-CN" sz="1200" dirty="0" err="1">
                <a:solidFill>
                  <a:srgbClr val="000000"/>
                </a:solidFill>
                <a:cs typeface="Times New Roman" panose="02020603050405020304" pitchFamily="18" charset="0"/>
              </a:rPr>
              <a:t>Walline</a:t>
            </a:r>
            <a:r>
              <a:rPr lang="en-AU" altLang="zh-CN"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altLang="zh-CN" sz="1200" dirty="0">
                <a:solidFill>
                  <a:srgbClr val="000000"/>
                </a:solidFill>
                <a:cs typeface="Times New Roman" panose="02020603050405020304" pitchFamily="18" charset="0"/>
              </a:rPr>
              <a:t>, 2009, </a:t>
            </a:r>
            <a:r>
              <a:rPr lang="en-AU" altLang="zh-CN" sz="1200" dirty="0" err="1">
                <a:solidFill>
                  <a:srgbClr val="000000"/>
                </a:solidFill>
              </a:rPr>
              <a:t>Swarbrick</a:t>
            </a:r>
            <a:r>
              <a:rPr lang="en-AU" altLang="zh-CN"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altLang="zh-CN" sz="1200" dirty="0">
                <a:solidFill>
                  <a:srgbClr val="000000"/>
                </a:solidFill>
                <a:cs typeface="Times New Roman" panose="02020603050405020304" pitchFamily="18" charset="0"/>
              </a:rPr>
              <a:t>, </a:t>
            </a:r>
            <a:r>
              <a:rPr lang="en-AU" altLang="zh-CN" sz="1200" dirty="0">
                <a:solidFill>
                  <a:srgbClr val="000000"/>
                </a:solidFill>
              </a:rPr>
              <a:t>2015</a:t>
            </a:r>
            <a:r>
              <a:rPr lang="en-AU" altLang="zh-CN" sz="1200" dirty="0">
                <a:solidFill>
                  <a:srgbClr val="000000"/>
                </a:solidFill>
                <a:cs typeface="Times New Roman" panose="02020603050405020304" pitchFamily="18" charset="0"/>
              </a:rPr>
              <a:t>, </a:t>
            </a:r>
            <a:r>
              <a:rPr lang="en-AU" altLang="zh-CN" sz="1200" dirty="0" err="1">
                <a:solidFill>
                  <a:srgbClr val="000000"/>
                </a:solidFill>
                <a:cs typeface="Times New Roman" panose="02020603050405020304" pitchFamily="18" charset="0"/>
              </a:rPr>
              <a:t>Kakita</a:t>
            </a:r>
            <a:r>
              <a:rPr lang="en-AU" altLang="zh-CN"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altLang="zh-CN" sz="1200" dirty="0">
                <a:solidFill>
                  <a:srgbClr val="000000"/>
                </a:solidFill>
                <a:cs typeface="Times New Roman" panose="02020603050405020304" pitchFamily="18" charset="0"/>
              </a:rPr>
              <a:t>, 2011, Cho </a:t>
            </a:r>
            <a:r>
              <a:rPr lang="zh-CN" altLang="en-US" sz="1200" i="1" dirty="0">
                <a:solidFill>
                  <a:srgbClr val="000000"/>
                </a:solidFill>
                <a:cs typeface="Times New Roman" panose="02020603050405020304" pitchFamily="18" charset="0"/>
              </a:rPr>
              <a:t>等人</a:t>
            </a:r>
            <a:r>
              <a:rPr lang="en-AU" altLang="zh-CN" sz="1200" dirty="0">
                <a:solidFill>
                  <a:srgbClr val="000000"/>
                </a:solidFill>
                <a:cs typeface="Times New Roman" panose="02020603050405020304" pitchFamily="18" charset="0"/>
              </a:rPr>
              <a:t>, 2011,</a:t>
            </a:r>
            <a:br>
              <a:rPr lang="en-AU" altLang="zh-CN" sz="1200" dirty="0">
                <a:solidFill>
                  <a:srgbClr val="000000"/>
                </a:solidFill>
                <a:cs typeface="Times New Roman" panose="02020603050405020304" pitchFamily="18" charset="0"/>
              </a:rPr>
            </a:br>
            <a:r>
              <a:rPr lang="en-AU" altLang="zh-CN" sz="1200" dirty="0" err="1">
                <a:solidFill>
                  <a:srgbClr val="000000"/>
                </a:solidFill>
              </a:rPr>
              <a:t>Hiraoka</a:t>
            </a:r>
            <a:r>
              <a:rPr lang="en-AU" altLang="zh-CN"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altLang="zh-CN" sz="1200" dirty="0">
                <a:solidFill>
                  <a:srgbClr val="000000"/>
                </a:solidFill>
                <a:cs typeface="Times New Roman" panose="02020603050405020304" pitchFamily="18" charset="0"/>
              </a:rPr>
              <a:t>, </a:t>
            </a:r>
            <a:r>
              <a:rPr lang="en-AU" altLang="zh-CN" sz="1200" dirty="0">
                <a:solidFill>
                  <a:srgbClr val="000000"/>
                </a:solidFill>
              </a:rPr>
              <a:t>2012, </a:t>
            </a:r>
            <a:r>
              <a:rPr lang="en-AU" altLang="zh-CN" sz="1200" dirty="0" err="1">
                <a:solidFill>
                  <a:srgbClr val="000000"/>
                </a:solidFill>
              </a:rPr>
              <a:t>Santodomingo-Rubido</a:t>
            </a:r>
            <a:r>
              <a:rPr lang="en-AU" altLang="zh-CN"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altLang="zh-CN" sz="1200" dirty="0">
                <a:solidFill>
                  <a:srgbClr val="000000"/>
                </a:solidFill>
                <a:cs typeface="Times New Roman" panose="02020603050405020304" pitchFamily="18" charset="0"/>
              </a:rPr>
              <a:t>, </a:t>
            </a:r>
            <a:r>
              <a:rPr lang="en-AU" altLang="zh-CN" sz="1200" dirty="0">
                <a:solidFill>
                  <a:srgbClr val="000000"/>
                </a:solidFill>
              </a:rPr>
              <a:t>2012, Charm &amp; Cho, 2013, Si</a:t>
            </a:r>
            <a:r>
              <a:rPr lang="en-AU" altLang="zh-CN"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altLang="zh-CN" sz="1200" dirty="0">
                <a:solidFill>
                  <a:srgbClr val="000000"/>
                </a:solidFill>
                <a:cs typeface="Times New Roman" panose="02020603050405020304" pitchFamily="18" charset="0"/>
              </a:rPr>
              <a:t>, </a:t>
            </a:r>
            <a:r>
              <a:rPr lang="en-AU" altLang="zh-CN" sz="1200" dirty="0">
                <a:solidFill>
                  <a:srgbClr val="000000"/>
                </a:solidFill>
              </a:rPr>
              <a:t>2015, Sun</a:t>
            </a:r>
            <a:r>
              <a:rPr lang="en-AU" altLang="zh-CN" sz="1200" dirty="0">
                <a:solidFill>
                  <a:srgbClr val="000000"/>
                </a:solidFill>
                <a:cs typeface="Times New Roman" panose="02020603050405020304" pitchFamily="18" charset="0"/>
              </a:rPr>
              <a:t> </a:t>
            </a:r>
            <a:r>
              <a:rPr lang="zh-CN" altLang="en-US" sz="1200" i="1" dirty="0">
                <a:solidFill>
                  <a:srgbClr val="000000"/>
                </a:solidFill>
                <a:cs typeface="Times New Roman" panose="02020603050405020304" pitchFamily="18" charset="0"/>
              </a:rPr>
              <a:t>等人</a:t>
            </a:r>
            <a:r>
              <a:rPr lang="en-AU" altLang="zh-CN" sz="1200" dirty="0">
                <a:solidFill>
                  <a:srgbClr val="000000"/>
                </a:solidFill>
                <a:cs typeface="Times New Roman" panose="02020603050405020304" pitchFamily="18" charset="0"/>
              </a:rPr>
              <a:t>, </a:t>
            </a:r>
            <a:r>
              <a:rPr lang="en-AU" altLang="zh-CN" sz="1200" dirty="0">
                <a:solidFill>
                  <a:srgbClr val="000000"/>
                </a:solidFill>
              </a:rPr>
              <a:t>2015.</a:t>
            </a:r>
          </a:p>
          <a:p>
            <a:pPr marL="0" lvl="1" indent="0">
              <a:spcAft>
                <a:spcPts val="1300"/>
              </a:spcAft>
              <a:buFont typeface="Arial" panose="020B0604020202020204" pitchFamily="34" charset="0"/>
              <a:buNone/>
            </a:pPr>
            <a:endParaRPr lang="en-AU" dirty="0">
              <a:solidFill>
                <a:srgbClr val="000000"/>
              </a:solidFill>
            </a:endParaRPr>
          </a:p>
        </p:txBody>
      </p:sp>
      <p:sp>
        <p:nvSpPr>
          <p:cNvPr id="4" name="Slide Number Placeholder 3"/>
          <p:cNvSpPr>
            <a:spLocks noGrp="1"/>
          </p:cNvSpPr>
          <p:nvPr>
            <p:ph type="sldNum" sz="quarter" idx="10"/>
          </p:nvPr>
        </p:nvSpPr>
        <p:spPr/>
        <p:txBody>
          <a:bodyPr/>
          <a:lstStyle/>
          <a:p>
            <a:fld id="{9A3A9DF1-0E42-0448-A9E1-A4AD95C54747}" type="slidenum">
              <a:rPr lang="en-US" smtClean="0"/>
              <a:t>42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A9DF1-0E42-0448-A9E1-A4AD95C54747}" type="slidenum">
              <a:rPr lang="en-US" smtClean="0"/>
              <a:t>44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A3A9DF1-0E42-0448-A9E1-A4AD95C54747}" type="slidenum">
              <a:rPr lang="en-US" smtClean="0"/>
              <a:t>46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BC7E1F7-2270-4364-9213-9C7A727D50FA}" type="slidenum">
              <a:rPr lang="en-US" altLang="en-US" smtClean="0"/>
              <a:t>3</a:t>
            </a:fld>
            <a:endParaRPr lang="en-US" altLang="en-US"/>
          </a:p>
        </p:txBody>
      </p:sp>
    </p:spTree>
    <p:extLst>
      <p:ext uri="{BB962C8B-B14F-4D97-AF65-F5344CB8AC3E}">
        <p14:creationId xmlns:p14="http://schemas.microsoft.com/office/powerpoint/2010/main" val="1371295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pPr defTabSz="536575">
              <a:defRPr/>
            </a:pPr>
            <a:r>
              <a:rPr lang="zh-CN" altLang="en-US" sz="1400" dirty="0"/>
              <a:t>可改变的因素。</a:t>
            </a:r>
            <a:endParaRPr lang="en-AU" sz="1400" dirty="0"/>
          </a:p>
        </p:txBody>
      </p:sp>
      <p:sp>
        <p:nvSpPr>
          <p:cNvPr id="4" name="Slide Number Placeholder 3"/>
          <p:cNvSpPr>
            <a:spLocks noGrp="1"/>
          </p:cNvSpPr>
          <p:nvPr>
            <p:ph type="sldNum" sz="quarter" idx="10"/>
          </p:nvPr>
        </p:nvSpPr>
        <p:spPr/>
        <p:txBody>
          <a:bodyPr/>
          <a:lstStyle/>
          <a:p>
            <a:fld id="{9A3A9DF1-0E42-0448-A9E1-A4AD95C54747}" type="slidenum">
              <a:rPr lang="en-US" smtClean="0"/>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t>49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t>50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t>51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A9DF1-0E42-0448-A9E1-A4AD95C54747}" type="slidenum">
              <a:rPr lang="en-US" smtClean="0"/>
              <a:t>57</a:t>
            </a:fld>
            <a:endParaRPr lang="en-US"/>
          </a:p>
        </p:txBody>
      </p:sp>
      <p:sp>
        <p:nvSpPr>
          <p:cNvPr id="5" name="Date Placeholder 4"/>
          <p:cNvSpPr>
            <a:spLocks noGrp="1"/>
          </p:cNvSpPr>
          <p:nvPr>
            <p:ph type="dt" idx="11"/>
          </p:nvPr>
        </p:nvSpPr>
        <p:spPr/>
        <p:txBody>
          <a:bodyPr/>
          <a:lstStyle/>
          <a:p>
            <a:fld id="{C2189ED1-3D83-4CCA-A9D1-DFF98A25AD60}" type="datetime1">
              <a:rPr lang="en-AU" smtClean="0"/>
              <a:t>26/03/2020</a:t>
            </a:fld>
            <a:endParaRPr lang="en-US"/>
          </a:p>
        </p:txBody>
      </p:sp>
      <p:sp>
        <p:nvSpPr>
          <p:cNvPr id="6" name="Footer Placeholder 5"/>
          <p:cNvSpPr>
            <a:spLocks noGrp="1"/>
          </p:cNvSpPr>
          <p:nvPr>
            <p:ph type="ftr" sz="quarter" idx="12"/>
          </p:nvPr>
        </p:nvSpPr>
        <p:spPr/>
        <p:txBody>
          <a:bodyPr/>
          <a:lstStyle/>
          <a:p>
            <a:r>
              <a:rPr lang="en-US"/>
              <a:t>© Copyright Kate Gifford 2015</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t>59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defRPr/>
            </a:pPr>
            <a:r>
              <a:rPr lang="en-AU" sz="1200" dirty="0"/>
              <a:t>Gifford &amp; Gifford, </a:t>
            </a:r>
            <a:r>
              <a:rPr lang="en-AU" sz="1200" dirty="0" err="1"/>
              <a:t>2016OVS</a:t>
            </a:r>
            <a:r>
              <a:rPr lang="en-AU" sz="1200" dirty="0"/>
              <a:t> 2016;93:336-43.</a:t>
            </a:r>
          </a:p>
          <a:p>
            <a:endParaRPr lang="en-GB" dirty="0"/>
          </a:p>
        </p:txBody>
      </p:sp>
      <p:sp>
        <p:nvSpPr>
          <p:cNvPr id="4" name="Slide Number Placeholder 3"/>
          <p:cNvSpPr>
            <a:spLocks noGrp="1"/>
          </p:cNvSpPr>
          <p:nvPr>
            <p:ph type="sldNum" sz="quarter" idx="10"/>
          </p:nvPr>
        </p:nvSpPr>
        <p:spPr/>
        <p:txBody>
          <a:bodyPr/>
          <a:lstStyle/>
          <a:p>
            <a:fld id="{9A3A9DF1-0E42-0448-A9E1-A4AD95C54747}" type="slidenum">
              <a:rPr lang="en-US" smtClean="0"/>
              <a:t>62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t>65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9A3A9DF1-0E42-0448-A9E1-A4AD95C54747}" type="slidenum">
              <a:rPr lang="en-US" smtClean="0"/>
              <a:t>68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spect="1" noChangeArrowheads="1" noTextEdit="1"/>
          </p:cNvSpPr>
          <p:nvPr>
            <p:ph type="sldImg"/>
          </p:nvPr>
        </p:nvSpPr>
        <p:spPr>
          <a:xfrm>
            <a:off x="1143000" y="685800"/>
            <a:ext cx="4572000" cy="3429000"/>
          </a:xfrm>
        </p:spPr>
      </p:sp>
      <p:sp>
        <p:nvSpPr>
          <p:cNvPr id="2539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Times New Roman" panose="02020603050405020304" pitchFamily="18" charset="0"/>
            </a:endParaRPr>
          </a:p>
        </p:txBody>
      </p:sp>
    </p:spTree>
    <p:extLst>
      <p:ext uri="{BB962C8B-B14F-4D97-AF65-F5344CB8AC3E}">
        <p14:creationId xmlns:p14="http://schemas.microsoft.com/office/powerpoint/2010/main" val="611406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3341688" y="533400"/>
            <a:ext cx="3551237" cy="26638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dirty="0">
              <a:latin typeface="Calibri" panose="020F0502020204030204" pitchFamily="34"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805180" indent="-309880" eaLnBrk="0" hangingPunct="0">
              <a:defRPr sz="2600">
                <a:solidFill>
                  <a:schemeClr val="tx1"/>
                </a:solidFill>
                <a:latin typeface="Arial" panose="020B0604020202020204" pitchFamily="34" charset="0"/>
                <a:ea typeface="MS PGothic" panose="020B0600070205080204" pitchFamily="34" charset="-128"/>
              </a:defRPr>
            </a:lvl2pPr>
            <a:lvl3pPr marL="1238250" indent="-247650" eaLnBrk="0" hangingPunct="0">
              <a:defRPr sz="2600">
                <a:solidFill>
                  <a:schemeClr val="tx1"/>
                </a:solidFill>
                <a:latin typeface="Arial" panose="020B0604020202020204" pitchFamily="34" charset="0"/>
                <a:ea typeface="MS PGothic" panose="020B0600070205080204" pitchFamily="34" charset="-128"/>
              </a:defRPr>
            </a:lvl3pPr>
            <a:lvl4pPr marL="1733550" indent="-247650" eaLnBrk="0" hangingPunct="0">
              <a:defRPr sz="2600">
                <a:solidFill>
                  <a:schemeClr val="tx1"/>
                </a:solidFill>
                <a:latin typeface="Arial" panose="020B0604020202020204" pitchFamily="34" charset="0"/>
                <a:ea typeface="MS PGothic" panose="020B0600070205080204" pitchFamily="34" charset="-128"/>
              </a:defRPr>
            </a:lvl4pPr>
            <a:lvl5pPr marL="2229485" indent="-247650" eaLnBrk="0" hangingPunct="0">
              <a:defRPr sz="2600">
                <a:solidFill>
                  <a:schemeClr val="tx1"/>
                </a:solidFill>
                <a:latin typeface="Arial" panose="020B0604020202020204" pitchFamily="34" charset="0"/>
                <a:ea typeface="MS PGothic" panose="020B0600070205080204" pitchFamily="34" charset="-128"/>
              </a:defRPr>
            </a:lvl5pPr>
            <a:lvl6pPr marL="2724785" indent="-24765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6pPr>
            <a:lvl7pPr marL="3220085" indent="-24765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7pPr>
            <a:lvl8pPr marL="3715385" indent="-24765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8pPr>
            <a:lvl9pPr marL="4210685" indent="-247650" eaLnBrk="0" fontAlgn="base" hangingPunct="0">
              <a:spcBef>
                <a:spcPct val="0"/>
              </a:spcBef>
              <a:spcAft>
                <a:spcPct val="0"/>
              </a:spcAft>
              <a:defRPr sz="2600">
                <a:solidFill>
                  <a:schemeClr val="tx1"/>
                </a:solidFill>
                <a:latin typeface="Arial" panose="020B0604020202020204" pitchFamily="34" charset="0"/>
                <a:ea typeface="MS PGothic" panose="020B0600070205080204" pitchFamily="34" charset="-128"/>
              </a:defRPr>
            </a:lvl9pPr>
          </a:lstStyle>
          <a:p>
            <a:pPr eaLnBrk="1" hangingPunct="1"/>
            <a:fld id="{2565D6E3-A766-A04B-A839-8E32F5198CD7}" type="slidenum">
              <a:rPr lang="en-US" sz="1300">
                <a:latin typeface="Calibri" panose="020F0502020204030204" pitchFamily="34" charset="0"/>
              </a:rPr>
              <a:t>69</a:t>
            </a:fld>
            <a:endParaRPr lang="en-US" sz="1300">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defRPr>
            </a:lvl1pPr>
            <a:lvl2pPr marL="742950" indent="-285750">
              <a:spcBef>
                <a:spcPct val="30000"/>
              </a:spcBef>
              <a:defRPr sz="1100">
                <a:solidFill>
                  <a:schemeClr val="tx1"/>
                </a:solidFill>
                <a:latin typeface="Times New Roman" panose="02020603050405020304" pitchFamily="18" charset="0"/>
              </a:defRPr>
            </a:lvl2pPr>
            <a:lvl3pPr marL="1143000" indent="-228600">
              <a:spcBef>
                <a:spcPct val="30000"/>
              </a:spcBef>
              <a:defRPr sz="1100">
                <a:solidFill>
                  <a:schemeClr val="tx1"/>
                </a:solidFill>
                <a:latin typeface="Times New Roman" panose="02020603050405020304" pitchFamily="18" charset="0"/>
              </a:defRPr>
            </a:lvl3pPr>
            <a:lvl4pPr marL="1600200" indent="-228600">
              <a:spcBef>
                <a:spcPct val="30000"/>
              </a:spcBef>
              <a:defRPr sz="1100">
                <a:solidFill>
                  <a:schemeClr val="tx1"/>
                </a:solidFill>
                <a:latin typeface="Times New Roman" panose="02020603050405020304" pitchFamily="18" charset="0"/>
              </a:defRPr>
            </a:lvl4pPr>
            <a:lvl5pPr marL="2057400" indent="-228600">
              <a:spcBef>
                <a:spcPct val="30000"/>
              </a:spcBef>
              <a:defRPr sz="11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1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1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1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100">
                <a:solidFill>
                  <a:schemeClr val="tx1"/>
                </a:solidFill>
                <a:latin typeface="Times New Roman" panose="02020603050405020304" pitchFamily="18" charset="0"/>
              </a:defRPr>
            </a:lvl9pPr>
          </a:lstStyle>
          <a:p>
            <a:pPr>
              <a:spcBef>
                <a:spcPct val="0"/>
              </a:spcBef>
            </a:pPr>
            <a:fld id="{73B5540D-1CFA-4210-B74B-0FDAFB673D9A}" type="slidenum">
              <a:rPr lang="en-US" altLang="en-US" sz="1000"/>
              <a:t>71</a:t>
            </a:fld>
            <a:endParaRPr lang="en-US" altLang="en-US" sz="1000"/>
          </a:p>
        </p:txBody>
      </p:sp>
      <p:sp>
        <p:nvSpPr>
          <p:cNvPr id="472067" name="Rectangle 2"/>
          <p:cNvSpPr>
            <a:spLocks noGrp="1" noRot="1" noChangeAspect="1" noChangeArrowheads="1" noTextEdit="1"/>
          </p:cNvSpPr>
          <p:nvPr>
            <p:ph type="sldImg"/>
          </p:nvPr>
        </p:nvSpPr>
        <p:spPr/>
      </p:sp>
      <p:sp>
        <p:nvSpPr>
          <p:cNvPr id="472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Times New Roman" panose="02020603050405020304" pitchFamily="18" charset="0"/>
            </a:endParaRPr>
          </a:p>
        </p:txBody>
      </p:sp>
    </p:spTree>
    <p:extLst>
      <p:ext uri="{BB962C8B-B14F-4D97-AF65-F5344CB8AC3E}">
        <p14:creationId xmlns:p14="http://schemas.microsoft.com/office/powerpoint/2010/main" val="274119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xfrm>
            <a:off x="857250" y="685800"/>
            <a:ext cx="5143500" cy="3429000"/>
          </a:xfrm>
          <a:noFill/>
          <a:ln>
            <a:solidFill>
              <a:srgbClr val="000000"/>
            </a:solidFill>
            <a:miter lim="800000"/>
          </a:ln>
        </p:spPr>
      </p:sp>
      <p:sp>
        <p:nvSpPr>
          <p:cNvPr id="51202" name="Notes Placeholder 2"/>
          <p:cNvSpPr>
            <a:spLocks noGrp="1"/>
          </p:cNvSpPr>
          <p:nvPr>
            <p:ph type="body" idx="1"/>
          </p:nvPr>
        </p:nvSpPr>
        <p:spPr bwMode="auto">
          <a:noFill/>
        </p:spPr>
        <p:txBody>
          <a:bodyPr/>
          <a:lstStyle/>
          <a:p>
            <a:pPr eaLnBrk="1" hangingPunct="1">
              <a:spcBef>
                <a:spcPct val="0"/>
              </a:spcBef>
            </a:pPr>
            <a:endParaRPr lang="en-CA" altLang="en-US" dirty="0">
              <a:ea typeface="MS PGothic" panose="020B0600070205080204" pitchFamily="34" charset="-128"/>
            </a:endParaRPr>
          </a:p>
        </p:txBody>
      </p:sp>
      <p:sp>
        <p:nvSpPr>
          <p:cNvPr id="51203" name="Slide Number Placeholder 3"/>
          <p:cNvSpPr>
            <a:spLocks noGrp="1"/>
          </p:cNvSpPr>
          <p:nvPr>
            <p:ph type="sldNum" sz="quarter" idx="5"/>
          </p:nvPr>
        </p:nvSpPr>
        <p:spPr bwMode="auto">
          <a:noFill/>
          <a:ln>
            <a:miter lim="800000"/>
          </a:ln>
        </p:spPr>
        <p:txBody>
          <a:bodyPr/>
          <a:lstStyle/>
          <a:p>
            <a:fld id="{26AD6163-B8E4-43D3-9B2B-667C667941B5}" type="slidenum">
              <a:rPr lang="en-US" altLang="en-US" sz="1000" smtClean="0">
                <a:solidFill>
                  <a:srgbClr val="000000"/>
                </a:solidFill>
              </a:rPr>
              <a:t>6</a:t>
            </a:fld>
            <a:endParaRPr lang="en-US" altLang="en-US" sz="1000" dirty="0">
              <a:solidFill>
                <a:srgbClr val="000000"/>
              </a:solidFill>
            </a:endParaRPr>
          </a:p>
        </p:txBody>
      </p:sp>
    </p:spTree>
    <p:extLst>
      <p:ext uri="{BB962C8B-B14F-4D97-AF65-F5344CB8AC3E}">
        <p14:creationId xmlns:p14="http://schemas.microsoft.com/office/powerpoint/2010/main" val="1496045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DF7863-7746-483A-AD5E-C5651793CD6E}" type="slidenum">
              <a:rPr lang="en-GB" smtClean="0">
                <a:solidFill>
                  <a:prstClr val="black"/>
                </a:solidFill>
              </a:rPr>
              <a:t>7</a:t>
            </a:fld>
            <a:endParaRPr lang="en-GB">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r>
              <a:rPr lang="zh-CN" altLang="en-US" dirty="0"/>
              <a:t>安德烈</a:t>
            </a:r>
            <a:r>
              <a:rPr lang="en-US" altLang="zh-CN" dirty="0"/>
              <a:t>·</a:t>
            </a:r>
            <a:r>
              <a:rPr lang="zh-CN" altLang="en-US" dirty="0"/>
              <a:t>林德：俄美理论天体物理学家，膨胀宇宙理论的主要作者之一。斯坦福大学物理学教授。</a:t>
            </a:r>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3400"/>
            <a:ext cx="3551237" cy="2663825"/>
          </a:xfrm>
        </p:spPr>
      </p:sp>
      <p:sp>
        <p:nvSpPr>
          <p:cNvPr id="3" name="Notes Placeholder 2"/>
          <p:cNvSpPr>
            <a:spLocks noGrp="1"/>
          </p:cNvSpPr>
          <p:nvPr>
            <p:ph type="body" idx="1"/>
          </p:nvPr>
        </p:nvSpPr>
        <p:spPr/>
        <p:txBody>
          <a:bodyPr/>
          <a:lstStyle/>
          <a:p>
            <a:r>
              <a:rPr lang="zh-CN" altLang="en-US" dirty="0"/>
              <a:t>比值比描述了一种情况与另一种情况的关联程度。</a:t>
            </a:r>
            <a:endParaRPr lang="en-AU" baseline="0" dirty="0"/>
          </a:p>
          <a:p>
            <a:pPr marL="0" marR="0" indent="0" algn="l" defTabSz="457200" rtl="0" eaLnBrk="1" fontAlgn="auto" latinLnBrk="0" hangingPunct="1">
              <a:lnSpc>
                <a:spcPct val="100000"/>
              </a:lnSpc>
              <a:spcBef>
                <a:spcPts val="0"/>
              </a:spcBef>
              <a:spcAft>
                <a:spcPts val="0"/>
              </a:spcAft>
              <a:buClrTx/>
              <a:buSzTx/>
              <a:buFontTx/>
              <a:buNone/>
              <a:defRPr/>
            </a:pPr>
            <a:r>
              <a:rPr lang="en-US" sz="1200" dirty="0" err="1"/>
              <a:t>Younan</a:t>
            </a:r>
            <a:r>
              <a:rPr lang="en-US" sz="1200" dirty="0"/>
              <a:t> </a:t>
            </a:r>
            <a:r>
              <a:rPr lang="zh-CN" altLang="en-US" sz="1200" i="1" dirty="0"/>
              <a:t>等人</a:t>
            </a:r>
            <a:r>
              <a:rPr lang="en-US" sz="1200" i="1" dirty="0"/>
              <a:t>, </a:t>
            </a:r>
            <a:r>
              <a:rPr lang="en-US" sz="1200" dirty="0"/>
              <a:t>2002, Ogawa &amp; Tanaka 1988, </a:t>
            </a:r>
            <a:r>
              <a:rPr lang="en-US" sz="1200" dirty="0" err="1"/>
              <a:t>Vongphanit</a:t>
            </a:r>
            <a:r>
              <a:rPr lang="en-US" sz="1200" dirty="0"/>
              <a:t> </a:t>
            </a:r>
            <a:r>
              <a:rPr lang="zh-CN" altLang="en-US" sz="1200" i="1" dirty="0"/>
              <a:t>等人</a:t>
            </a:r>
            <a:r>
              <a:rPr lang="en-US" sz="1200" i="1" dirty="0"/>
              <a:t>,</a:t>
            </a:r>
            <a:r>
              <a:rPr lang="en-US" sz="1200" dirty="0"/>
              <a:t> 2002 in </a:t>
            </a:r>
            <a:r>
              <a:rPr lang="en-US" sz="1200" dirty="0" err="1"/>
              <a:t>Flitcroft</a:t>
            </a:r>
            <a:r>
              <a:rPr lang="en-US" sz="1200" dirty="0"/>
              <a:t>, 2012.</a:t>
            </a:r>
          </a:p>
          <a:p>
            <a:endParaRPr lang="en-AU" dirty="0"/>
          </a:p>
        </p:txBody>
      </p:sp>
      <p:sp>
        <p:nvSpPr>
          <p:cNvPr id="4" name="Slide Number Placeholder 3"/>
          <p:cNvSpPr>
            <a:spLocks noGrp="1"/>
          </p:cNvSpPr>
          <p:nvPr>
            <p:ph type="sldNum" sz="quarter" idx="10"/>
          </p:nvPr>
        </p:nvSpPr>
        <p:spPr/>
        <p:txBody>
          <a:bodyPr/>
          <a:lstStyle/>
          <a:p>
            <a:fld id="{9A3A9DF1-0E42-0448-A9E1-A4AD95C54747}"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6.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IACLE Sponsors</a:t>
            </a:r>
            <a:endParaRPr lang="en-CA" dirty="0"/>
          </a:p>
        </p:txBody>
      </p:sp>
      <p:pic>
        <p:nvPicPr>
          <p:cNvPr id="3" name="Picture 7"/>
          <p:cNvPicPr>
            <a:picLocks noChangeAspect="1"/>
          </p:cNvPicPr>
          <p:nvPr/>
        </p:nvPicPr>
        <p:blipFill>
          <a:blip r:embed="rId2"/>
          <a:srcRect/>
          <a:stretch>
            <a:fillRect/>
          </a:stretch>
        </p:blipFill>
        <p:spPr bwMode="auto">
          <a:xfrm>
            <a:off x="6457951" y="3505206"/>
            <a:ext cx="1695450" cy="581025"/>
          </a:xfrm>
          <a:prstGeom prst="rect">
            <a:avLst/>
          </a:prstGeom>
          <a:noFill/>
          <a:ln w="9525">
            <a:noFill/>
            <a:miter lim="800000"/>
            <a:headEnd/>
            <a:tailEnd/>
          </a:ln>
        </p:spPr>
      </p:pic>
      <p:pic>
        <p:nvPicPr>
          <p:cNvPr id="4" name="Picture 8"/>
          <p:cNvPicPr>
            <a:picLocks noChangeAspect="1"/>
          </p:cNvPicPr>
          <p:nvPr/>
        </p:nvPicPr>
        <p:blipFill>
          <a:blip r:embed="rId3"/>
          <a:srcRect/>
          <a:stretch>
            <a:fillRect/>
          </a:stretch>
        </p:blipFill>
        <p:spPr bwMode="auto">
          <a:xfrm>
            <a:off x="3962400" y="3505206"/>
            <a:ext cx="1943100" cy="581025"/>
          </a:xfrm>
          <a:prstGeom prst="rect">
            <a:avLst/>
          </a:prstGeom>
          <a:noFill/>
          <a:ln w="9525">
            <a:noFill/>
            <a:miter lim="800000"/>
            <a:headEnd/>
            <a:tailEnd/>
          </a:ln>
        </p:spPr>
      </p:pic>
      <p:pic>
        <p:nvPicPr>
          <p:cNvPr id="5" name="Picture 9"/>
          <p:cNvPicPr>
            <a:picLocks noChangeAspect="1"/>
          </p:cNvPicPr>
          <p:nvPr/>
        </p:nvPicPr>
        <p:blipFill>
          <a:blip r:embed="rId4"/>
          <a:srcRect/>
          <a:stretch>
            <a:fillRect/>
          </a:stretch>
        </p:blipFill>
        <p:spPr bwMode="auto">
          <a:xfrm>
            <a:off x="6457951" y="2590839"/>
            <a:ext cx="2000250" cy="581025"/>
          </a:xfrm>
          <a:prstGeom prst="rect">
            <a:avLst/>
          </a:prstGeom>
          <a:noFill/>
          <a:ln w="9525">
            <a:noFill/>
            <a:miter lim="800000"/>
            <a:headEnd/>
            <a:tailEnd/>
          </a:ln>
        </p:spPr>
      </p:pic>
      <p:pic>
        <p:nvPicPr>
          <p:cNvPr id="6" name="Picture 10"/>
          <p:cNvPicPr>
            <a:picLocks noChangeAspect="1"/>
          </p:cNvPicPr>
          <p:nvPr/>
        </p:nvPicPr>
        <p:blipFill>
          <a:blip r:embed="rId5"/>
          <a:srcRect/>
          <a:stretch>
            <a:fillRect/>
          </a:stretch>
        </p:blipFill>
        <p:spPr bwMode="auto">
          <a:xfrm>
            <a:off x="5334000" y="2619414"/>
            <a:ext cx="685800" cy="581025"/>
          </a:xfrm>
          <a:prstGeom prst="rect">
            <a:avLst/>
          </a:prstGeom>
          <a:noFill/>
          <a:ln w="9525">
            <a:noFill/>
            <a:miter lim="800000"/>
            <a:headEnd/>
            <a:tailEnd/>
          </a:ln>
        </p:spPr>
      </p:pic>
      <p:pic>
        <p:nvPicPr>
          <p:cNvPr id="7" name="Picture 11"/>
          <p:cNvPicPr>
            <a:picLocks noChangeAspect="1"/>
          </p:cNvPicPr>
          <p:nvPr/>
        </p:nvPicPr>
        <p:blipFill>
          <a:blip r:embed="rId6"/>
          <a:srcRect/>
          <a:stretch>
            <a:fillRect/>
          </a:stretch>
        </p:blipFill>
        <p:spPr bwMode="auto">
          <a:xfrm>
            <a:off x="3609976" y="2667039"/>
            <a:ext cx="1143000" cy="581025"/>
          </a:xfrm>
          <a:prstGeom prst="rect">
            <a:avLst/>
          </a:prstGeom>
          <a:noFill/>
          <a:ln w="9525">
            <a:noFill/>
            <a:miter lim="800000"/>
            <a:headEnd/>
            <a:tailEnd/>
          </a:ln>
        </p:spPr>
      </p:pic>
      <p:sp>
        <p:nvSpPr>
          <p:cNvPr id="8" name="Title 1"/>
          <p:cNvSpPr txBox="1"/>
          <p:nvPr/>
        </p:nvSpPr>
        <p:spPr>
          <a:xfrm>
            <a:off x="685800" y="6353214"/>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a:srcRect/>
          <a:stretch>
            <a:fillRect/>
          </a:stretch>
        </p:blipFill>
        <p:spPr bwMode="auto">
          <a:xfrm>
            <a:off x="4905383" y="4905414"/>
            <a:ext cx="2105025" cy="581025"/>
          </a:xfrm>
          <a:prstGeom prst="rect">
            <a:avLst/>
          </a:prstGeom>
          <a:noFill/>
          <a:ln w="9525">
            <a:noFill/>
            <a:miter lim="800000"/>
            <a:headEnd/>
            <a:tailEnd/>
          </a:ln>
        </p:spPr>
      </p:pic>
      <p:pic>
        <p:nvPicPr>
          <p:cNvPr id="10" name="Picture 14"/>
          <p:cNvPicPr>
            <a:picLocks noChangeAspect="1"/>
          </p:cNvPicPr>
          <p:nvPr/>
        </p:nvPicPr>
        <p:blipFill>
          <a:blip r:embed="rId8"/>
          <a:srcRect/>
          <a:stretch>
            <a:fillRect/>
          </a:stretch>
        </p:blipFill>
        <p:spPr bwMode="auto">
          <a:xfrm>
            <a:off x="333379" y="2476500"/>
            <a:ext cx="2486025" cy="1866900"/>
          </a:xfrm>
          <a:prstGeom prst="rect">
            <a:avLst/>
          </a:prstGeom>
          <a:noFill/>
          <a:ln w="9525">
            <a:noFill/>
            <a:miter lim="800000"/>
            <a:headEnd/>
            <a:tailEnd/>
          </a:ln>
        </p:spPr>
      </p:pic>
      <p:pic>
        <p:nvPicPr>
          <p:cNvPr id="11" name="Picture 15"/>
          <p:cNvPicPr>
            <a:picLocks noChangeAspect="1"/>
          </p:cNvPicPr>
          <p:nvPr/>
        </p:nvPicPr>
        <p:blipFill>
          <a:blip r:embed="rId9"/>
          <a:srcRect/>
          <a:stretch>
            <a:fillRect/>
          </a:stretch>
        </p:blipFill>
        <p:spPr bwMode="auto">
          <a:xfrm>
            <a:off x="333379" y="4572000"/>
            <a:ext cx="2486025" cy="1219200"/>
          </a:xfrm>
          <a:prstGeom prst="rect">
            <a:avLst/>
          </a:prstGeom>
          <a:noFill/>
          <a:ln w="9525">
            <a:noFill/>
            <a:miter lim="800000"/>
            <a:headEnd/>
            <a:tailEnd/>
          </a:ln>
        </p:spPr>
      </p:pic>
      <p:sp>
        <p:nvSpPr>
          <p:cNvPr id="12" name="TextBox 11"/>
          <p:cNvSpPr txBox="1">
            <a:spLocks noChangeArrowheads="1"/>
          </p:cNvSpPr>
          <p:nvPr/>
        </p:nvSpPr>
        <p:spPr bwMode="auto">
          <a:xfrm>
            <a:off x="333379" y="2932152"/>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schemeClr val="bg1"/>
                </a:solidFill>
                <a:latin typeface="Times New Roman" panose="02020603050405020304" pitchFamily="18" charset="0"/>
                <a:cs typeface="Times New Roman" panose="02020603050405020304" pitchFamily="18" charset="0"/>
              </a:rPr>
              <a:t>Industry</a:t>
            </a:r>
          </a:p>
          <a:p>
            <a:pPr algn="ctr">
              <a:defRPr/>
            </a:pPr>
            <a:r>
              <a:rPr lang="en-GB" altLang="en-US" sz="2800">
                <a:solidFill>
                  <a:schemeClr val="bg1"/>
                </a:solidFill>
                <a:latin typeface="Times New Roman" panose="02020603050405020304" pitchFamily="18" charset="0"/>
                <a:cs typeface="Times New Roman" panose="02020603050405020304" pitchFamily="18" charset="0"/>
              </a:rPr>
              <a:t>Supporters</a:t>
            </a:r>
            <a:endParaRPr lang="en-CA" altLang="en-US" sz="280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379"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schemeClr val="bg1"/>
                </a:solidFill>
                <a:latin typeface="Times New Roman" panose="02020603050405020304" pitchFamily="18" charset="0"/>
                <a:cs typeface="Times New Roman" panose="02020603050405020304" pitchFamily="18" charset="0"/>
              </a:rPr>
              <a:t>Major In-Kind</a:t>
            </a:r>
          </a:p>
          <a:p>
            <a:pPr algn="ctr">
              <a:defRPr/>
            </a:pPr>
            <a:r>
              <a:rPr lang="en-GB" altLang="en-US" sz="2800">
                <a:solidFill>
                  <a:schemeClr val="bg1"/>
                </a:solidFill>
                <a:latin typeface="Times New Roman" panose="02020603050405020304" pitchFamily="18" charset="0"/>
                <a:cs typeface="Times New Roman" panose="02020603050405020304" pitchFamily="18" charset="0"/>
              </a:rPr>
              <a:t>Supporter</a:t>
            </a:r>
            <a:endParaRPr lang="en-CA" altLang="en-US" sz="28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Date Placeholder 4"/>
          <p:cNvSpPr>
            <a:spLocks noGrp="1"/>
          </p:cNvSpPr>
          <p:nvPr>
            <p:ph type="dt" sz="half" idx="10"/>
          </p:nvPr>
        </p:nvSpPr>
        <p:spPr>
          <a:xfrm>
            <a:off x="457200" y="6356393"/>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73E5303-0452-4B01-BDE8-4561051AA6D3}" type="datetimeFigureOut">
              <a:rPr lang="en-CA"/>
              <a:t>2020-03-26</a:t>
            </a:fld>
            <a:endParaRPr lang="en-CA"/>
          </a:p>
        </p:txBody>
      </p:sp>
      <p:sp>
        <p:nvSpPr>
          <p:cNvPr id="6" name="Footer Placeholder 5"/>
          <p:cNvSpPr>
            <a:spLocks noGrp="1"/>
          </p:cNvSpPr>
          <p:nvPr>
            <p:ph type="ftr" sz="quarter" idx="11"/>
          </p:nvPr>
        </p:nvSpPr>
        <p:spPr>
          <a:xfrm>
            <a:off x="3124200" y="6356393"/>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7" name="Slide Number Placeholder 6"/>
          <p:cNvSpPr>
            <a:spLocks noGrp="1"/>
          </p:cNvSpPr>
          <p:nvPr>
            <p:ph type="sldNum" sz="quarter" idx="12"/>
          </p:nvPr>
        </p:nvSpPr>
        <p:spPr>
          <a:xfrm>
            <a:off x="6553200" y="6356393"/>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651723-AF02-49EC-B485-5BE4DCB169A8}" type="slidenum">
              <a:rPr lang="en-CA"/>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1"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1" y="1981205"/>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4645047"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7" y="1981205"/>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Date Placeholder 6"/>
          <p:cNvSpPr>
            <a:spLocks noGrp="1"/>
          </p:cNvSpPr>
          <p:nvPr>
            <p:ph type="dt" sz="half" idx="10"/>
          </p:nvPr>
        </p:nvSpPr>
        <p:spPr>
          <a:xfrm>
            <a:off x="457200" y="6356393"/>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B0C5F36-50BD-47CB-B33E-9900B94AD592}" type="datetimeFigureOut">
              <a:rPr lang="en-CA"/>
              <a:t>2020-03-26</a:t>
            </a:fld>
            <a:endParaRPr lang="en-CA"/>
          </a:p>
        </p:txBody>
      </p:sp>
      <p:sp>
        <p:nvSpPr>
          <p:cNvPr id="8" name="Footer Placeholder 7"/>
          <p:cNvSpPr>
            <a:spLocks noGrp="1"/>
          </p:cNvSpPr>
          <p:nvPr>
            <p:ph type="ftr" sz="quarter" idx="11"/>
          </p:nvPr>
        </p:nvSpPr>
        <p:spPr>
          <a:xfrm>
            <a:off x="3124200" y="6356393"/>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9" name="Slide Number Placeholder 8"/>
          <p:cNvSpPr>
            <a:spLocks noGrp="1"/>
          </p:cNvSpPr>
          <p:nvPr>
            <p:ph type="sldNum" sz="quarter" idx="12"/>
          </p:nvPr>
        </p:nvSpPr>
        <p:spPr>
          <a:xfrm>
            <a:off x="6553200" y="6356393"/>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CDEC4A2-2DE4-43D7-9BC6-87C203214006}" type="slidenum">
              <a:rPr lang="en-CA"/>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p:nvSpPr>
        <p:spPr>
          <a:xfrm>
            <a:off x="152400" y="4765"/>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t>International Association of Contact Lens Educators</a:t>
            </a:r>
            <a:endParaRPr lang="en-CA" dirty="0"/>
          </a:p>
        </p:txBody>
      </p:sp>
      <p:sp>
        <p:nvSpPr>
          <p:cNvPr id="5"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1000" dirty="0">
                <a:solidFill>
                  <a:srgbClr val="7F7F7F"/>
                </a:solidFill>
                <a:latin typeface="Arial" panose="020B0604020202020204" pitchFamily="34" charset="0"/>
              </a:rPr>
              <a:t>©  The International Association of Contact Lens Educators</a:t>
            </a:r>
          </a:p>
          <a:p>
            <a:pPr algn="ctr">
              <a:defRPr/>
            </a:pPr>
            <a:r>
              <a:rPr lang="en-GB" altLang="en-US" sz="1000" dirty="0">
                <a:solidFill>
                  <a:srgbClr val="0073AE"/>
                </a:solidFill>
                <a:latin typeface="Arial" panose="020B0604020202020204" pitchFamily="34" charset="0"/>
              </a:rPr>
              <a:t>www.iacle.org</a:t>
            </a:r>
            <a:endParaRPr lang="en-CA" altLang="en-US" sz="1000" dirty="0">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506507"/>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42210"/>
            <a:ext cx="7772400" cy="829790"/>
          </a:xfrm>
        </p:spPr>
        <p:txBody>
          <a:bodyPr>
            <a:normAutofit/>
          </a:bodyPr>
          <a:lstStyle>
            <a:lvl1pPr>
              <a:defRPr sz="3600"/>
            </a:lvl1pPr>
          </a:lstStyle>
          <a:p>
            <a:r>
              <a:rPr lang="en-US"/>
              <a:t>Click to edit Master title style</a:t>
            </a:r>
            <a:endParaRPr lang="en-CA" dirty="0"/>
          </a:p>
        </p:txBody>
      </p:sp>
      <p:sp>
        <p:nvSpPr>
          <p:cNvPr id="3" name="Subtitle 2"/>
          <p:cNvSpPr>
            <a:spLocks noGrp="1"/>
          </p:cNvSpPr>
          <p:nvPr>
            <p:ph type="subTitle" idx="1"/>
          </p:nvPr>
        </p:nvSpPr>
        <p:spPr>
          <a:xfrm>
            <a:off x="1371600" y="4445334"/>
            <a:ext cx="6400800" cy="507666"/>
          </a:xfrm>
        </p:spPr>
        <p:txBody>
          <a:bodyPr>
            <a:normAutofit/>
          </a:bodyPr>
          <a:lstStyle>
            <a:lvl1pPr marL="0" indent="0" algn="ctr">
              <a:buNone/>
              <a:defRPr sz="20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1"/>
          <p:cNvSpPr txBox="1"/>
          <p:nvPr userDrawn="1"/>
        </p:nvSpPr>
        <p:spPr>
          <a:xfrm>
            <a:off x="685800" y="6353224"/>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85800" y="2130474"/>
            <a:ext cx="7772400" cy="1470025"/>
          </a:xfrm>
        </p:spPr>
        <p:txBody>
          <a:bodyPr>
            <a:normAutofit/>
          </a:bodyPr>
          <a:lstStyle>
            <a:lvl1pPr>
              <a:defRPr sz="3600">
                <a:solidFill>
                  <a:srgbClr val="5C6F7B"/>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6"/>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4" name="Date Placeholder 3"/>
          <p:cNvSpPr>
            <a:spLocks noGrp="1"/>
          </p:cNvSpPr>
          <p:nvPr>
            <p:ph type="dt" sz="half" idx="10"/>
          </p:nvPr>
        </p:nvSpPr>
        <p:spPr>
          <a:xfrm>
            <a:off x="457200" y="6356401"/>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EE3EBF71-CB81-4E66-9FC4-53F63298D8EA}" type="datetimeFigureOut">
              <a:rPr lang="en-CA"/>
              <a:t>2020-03-26</a:t>
            </a:fld>
            <a:endParaRPr lang="en-CA" dirty="0"/>
          </a:p>
        </p:txBody>
      </p:sp>
      <p:sp>
        <p:nvSpPr>
          <p:cNvPr id="5" name="Footer Placeholder 4"/>
          <p:cNvSpPr>
            <a:spLocks noGrp="1"/>
          </p:cNvSpPr>
          <p:nvPr>
            <p:ph type="ftr" sz="quarter" idx="11"/>
          </p:nvPr>
        </p:nvSpPr>
        <p:spPr>
          <a:xfrm>
            <a:off x="3124200" y="6356401"/>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401"/>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EE37F497-1DF2-496E-81F1-DB1E75311CA3}" type="slidenum">
              <a:rPr lang="en-CA"/>
              <a:t>‹#›</a:t>
            </a:fld>
            <a:endParaRPr lang="en-CA"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a:xfrm>
            <a:off x="457200" y="6356401"/>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D0A3A9A2-EDF3-4F92-857F-3A21AE498401}" type="datetimeFigureOut">
              <a:rPr lang="en-CA"/>
              <a:t>2020-03-26</a:t>
            </a:fld>
            <a:endParaRPr lang="en-CA" dirty="0"/>
          </a:p>
        </p:txBody>
      </p:sp>
      <p:sp>
        <p:nvSpPr>
          <p:cNvPr id="5" name="Footer Placeholder 4"/>
          <p:cNvSpPr>
            <a:spLocks noGrp="1"/>
          </p:cNvSpPr>
          <p:nvPr>
            <p:ph type="ftr" sz="quarter" idx="11"/>
          </p:nvPr>
        </p:nvSpPr>
        <p:spPr>
          <a:xfrm>
            <a:off x="3124200" y="6356401"/>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401"/>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06D2C56B-E876-4155-96C0-D83DE59554E7}" type="slidenum">
              <a:rPr lang="en-CA"/>
              <a:t>‹#›</a:t>
            </a:fld>
            <a:endParaRPr lang="en-CA"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 y="1676403"/>
            <a:ext cx="88392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Date Placeholder 3"/>
          <p:cNvSpPr>
            <a:spLocks noGrp="1"/>
          </p:cNvSpPr>
          <p:nvPr>
            <p:ph type="dt" sz="half" idx="14"/>
          </p:nvPr>
        </p:nvSpPr>
        <p:spPr>
          <a:xfrm>
            <a:off x="457200" y="6356401"/>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673DDDEE-8CF8-4FEC-9E4D-38A14EF4A964}" type="datetimeFigureOut">
              <a:rPr lang="en-CA"/>
              <a:t>2020-03-26</a:t>
            </a:fld>
            <a:endParaRPr lang="en-CA" dirty="0"/>
          </a:p>
        </p:txBody>
      </p:sp>
      <p:sp>
        <p:nvSpPr>
          <p:cNvPr id="6" name="Footer Placeholder 4"/>
          <p:cNvSpPr>
            <a:spLocks noGrp="1"/>
          </p:cNvSpPr>
          <p:nvPr>
            <p:ph type="ftr" sz="quarter" idx="15"/>
          </p:nvPr>
        </p:nvSpPr>
        <p:spPr>
          <a:xfrm>
            <a:off x="3124200" y="6356401"/>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8" name="Slide Number Placeholder 5"/>
          <p:cNvSpPr>
            <a:spLocks noGrp="1"/>
          </p:cNvSpPr>
          <p:nvPr>
            <p:ph type="sldNum" sz="quarter" idx="16"/>
          </p:nvPr>
        </p:nvSpPr>
        <p:spPr>
          <a:xfrm>
            <a:off x="6553200" y="6356401"/>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1FFB3FDC-760A-455F-BF56-864AAF6BEFDF}" type="slidenum">
              <a:rPr lang="en-CA"/>
              <a:t>‹#›</a:t>
            </a:fld>
            <a:endParaRPr lang="en-CA"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Date Placeholder 4"/>
          <p:cNvSpPr>
            <a:spLocks noGrp="1"/>
          </p:cNvSpPr>
          <p:nvPr>
            <p:ph type="dt" sz="half" idx="10"/>
          </p:nvPr>
        </p:nvSpPr>
        <p:spPr>
          <a:xfrm>
            <a:off x="457200" y="6356401"/>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97528B22-B646-44FB-A9B8-0040BDB09FBF}" type="datetimeFigureOut">
              <a:rPr lang="en-CA"/>
              <a:t>2020-03-26</a:t>
            </a:fld>
            <a:endParaRPr lang="en-CA" dirty="0"/>
          </a:p>
        </p:txBody>
      </p:sp>
      <p:sp>
        <p:nvSpPr>
          <p:cNvPr id="6" name="Footer Placeholder 5"/>
          <p:cNvSpPr>
            <a:spLocks noGrp="1"/>
          </p:cNvSpPr>
          <p:nvPr>
            <p:ph type="ftr" sz="quarter" idx="11"/>
          </p:nvPr>
        </p:nvSpPr>
        <p:spPr>
          <a:xfrm>
            <a:off x="3124200" y="6356401"/>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7" name="Slide Number Placeholder 6"/>
          <p:cNvSpPr>
            <a:spLocks noGrp="1"/>
          </p:cNvSpPr>
          <p:nvPr>
            <p:ph type="sldNum" sz="quarter" idx="12"/>
          </p:nvPr>
        </p:nvSpPr>
        <p:spPr>
          <a:xfrm>
            <a:off x="6553200" y="6356401"/>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AE6AB022-444E-41D9-92DF-446E6EC1093C}" type="slidenum">
              <a:rPr lang="en-CA"/>
              <a:t>‹#›</a:t>
            </a:fld>
            <a:endParaRPr lang="en-CA"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1"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1" y="1981205"/>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4645050"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981205"/>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Date Placeholder 6"/>
          <p:cNvSpPr>
            <a:spLocks noGrp="1"/>
          </p:cNvSpPr>
          <p:nvPr>
            <p:ph type="dt" sz="half" idx="10"/>
          </p:nvPr>
        </p:nvSpPr>
        <p:spPr>
          <a:xfrm>
            <a:off x="457200" y="6356401"/>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298C84F2-C7F2-4D28-8DEE-B4B7E05F68B5}" type="datetimeFigureOut">
              <a:rPr lang="en-CA"/>
              <a:t>2020-03-26</a:t>
            </a:fld>
            <a:endParaRPr lang="en-CA" dirty="0"/>
          </a:p>
        </p:txBody>
      </p:sp>
      <p:sp>
        <p:nvSpPr>
          <p:cNvPr id="8" name="Footer Placeholder 7"/>
          <p:cNvSpPr>
            <a:spLocks noGrp="1"/>
          </p:cNvSpPr>
          <p:nvPr>
            <p:ph type="ftr" sz="quarter" idx="11"/>
          </p:nvPr>
        </p:nvSpPr>
        <p:spPr>
          <a:xfrm>
            <a:off x="3124200" y="6356401"/>
            <a:ext cx="2895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endParaRPr lang="en-CA"/>
          </a:p>
        </p:txBody>
      </p:sp>
      <p:sp>
        <p:nvSpPr>
          <p:cNvPr id="9" name="Slide Number Placeholder 8"/>
          <p:cNvSpPr>
            <a:spLocks noGrp="1"/>
          </p:cNvSpPr>
          <p:nvPr>
            <p:ph type="sldNum" sz="quarter" idx="12"/>
          </p:nvPr>
        </p:nvSpPr>
        <p:spPr>
          <a:xfrm>
            <a:off x="6553200" y="6356401"/>
            <a:ext cx="2133600" cy="365125"/>
          </a:xfrm>
          <a:prstGeom prst="rect">
            <a:avLst/>
          </a:prstGeom>
        </p:spPr>
        <p:txBody>
          <a:bodyPr/>
          <a:lstStyle>
            <a:lvl1pPr eaLnBrk="1" fontAlgn="auto" hangingPunct="1">
              <a:spcBef>
                <a:spcPts val="0"/>
              </a:spcBef>
              <a:spcAft>
                <a:spcPts val="0"/>
              </a:spcAft>
              <a:defRPr sz="1800">
                <a:solidFill>
                  <a:prstClr val="black"/>
                </a:solidFill>
                <a:latin typeface="+mn-lt"/>
                <a:cs typeface="+mn-cs"/>
              </a:defRPr>
            </a:lvl1pPr>
          </a:lstStyle>
          <a:p>
            <a:pPr>
              <a:defRPr/>
            </a:pPr>
            <a:fld id="{8620075A-C00B-47BE-B11E-704F5886A000}" type="slidenum">
              <a:rPr lang="en-CA"/>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a:prstGeom prst="rect">
            <a:avLst/>
          </a:prstGeo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p:txBody>
          <a:bodyPr/>
          <a:lstStyle>
            <a:lvl1pPr>
              <a:defRPr/>
            </a:lvl1pPr>
          </a:lstStyle>
          <a:p>
            <a:fld id="{A36DF603-65D8-4745-B6F0-EDCB69605038}" type="datetimeFigureOut">
              <a:rPr lang="en-US" smtClean="0"/>
              <a:t>3/26/2020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B2C407-B019-8E49-B4B0-50A06D6F5CB3}" type="slidenum">
              <a:rPr lang="en-US" smtClean="0"/>
              <a:t>‹#›</a:t>
            </a:fld>
            <a:endParaRPr lang="en-US"/>
          </a:p>
        </p:txBody>
      </p:sp>
      <p:sp>
        <p:nvSpPr>
          <p:cNvPr id="7" name="Title 1"/>
          <p:cNvSpPr txBox="1"/>
          <p:nvPr/>
        </p:nvSpPr>
        <p:spPr>
          <a:xfrm>
            <a:off x="685800" y="6353214"/>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IACLE Sponsors</a:t>
            </a:r>
            <a:endParaRPr lang="en-CA" dirty="0">
              <a:solidFill>
                <a:prstClr val="white"/>
              </a:solidFill>
            </a:endParaRPr>
          </a:p>
        </p:txBody>
      </p:sp>
      <p:pic>
        <p:nvPicPr>
          <p:cNvPr id="3" name="Picture 8"/>
          <p:cNvPicPr>
            <a:picLocks noChangeAspect="1"/>
          </p:cNvPicPr>
          <p:nvPr userDrawn="1"/>
        </p:nvPicPr>
        <p:blipFill>
          <a:blip r:embed="rId2"/>
          <a:srcRect/>
          <a:stretch>
            <a:fillRect/>
          </a:stretch>
        </p:blipFill>
        <p:spPr bwMode="auto">
          <a:xfrm>
            <a:off x="3657600" y="2695628"/>
            <a:ext cx="1943100" cy="581025"/>
          </a:xfrm>
          <a:prstGeom prst="rect">
            <a:avLst/>
          </a:prstGeom>
          <a:noFill/>
          <a:ln w="9525">
            <a:noFill/>
            <a:miter lim="800000"/>
            <a:headEnd/>
            <a:tailEnd/>
          </a:ln>
        </p:spPr>
      </p:pic>
      <p:pic>
        <p:nvPicPr>
          <p:cNvPr id="4" name="Picture 9"/>
          <p:cNvPicPr>
            <a:picLocks noChangeAspect="1"/>
          </p:cNvPicPr>
          <p:nvPr userDrawn="1"/>
        </p:nvPicPr>
        <p:blipFill>
          <a:blip r:embed="rId3"/>
          <a:srcRect/>
          <a:stretch>
            <a:fillRect/>
          </a:stretch>
        </p:blipFill>
        <p:spPr bwMode="auto">
          <a:xfrm>
            <a:off x="5924551" y="3457583"/>
            <a:ext cx="2000250" cy="581025"/>
          </a:xfrm>
          <a:prstGeom prst="rect">
            <a:avLst/>
          </a:prstGeom>
          <a:noFill/>
          <a:ln w="9525">
            <a:noFill/>
            <a:miter lim="800000"/>
            <a:headEnd/>
            <a:tailEnd/>
          </a:ln>
        </p:spPr>
      </p:pic>
      <p:pic>
        <p:nvPicPr>
          <p:cNvPr id="5" name="Picture 10"/>
          <p:cNvPicPr>
            <a:picLocks noChangeAspect="1"/>
          </p:cNvPicPr>
          <p:nvPr userDrawn="1"/>
        </p:nvPicPr>
        <p:blipFill>
          <a:blip r:embed="rId4"/>
          <a:srcRect/>
          <a:stretch>
            <a:fillRect/>
          </a:stretch>
        </p:blipFill>
        <p:spPr bwMode="auto">
          <a:xfrm>
            <a:off x="6705600" y="2695628"/>
            <a:ext cx="685800" cy="581025"/>
          </a:xfrm>
          <a:prstGeom prst="rect">
            <a:avLst/>
          </a:prstGeom>
          <a:noFill/>
          <a:ln w="9525">
            <a:noFill/>
            <a:miter lim="800000"/>
            <a:headEnd/>
            <a:tailEnd/>
          </a:ln>
        </p:spPr>
      </p:pic>
      <p:pic>
        <p:nvPicPr>
          <p:cNvPr id="6" name="Picture 11"/>
          <p:cNvPicPr>
            <a:picLocks noChangeAspect="1"/>
          </p:cNvPicPr>
          <p:nvPr userDrawn="1"/>
        </p:nvPicPr>
        <p:blipFill>
          <a:blip r:embed="rId5"/>
          <a:srcRect/>
          <a:stretch>
            <a:fillRect/>
          </a:stretch>
        </p:blipFill>
        <p:spPr bwMode="auto">
          <a:xfrm>
            <a:off x="4057650" y="3381377"/>
            <a:ext cx="1143000" cy="581025"/>
          </a:xfrm>
          <a:prstGeom prst="rect">
            <a:avLst/>
          </a:prstGeom>
          <a:noFill/>
          <a:ln w="9525">
            <a:noFill/>
            <a:miter lim="800000"/>
            <a:headEnd/>
            <a:tailEnd/>
          </a:ln>
        </p:spPr>
      </p:pic>
      <p:sp>
        <p:nvSpPr>
          <p:cNvPr id="7" name="Title 1"/>
          <p:cNvSpPr txBox="1"/>
          <p:nvPr userDrawn="1"/>
        </p:nvSpPr>
        <p:spPr>
          <a:xfrm>
            <a:off x="685800" y="6353228"/>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8" name="Picture 13"/>
          <p:cNvPicPr>
            <a:picLocks noChangeAspect="1"/>
          </p:cNvPicPr>
          <p:nvPr userDrawn="1"/>
        </p:nvPicPr>
        <p:blipFill>
          <a:blip r:embed="rId6"/>
          <a:srcRect/>
          <a:stretch>
            <a:fillRect/>
          </a:stretch>
        </p:blipFill>
        <p:spPr bwMode="auto">
          <a:xfrm>
            <a:off x="4905383" y="4905428"/>
            <a:ext cx="2105025" cy="581025"/>
          </a:xfrm>
          <a:prstGeom prst="rect">
            <a:avLst/>
          </a:prstGeom>
          <a:noFill/>
          <a:ln w="9525">
            <a:noFill/>
            <a:miter lim="800000"/>
            <a:headEnd/>
            <a:tailEnd/>
          </a:ln>
        </p:spPr>
      </p:pic>
      <p:pic>
        <p:nvPicPr>
          <p:cNvPr id="9" name="Picture 14"/>
          <p:cNvPicPr>
            <a:picLocks noChangeAspect="1"/>
          </p:cNvPicPr>
          <p:nvPr userDrawn="1"/>
        </p:nvPicPr>
        <p:blipFill>
          <a:blip r:embed="rId7"/>
          <a:srcRect/>
          <a:stretch>
            <a:fillRect/>
          </a:stretch>
        </p:blipFill>
        <p:spPr bwMode="auto">
          <a:xfrm>
            <a:off x="333379" y="2476500"/>
            <a:ext cx="2486025" cy="1866900"/>
          </a:xfrm>
          <a:prstGeom prst="rect">
            <a:avLst/>
          </a:prstGeom>
          <a:noFill/>
          <a:ln w="9525">
            <a:noFill/>
            <a:miter lim="800000"/>
            <a:headEnd/>
            <a:tailEnd/>
          </a:ln>
        </p:spPr>
      </p:pic>
      <p:pic>
        <p:nvPicPr>
          <p:cNvPr id="10" name="Picture 15"/>
          <p:cNvPicPr>
            <a:picLocks noChangeAspect="1"/>
          </p:cNvPicPr>
          <p:nvPr userDrawn="1"/>
        </p:nvPicPr>
        <p:blipFill>
          <a:blip r:embed="rId8"/>
          <a:srcRect/>
          <a:stretch>
            <a:fillRect/>
          </a:stretch>
        </p:blipFill>
        <p:spPr bwMode="auto">
          <a:xfrm>
            <a:off x="333379" y="4572000"/>
            <a:ext cx="2486025" cy="1219200"/>
          </a:xfrm>
          <a:prstGeom prst="rect">
            <a:avLst/>
          </a:prstGeom>
          <a:noFill/>
          <a:ln w="9525">
            <a:noFill/>
            <a:miter lim="800000"/>
            <a:headEnd/>
            <a:tailEnd/>
          </a:ln>
        </p:spPr>
      </p:pic>
      <p:sp>
        <p:nvSpPr>
          <p:cNvPr id="11" name="TextBox 16"/>
          <p:cNvSpPr txBox="1">
            <a:spLocks noChangeArrowheads="1"/>
          </p:cNvSpPr>
          <p:nvPr userDrawn="1"/>
        </p:nvSpPr>
        <p:spPr bwMode="auto">
          <a:xfrm>
            <a:off x="333379" y="2932166"/>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2800">
                <a:solidFill>
                  <a:prstClr val="white"/>
                </a:solidFill>
                <a:latin typeface="Times New Roman" panose="02020603050405020304" pitchFamily="18" charset="0"/>
                <a:cs typeface="Times New Roman" panose="02020603050405020304" pitchFamily="18" charset="0"/>
              </a:rPr>
              <a:t>Industry</a:t>
            </a:r>
          </a:p>
          <a:p>
            <a:pPr algn="ctr">
              <a:defRPr/>
            </a:pPr>
            <a:r>
              <a:rPr lang="en-US" sz="2800">
                <a:solidFill>
                  <a:prstClr val="white"/>
                </a:solidFill>
                <a:latin typeface="Times New Roman" panose="02020603050405020304" pitchFamily="18" charset="0"/>
                <a:cs typeface="Times New Roman" panose="02020603050405020304" pitchFamily="18" charset="0"/>
              </a:rPr>
              <a:t>Supporters</a:t>
            </a:r>
            <a:endParaRPr lang="en-CA" sz="2800">
              <a:solidFill>
                <a:prstClr val="white"/>
              </a:solidFill>
              <a:latin typeface="Times New Roman" panose="02020603050405020304" pitchFamily="18" charset="0"/>
              <a:cs typeface="Times New Roman" panose="02020603050405020304" pitchFamily="18" charset="0"/>
            </a:endParaRPr>
          </a:p>
        </p:txBody>
      </p:sp>
      <p:sp>
        <p:nvSpPr>
          <p:cNvPr id="12" name="TextBox 17"/>
          <p:cNvSpPr txBox="1">
            <a:spLocks noChangeArrowheads="1"/>
          </p:cNvSpPr>
          <p:nvPr userDrawn="1"/>
        </p:nvSpPr>
        <p:spPr bwMode="auto">
          <a:xfrm>
            <a:off x="333379"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2800">
                <a:solidFill>
                  <a:prstClr val="white"/>
                </a:solidFill>
                <a:latin typeface="Times New Roman" panose="02020603050405020304" pitchFamily="18" charset="0"/>
                <a:cs typeface="Times New Roman" panose="02020603050405020304" pitchFamily="18" charset="0"/>
              </a:rPr>
              <a:t>Major In-Kind</a:t>
            </a:r>
          </a:p>
          <a:p>
            <a:pPr algn="ctr">
              <a:defRPr/>
            </a:pPr>
            <a:r>
              <a:rPr lang="en-US" sz="2800">
                <a:solidFill>
                  <a:prstClr val="white"/>
                </a:solidFill>
                <a:latin typeface="Times New Roman" panose="02020603050405020304" pitchFamily="18" charset="0"/>
                <a:cs typeface="Times New Roman" panose="02020603050405020304" pitchFamily="18" charset="0"/>
              </a:rPr>
              <a:t>Supporter</a:t>
            </a:r>
            <a:endParaRPr lang="en-CA"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			    </a:t>
            </a:r>
            <a:r>
              <a:rPr lang="en-US" b="1" dirty="0">
                <a:solidFill>
                  <a:prstClr val="white"/>
                </a:solidFill>
              </a:rPr>
              <a:t>IACLE SPONSORS</a:t>
            </a:r>
            <a:endParaRPr lang="en-CA" b="1" dirty="0">
              <a:solidFill>
                <a:prstClr val="white"/>
              </a:solidFill>
            </a:endParaRPr>
          </a:p>
        </p:txBody>
      </p:sp>
      <p:sp>
        <p:nvSpPr>
          <p:cNvPr id="3" name="Title 1"/>
          <p:cNvSpPr txBox="1"/>
          <p:nvPr userDrawn="1"/>
        </p:nvSpPr>
        <p:spPr>
          <a:xfrm>
            <a:off x="685800" y="6353232"/>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2740" y="2095500"/>
            <a:ext cx="24860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2740" y="4876800"/>
            <a:ext cx="2486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6"/>
          <p:cNvSpPr txBox="1">
            <a:spLocks noChangeArrowheads="1"/>
          </p:cNvSpPr>
          <p:nvPr userDrawn="1"/>
        </p:nvSpPr>
        <p:spPr bwMode="auto">
          <a:xfrm>
            <a:off x="312740" y="2514653"/>
            <a:ext cx="2486025" cy="6463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dirty="0">
                <a:solidFill>
                  <a:prstClr val="white"/>
                </a:solidFill>
                <a:latin typeface="Arial" panose="020B0604020202020204" pitchFamily="34" charset="0"/>
                <a:cs typeface="Arial" panose="020B0604020202020204" pitchFamily="34" charset="0"/>
              </a:rPr>
              <a:t>Industry</a:t>
            </a:r>
          </a:p>
          <a:p>
            <a:pPr eaLnBrk="1" hangingPunct="1">
              <a:defRPr/>
            </a:pPr>
            <a:r>
              <a:rPr lang="en-US" dirty="0">
                <a:solidFill>
                  <a:prstClr val="white"/>
                </a:solidFill>
                <a:latin typeface="Arial" panose="020B0604020202020204" pitchFamily="34" charset="0"/>
                <a:cs typeface="Arial" panose="020B0604020202020204" pitchFamily="34" charset="0"/>
              </a:rPr>
              <a:t>Supporters</a:t>
            </a:r>
            <a:endParaRPr lang="en-CA" dirty="0">
              <a:solidFill>
                <a:prstClr val="white"/>
              </a:solidFill>
              <a:latin typeface="Arial" panose="020B0604020202020204" pitchFamily="34" charset="0"/>
              <a:cs typeface="Arial" panose="020B0604020202020204" pitchFamily="34" charset="0"/>
            </a:endParaRPr>
          </a:p>
        </p:txBody>
      </p:sp>
      <p:sp>
        <p:nvSpPr>
          <p:cNvPr id="7" name="TextBox 16"/>
          <p:cNvSpPr txBox="1">
            <a:spLocks noChangeArrowheads="1"/>
          </p:cNvSpPr>
          <p:nvPr userDrawn="1"/>
        </p:nvSpPr>
        <p:spPr bwMode="auto">
          <a:xfrm>
            <a:off x="312740" y="5008620"/>
            <a:ext cx="2486025" cy="646331"/>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dirty="0">
                <a:solidFill>
                  <a:prstClr val="white"/>
                </a:solidFill>
                <a:latin typeface="Arial" panose="020B0604020202020204" pitchFamily="34" charset="0"/>
                <a:cs typeface="Arial" panose="020B0604020202020204" pitchFamily="34" charset="0"/>
              </a:rPr>
              <a:t>Previous</a:t>
            </a:r>
          </a:p>
          <a:p>
            <a:pPr eaLnBrk="1" hangingPunct="1">
              <a:defRPr/>
            </a:pPr>
            <a:r>
              <a:rPr lang="en-US" dirty="0">
                <a:solidFill>
                  <a:prstClr val="white"/>
                </a:solidFill>
                <a:latin typeface="Arial" panose="020B0604020202020204" pitchFamily="34" charset="0"/>
                <a:cs typeface="Arial" panose="020B0604020202020204" pitchFamily="34" charset="0"/>
              </a:rPr>
              <a:t>Supporters</a:t>
            </a:r>
            <a:endParaRPr lang="en-CA" dirty="0">
              <a:solidFill>
                <a:prstClr val="white"/>
              </a:solidFill>
              <a:latin typeface="Arial" panose="020B0604020202020204" pitchFamily="34" charset="0"/>
              <a:cs typeface="Arial" panose="020B0604020202020204" pitchFamily="34" charset="0"/>
            </a:endParaRPr>
          </a:p>
        </p:txBody>
      </p:sp>
      <p:pic>
        <p:nvPicPr>
          <p:cNvPr id="8"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00412" y="2659068"/>
            <a:ext cx="5605463"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itle 1"/>
          <p:cNvSpPr txBox="1"/>
          <p:nvPr userDrawn="1"/>
        </p:nvSpPr>
        <p:spPr>
          <a:xfrm>
            <a:off x="685800" y="6353228"/>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52400" y="0"/>
            <a:ext cx="8839200" cy="685800"/>
          </a:xfrm>
          <a:prstGeom prst="rect">
            <a:avLst/>
          </a:prstGeo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a:srcRect/>
          <a:stretch>
            <a:fillRect/>
          </a:stretch>
        </p:blipFill>
        <p:spPr bwMode="auto">
          <a:xfrm>
            <a:off x="6457951" y="3505206"/>
            <a:ext cx="1695450" cy="581025"/>
          </a:xfrm>
          <a:prstGeom prst="rect">
            <a:avLst/>
          </a:prstGeom>
          <a:noFill/>
          <a:ln w="9525">
            <a:noFill/>
            <a:miter lim="800000"/>
            <a:headEnd/>
            <a:tailEnd/>
          </a:ln>
        </p:spPr>
      </p:pic>
      <p:pic>
        <p:nvPicPr>
          <p:cNvPr id="4" name="Picture 8"/>
          <p:cNvPicPr>
            <a:picLocks noChangeAspect="1"/>
          </p:cNvPicPr>
          <p:nvPr/>
        </p:nvPicPr>
        <p:blipFill>
          <a:blip r:embed="rId3"/>
          <a:srcRect/>
          <a:stretch>
            <a:fillRect/>
          </a:stretch>
        </p:blipFill>
        <p:spPr bwMode="auto">
          <a:xfrm>
            <a:off x="3962400" y="3505206"/>
            <a:ext cx="1943100" cy="581025"/>
          </a:xfrm>
          <a:prstGeom prst="rect">
            <a:avLst/>
          </a:prstGeom>
          <a:noFill/>
          <a:ln w="9525">
            <a:noFill/>
            <a:miter lim="800000"/>
            <a:headEnd/>
            <a:tailEnd/>
          </a:ln>
        </p:spPr>
      </p:pic>
      <p:pic>
        <p:nvPicPr>
          <p:cNvPr id="5" name="Picture 9"/>
          <p:cNvPicPr>
            <a:picLocks noChangeAspect="1"/>
          </p:cNvPicPr>
          <p:nvPr/>
        </p:nvPicPr>
        <p:blipFill>
          <a:blip r:embed="rId4"/>
          <a:srcRect/>
          <a:stretch>
            <a:fillRect/>
          </a:stretch>
        </p:blipFill>
        <p:spPr bwMode="auto">
          <a:xfrm>
            <a:off x="6457951" y="2590855"/>
            <a:ext cx="2000250" cy="581025"/>
          </a:xfrm>
          <a:prstGeom prst="rect">
            <a:avLst/>
          </a:prstGeom>
          <a:noFill/>
          <a:ln w="9525">
            <a:noFill/>
            <a:miter lim="800000"/>
            <a:headEnd/>
            <a:tailEnd/>
          </a:ln>
        </p:spPr>
      </p:pic>
      <p:pic>
        <p:nvPicPr>
          <p:cNvPr id="6" name="Picture 10"/>
          <p:cNvPicPr>
            <a:picLocks noChangeAspect="1"/>
          </p:cNvPicPr>
          <p:nvPr/>
        </p:nvPicPr>
        <p:blipFill>
          <a:blip r:embed="rId5"/>
          <a:srcRect/>
          <a:stretch>
            <a:fillRect/>
          </a:stretch>
        </p:blipFill>
        <p:spPr bwMode="auto">
          <a:xfrm>
            <a:off x="5334000" y="2619430"/>
            <a:ext cx="685800" cy="581025"/>
          </a:xfrm>
          <a:prstGeom prst="rect">
            <a:avLst/>
          </a:prstGeom>
          <a:noFill/>
          <a:ln w="9525">
            <a:noFill/>
            <a:miter lim="800000"/>
            <a:headEnd/>
            <a:tailEnd/>
          </a:ln>
        </p:spPr>
      </p:pic>
      <p:pic>
        <p:nvPicPr>
          <p:cNvPr id="7" name="Picture 11"/>
          <p:cNvPicPr>
            <a:picLocks noChangeAspect="1"/>
          </p:cNvPicPr>
          <p:nvPr/>
        </p:nvPicPr>
        <p:blipFill>
          <a:blip r:embed="rId6"/>
          <a:srcRect/>
          <a:stretch>
            <a:fillRect/>
          </a:stretch>
        </p:blipFill>
        <p:spPr bwMode="auto">
          <a:xfrm>
            <a:off x="3609976" y="2667055"/>
            <a:ext cx="1143000" cy="581025"/>
          </a:xfrm>
          <a:prstGeom prst="rect">
            <a:avLst/>
          </a:prstGeom>
          <a:noFill/>
          <a:ln w="9525">
            <a:noFill/>
            <a:miter lim="800000"/>
            <a:headEnd/>
            <a:tailEnd/>
          </a:ln>
        </p:spPr>
      </p:pic>
      <p:sp>
        <p:nvSpPr>
          <p:cNvPr id="8" name="Title 1"/>
          <p:cNvSpPr txBox="1"/>
          <p:nvPr/>
        </p:nvSpPr>
        <p:spPr>
          <a:xfrm>
            <a:off x="685800" y="6353230"/>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a:srcRect/>
          <a:stretch>
            <a:fillRect/>
          </a:stretch>
        </p:blipFill>
        <p:spPr bwMode="auto">
          <a:xfrm>
            <a:off x="4905383" y="4905430"/>
            <a:ext cx="2105025" cy="581025"/>
          </a:xfrm>
          <a:prstGeom prst="rect">
            <a:avLst/>
          </a:prstGeom>
          <a:noFill/>
          <a:ln w="9525">
            <a:noFill/>
            <a:miter lim="800000"/>
            <a:headEnd/>
            <a:tailEnd/>
          </a:ln>
        </p:spPr>
      </p:pic>
      <p:pic>
        <p:nvPicPr>
          <p:cNvPr id="10" name="Picture 14"/>
          <p:cNvPicPr>
            <a:picLocks noChangeAspect="1"/>
          </p:cNvPicPr>
          <p:nvPr/>
        </p:nvPicPr>
        <p:blipFill>
          <a:blip r:embed="rId8"/>
          <a:srcRect/>
          <a:stretch>
            <a:fillRect/>
          </a:stretch>
        </p:blipFill>
        <p:spPr bwMode="auto">
          <a:xfrm>
            <a:off x="333379" y="2476500"/>
            <a:ext cx="2486025" cy="1866900"/>
          </a:xfrm>
          <a:prstGeom prst="rect">
            <a:avLst/>
          </a:prstGeom>
          <a:noFill/>
          <a:ln w="9525">
            <a:noFill/>
            <a:miter lim="800000"/>
            <a:headEnd/>
            <a:tailEnd/>
          </a:ln>
        </p:spPr>
      </p:pic>
      <p:pic>
        <p:nvPicPr>
          <p:cNvPr id="11" name="Picture 15"/>
          <p:cNvPicPr>
            <a:picLocks noChangeAspect="1"/>
          </p:cNvPicPr>
          <p:nvPr/>
        </p:nvPicPr>
        <p:blipFill>
          <a:blip r:embed="rId9"/>
          <a:srcRect/>
          <a:stretch>
            <a:fillRect/>
          </a:stretch>
        </p:blipFill>
        <p:spPr bwMode="auto">
          <a:xfrm>
            <a:off x="333379" y="4572000"/>
            <a:ext cx="2486025" cy="1219200"/>
          </a:xfrm>
          <a:prstGeom prst="rect">
            <a:avLst/>
          </a:prstGeom>
          <a:noFill/>
          <a:ln w="9525">
            <a:noFill/>
            <a:miter lim="800000"/>
            <a:headEnd/>
            <a:tailEnd/>
          </a:ln>
        </p:spPr>
      </p:pic>
      <p:sp>
        <p:nvSpPr>
          <p:cNvPr id="12" name="TextBox 11"/>
          <p:cNvSpPr txBox="1">
            <a:spLocks noChangeArrowheads="1"/>
          </p:cNvSpPr>
          <p:nvPr/>
        </p:nvSpPr>
        <p:spPr bwMode="auto">
          <a:xfrm>
            <a:off x="333379" y="2932168"/>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prstClr val="white"/>
                </a:solidFill>
                <a:latin typeface="Times New Roman" panose="02020603050405020304" pitchFamily="18" charset="0"/>
                <a:cs typeface="Times New Roman" panose="02020603050405020304" pitchFamily="18" charset="0"/>
              </a:rPr>
              <a:t>Industry</a:t>
            </a:r>
          </a:p>
          <a:p>
            <a:pPr algn="ctr">
              <a:defRPr/>
            </a:pPr>
            <a:r>
              <a:rPr lang="en-GB" altLang="en-US" sz="2800">
                <a:solidFill>
                  <a:prstClr val="white"/>
                </a:solidFill>
                <a:latin typeface="Times New Roman" panose="02020603050405020304" pitchFamily="18" charset="0"/>
                <a:cs typeface="Times New Roman" panose="02020603050405020304" pitchFamily="18" charset="0"/>
              </a:rPr>
              <a:t>Supporters</a:t>
            </a:r>
            <a:endParaRPr lang="en-CA" altLang="en-US" sz="280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379"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2800">
                <a:solidFill>
                  <a:prstClr val="white"/>
                </a:solidFill>
                <a:latin typeface="Times New Roman" panose="02020603050405020304" pitchFamily="18" charset="0"/>
                <a:cs typeface="Times New Roman" panose="02020603050405020304" pitchFamily="18" charset="0"/>
              </a:rPr>
              <a:t>Major In-Kind</a:t>
            </a:r>
          </a:p>
          <a:p>
            <a:pPr algn="ctr">
              <a:defRPr/>
            </a:pPr>
            <a:r>
              <a:rPr lang="en-GB" altLang="en-US" sz="2800">
                <a:solidFill>
                  <a:prstClr val="white"/>
                </a:solidFill>
                <a:latin typeface="Times New Roman" panose="02020603050405020304" pitchFamily="18" charset="0"/>
                <a:cs typeface="Times New Roman" panose="02020603050405020304" pitchFamily="18" charset="0"/>
              </a:rPr>
              <a:t>Supporter</a:t>
            </a:r>
            <a:endParaRPr lang="en-CA" altLang="en-US"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fld id="{6D2C2376-6CFC-4414-85BB-1AC014987621}" type="datetime1">
              <a:rPr lang="en-US"/>
              <a:t>3/26/2020</a:t>
            </a:fld>
            <a:endParaRPr lang="en-US" dirty="0"/>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panose="020B0604030504040204" pitchFamily="34" charset="0"/>
              </a:defRPr>
            </a:lvl1pPr>
          </a:lstStyle>
          <a:p>
            <a:pPr>
              <a:defRPr/>
            </a:pPr>
            <a:fld id="{9F2AB6C8-AAE9-4E78-A0C6-98DF001C8496}" type="slidenum">
              <a:rPr lang="en-US" altLang="en-US"/>
              <a:t>‹#›</a:t>
            </a:fld>
            <a:endParaRPr lang="en-US" altLang="en-US"/>
          </a:p>
        </p:txBody>
      </p:sp>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11282" y="274638"/>
            <a:ext cx="7375524" cy="1143000"/>
          </a:xfrm>
          <a:prstGeom prst="rect">
            <a:avLst/>
          </a:prstGeom>
        </p:spPr>
        <p:txBody>
          <a:bodyPr/>
          <a:lstStyle/>
          <a:p>
            <a:r>
              <a:rPr lang="en-US"/>
              <a:t>Click to edit Master title style</a:t>
            </a:r>
            <a:endParaRPr lang="en-CA"/>
          </a:p>
        </p:txBody>
      </p:sp>
      <p:sp>
        <p:nvSpPr>
          <p:cNvPr id="3" name="Table Placeholder 2"/>
          <p:cNvSpPr>
            <a:spLocks noGrp="1"/>
          </p:cNvSpPr>
          <p:nvPr>
            <p:ph type="tbl" idx="1" hasCustomPrompt="1"/>
          </p:nvPr>
        </p:nvSpPr>
        <p:spPr>
          <a:xfrm>
            <a:off x="457200" y="1600204"/>
            <a:ext cx="8229600" cy="4525963"/>
          </a:xfrm>
        </p:spPr>
        <p:txBody>
          <a:bodyPr/>
          <a:lstStyle/>
          <a:p>
            <a:pPr lvl="0"/>
            <a:r>
              <a:rPr lang="en-US" noProof="0" dirty="0"/>
              <a:t>Click icon to add table</a:t>
            </a:r>
            <a:endParaRPr lang="en-CA" noProof="0"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5"/>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506507"/>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5"/>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506507"/>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5"/>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506507"/>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5"/>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506507"/>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36DF603-65D8-4745-B6F0-EDCB69605038}" type="datetimeFigureOut">
              <a:rPr lang="en-US" smtClean="0"/>
              <a:t>3/26/2020</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2AB2C407-B019-8E49-B4B0-50A06D6F5CB3}" type="slidenum">
              <a:rPr lang="en-US" smtClean="0"/>
              <a:t>‹#›</a:t>
            </a:fld>
            <a:endParaRPr lang="en-US"/>
          </a:p>
        </p:txBody>
      </p:sp>
      <p:sp>
        <p:nvSpPr>
          <p:cNvPr id="5" name="Title 1"/>
          <p:cNvSpPr txBox="1"/>
          <p:nvPr/>
        </p:nvSpPr>
        <p:spPr>
          <a:xfrm>
            <a:off x="685800" y="6353214"/>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0"/>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4" name="Date Placeholder 3"/>
          <p:cNvSpPr>
            <a:spLocks noGrp="1"/>
          </p:cNvSpPr>
          <p:nvPr>
            <p:ph type="dt" sz="half" idx="10"/>
          </p:nvPr>
        </p:nvSpPr>
        <p:spPr>
          <a:xfrm>
            <a:off x="457200" y="6356415"/>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29CF078A-D780-4406-A186-F12DF12C1483}" type="datetimeFigureOut">
              <a:rPr lang="en-CA"/>
              <a:t>2020-03-26</a:t>
            </a:fld>
            <a:endParaRPr lang="en-CA"/>
          </a:p>
        </p:txBody>
      </p:sp>
      <p:sp>
        <p:nvSpPr>
          <p:cNvPr id="5" name="Footer Placeholder 4"/>
          <p:cNvSpPr>
            <a:spLocks noGrp="1"/>
          </p:cNvSpPr>
          <p:nvPr>
            <p:ph type="ftr" sz="quarter" idx="11"/>
          </p:nvPr>
        </p:nvSpPr>
        <p:spPr>
          <a:xfrm>
            <a:off x="3124200" y="6356415"/>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415"/>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FC80B2C4-4D48-4FBE-8CC8-1BD3A436CF9A}" type="slidenum">
              <a:rPr lang="en-CA"/>
              <a:t>‹#›</a:t>
            </a:fld>
            <a:endParaRPr lang="en-CA"/>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a:xfrm>
            <a:off x="457200" y="6356415"/>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7E2567B5-F68F-4DF1-8DB7-B55CE97568EF}" type="datetimeFigureOut">
              <a:rPr lang="en-CA"/>
              <a:t>2020-03-26</a:t>
            </a:fld>
            <a:endParaRPr lang="en-CA" dirty="0"/>
          </a:p>
        </p:txBody>
      </p:sp>
      <p:sp>
        <p:nvSpPr>
          <p:cNvPr id="5" name="Footer Placeholder 4"/>
          <p:cNvSpPr>
            <a:spLocks noGrp="1"/>
          </p:cNvSpPr>
          <p:nvPr>
            <p:ph type="ftr" sz="quarter" idx="11"/>
          </p:nvPr>
        </p:nvSpPr>
        <p:spPr>
          <a:xfrm>
            <a:off x="3124200" y="6356415"/>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415"/>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EA6F97D0-B07E-4309-A286-041FAAFA5775}" type="slidenum">
              <a:rPr lang="en-CA"/>
              <a:t>‹#›</a:t>
            </a:fld>
            <a:endParaRPr lang="en-CA"/>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 y="1676403"/>
            <a:ext cx="88392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Date Placeholder 3"/>
          <p:cNvSpPr>
            <a:spLocks noGrp="1"/>
          </p:cNvSpPr>
          <p:nvPr>
            <p:ph type="dt" sz="half" idx="14"/>
          </p:nvPr>
        </p:nvSpPr>
        <p:spPr>
          <a:xfrm>
            <a:off x="457200" y="6356415"/>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77D4F1F2-A8C9-4B5B-A0DC-CFC8DB93DEE5}" type="datetimeFigureOut">
              <a:rPr lang="en-CA"/>
              <a:t>2020-03-26</a:t>
            </a:fld>
            <a:endParaRPr lang="en-CA" dirty="0"/>
          </a:p>
        </p:txBody>
      </p:sp>
      <p:sp>
        <p:nvSpPr>
          <p:cNvPr id="6" name="Footer Placeholder 4"/>
          <p:cNvSpPr>
            <a:spLocks noGrp="1"/>
          </p:cNvSpPr>
          <p:nvPr>
            <p:ph type="ftr" sz="quarter" idx="15"/>
          </p:nvPr>
        </p:nvSpPr>
        <p:spPr>
          <a:xfrm>
            <a:off x="3124200" y="6356415"/>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8" name="Slide Number Placeholder 5"/>
          <p:cNvSpPr>
            <a:spLocks noGrp="1"/>
          </p:cNvSpPr>
          <p:nvPr>
            <p:ph type="sldNum" sz="quarter" idx="16"/>
          </p:nvPr>
        </p:nvSpPr>
        <p:spPr>
          <a:xfrm>
            <a:off x="6553200" y="6356415"/>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F11710C5-F601-4EC8-A7C0-97701FBF5C81}" type="slidenum">
              <a:rPr lang="en-CA"/>
              <a:t>‹#›</a:t>
            </a:fld>
            <a:endParaRPr lang="en-C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Date Placeholder 4"/>
          <p:cNvSpPr>
            <a:spLocks noGrp="1"/>
          </p:cNvSpPr>
          <p:nvPr>
            <p:ph type="dt" sz="half" idx="10"/>
          </p:nvPr>
        </p:nvSpPr>
        <p:spPr>
          <a:xfrm>
            <a:off x="457200" y="6356415"/>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8453D4CB-AF7F-4592-99C6-A88DE7045487}" type="datetimeFigureOut">
              <a:rPr lang="en-CA"/>
              <a:t>2020-03-26</a:t>
            </a:fld>
            <a:endParaRPr lang="en-CA"/>
          </a:p>
        </p:txBody>
      </p:sp>
      <p:sp>
        <p:nvSpPr>
          <p:cNvPr id="6" name="Footer Placeholder 5"/>
          <p:cNvSpPr>
            <a:spLocks noGrp="1"/>
          </p:cNvSpPr>
          <p:nvPr>
            <p:ph type="ftr" sz="quarter" idx="11"/>
          </p:nvPr>
        </p:nvSpPr>
        <p:spPr>
          <a:xfrm>
            <a:off x="3124200" y="6356415"/>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7" name="Slide Number Placeholder 6"/>
          <p:cNvSpPr>
            <a:spLocks noGrp="1"/>
          </p:cNvSpPr>
          <p:nvPr>
            <p:ph type="sldNum" sz="quarter" idx="12"/>
          </p:nvPr>
        </p:nvSpPr>
        <p:spPr>
          <a:xfrm>
            <a:off x="6553200" y="6356415"/>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701CD95C-DDD0-42F9-AF21-0842B27463E7}" type="slidenum">
              <a:rPr lang="en-CA"/>
              <a:t>‹#›</a:t>
            </a:fld>
            <a:endParaRPr lang="en-CA"/>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1"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1" y="1981205"/>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4645057"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7" y="1981205"/>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Date Placeholder 6"/>
          <p:cNvSpPr>
            <a:spLocks noGrp="1"/>
          </p:cNvSpPr>
          <p:nvPr>
            <p:ph type="dt" sz="half" idx="10"/>
          </p:nvPr>
        </p:nvSpPr>
        <p:spPr>
          <a:xfrm>
            <a:off x="457200" y="6356415"/>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4E7E6FED-B9E7-4410-8888-BA3B33D766C3}" type="datetimeFigureOut">
              <a:rPr lang="en-CA"/>
              <a:t>2020-03-26</a:t>
            </a:fld>
            <a:endParaRPr lang="en-CA"/>
          </a:p>
        </p:txBody>
      </p:sp>
      <p:sp>
        <p:nvSpPr>
          <p:cNvPr id="8" name="Footer Placeholder 7"/>
          <p:cNvSpPr>
            <a:spLocks noGrp="1"/>
          </p:cNvSpPr>
          <p:nvPr>
            <p:ph type="ftr" sz="quarter" idx="11"/>
          </p:nvPr>
        </p:nvSpPr>
        <p:spPr>
          <a:xfrm>
            <a:off x="3124200" y="6356415"/>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CA"/>
          </a:p>
        </p:txBody>
      </p:sp>
      <p:sp>
        <p:nvSpPr>
          <p:cNvPr id="9" name="Slide Number Placeholder 8"/>
          <p:cNvSpPr>
            <a:spLocks noGrp="1"/>
          </p:cNvSpPr>
          <p:nvPr>
            <p:ph type="sldNum" sz="quarter" idx="12"/>
          </p:nvPr>
        </p:nvSpPr>
        <p:spPr>
          <a:xfrm>
            <a:off x="6553200" y="6356415"/>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fld id="{0AD3EA17-A6C3-4C2B-9A64-078F0C9C5464}" type="slidenum">
              <a:rPr lang="en-CA"/>
              <a:t>‹#›</a:t>
            </a:fld>
            <a:endParaRPr lang="en-CA"/>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42210"/>
            <a:ext cx="7772400" cy="829790"/>
          </a:xfrm>
        </p:spPr>
        <p:txBody>
          <a:bodyPr>
            <a:normAutofit/>
          </a:bodyPr>
          <a:lstStyle>
            <a:lvl1pPr>
              <a:defRPr sz="3600"/>
            </a:lvl1pPr>
          </a:lstStyle>
          <a:p>
            <a:r>
              <a:rPr lang="en-US"/>
              <a:t>Click to edit Master title style</a:t>
            </a:r>
            <a:endParaRPr lang="en-CA" dirty="0"/>
          </a:p>
        </p:txBody>
      </p:sp>
      <p:sp>
        <p:nvSpPr>
          <p:cNvPr id="3" name="Subtitle 2"/>
          <p:cNvSpPr>
            <a:spLocks noGrp="1"/>
          </p:cNvSpPr>
          <p:nvPr>
            <p:ph type="subTitle" idx="1"/>
          </p:nvPr>
        </p:nvSpPr>
        <p:spPr>
          <a:xfrm>
            <a:off x="1371600" y="4445334"/>
            <a:ext cx="6400800" cy="507666"/>
          </a:xfrm>
        </p:spPr>
        <p:txBody>
          <a:bodyPr>
            <a:normAutofit/>
          </a:bodyPr>
          <a:lstStyle>
            <a:lvl1pPr marL="0" indent="0" algn="ctr">
              <a:buNone/>
              <a:defRPr sz="20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1"/>
          <p:cNvSpPr txBox="1"/>
          <p:nvPr/>
        </p:nvSpPr>
        <p:spPr>
          <a:xfrm>
            <a:off x="685800" y="6353218"/>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685800" y="2130468"/>
            <a:ext cx="7772400" cy="1470025"/>
          </a:xfrm>
        </p:spPr>
        <p:txBody>
          <a:bodyPr>
            <a:normAutofit/>
          </a:bodyPr>
          <a:lstStyle>
            <a:lvl1pPr>
              <a:defRPr sz="3600">
                <a:solidFill>
                  <a:srgbClr val="5C6F7B"/>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356393"/>
            <a:ext cx="2133600" cy="365125"/>
          </a:xfrm>
          <a:prstGeom prst="rect">
            <a:avLst/>
          </a:prstGeom>
        </p:spPr>
        <p:txBody>
          <a:bodyPr/>
          <a:lstStyle>
            <a:lvl1pPr>
              <a:defRPr/>
            </a:lvl1pPr>
          </a:lstStyle>
          <a:p>
            <a:pPr defTabSz="914400" fontAlgn="base">
              <a:spcBef>
                <a:spcPct val="0"/>
              </a:spcBef>
              <a:spcAft>
                <a:spcPct val="0"/>
              </a:spcAft>
              <a:defRPr/>
            </a:pPr>
            <a:endParaRPr lang="en-US">
              <a:solidFill>
                <a:prstClr val="black"/>
              </a:solidFill>
              <a:cs typeface="Arial" panose="020B0604020202020204" pitchFamily="34" charset="0"/>
            </a:endParaRPr>
          </a:p>
        </p:txBody>
      </p:sp>
      <p:sp>
        <p:nvSpPr>
          <p:cNvPr id="3" name="Rectangle 5"/>
          <p:cNvSpPr>
            <a:spLocks noGrp="1" noChangeArrowheads="1"/>
          </p:cNvSpPr>
          <p:nvPr>
            <p:ph type="ftr" sz="quarter" idx="11"/>
          </p:nvPr>
        </p:nvSpPr>
        <p:spPr>
          <a:xfrm>
            <a:off x="3124200" y="6356393"/>
            <a:ext cx="2895600" cy="365125"/>
          </a:xfrm>
          <a:prstGeom prst="rect">
            <a:avLst/>
          </a:prstGeom>
        </p:spPr>
        <p:txBody>
          <a:bodyPr/>
          <a:lstStyle>
            <a:lvl1pPr>
              <a:defRPr/>
            </a:lvl1pPr>
          </a:lstStyle>
          <a:p>
            <a:pPr defTabSz="914400" fontAlgn="base">
              <a:spcBef>
                <a:spcPct val="0"/>
              </a:spcBef>
              <a:spcAft>
                <a:spcPct val="0"/>
              </a:spcAft>
              <a:defRPr/>
            </a:pPr>
            <a:endParaRPr lang="en-US">
              <a:solidFill>
                <a:prstClr val="black"/>
              </a:solidFill>
              <a:cs typeface="Arial" panose="020B0604020202020204" pitchFamily="34" charset="0"/>
            </a:endParaRPr>
          </a:p>
        </p:txBody>
      </p:sp>
      <p:sp>
        <p:nvSpPr>
          <p:cNvPr id="4" name="Rectangle 6"/>
          <p:cNvSpPr>
            <a:spLocks noGrp="1" noChangeArrowheads="1"/>
          </p:cNvSpPr>
          <p:nvPr>
            <p:ph type="sldNum" sz="quarter" idx="12"/>
          </p:nvPr>
        </p:nvSpPr>
        <p:spPr>
          <a:xfrm>
            <a:off x="6553200" y="6356393"/>
            <a:ext cx="2133600" cy="365125"/>
          </a:xfrm>
          <a:prstGeom prst="rect">
            <a:avLst/>
          </a:prstGeom>
        </p:spPr>
        <p:txBody>
          <a:bodyPr/>
          <a:lstStyle>
            <a:lvl1pPr>
              <a:defRPr/>
            </a:lvl1pPr>
          </a:lstStyle>
          <a:p>
            <a:pPr defTabSz="914400" fontAlgn="base">
              <a:spcBef>
                <a:spcPct val="0"/>
              </a:spcBef>
              <a:spcAft>
                <a:spcPct val="0"/>
              </a:spcAft>
              <a:defRPr/>
            </a:pPr>
            <a:fld id="{9BF3510D-E8A7-4CA5-B0A2-DB6B9B8B3356}" type="slidenum">
              <a:rPr lang="en-US">
                <a:solidFill>
                  <a:prstClr val="black"/>
                </a:solidFill>
                <a:cs typeface="Arial" panose="020B0604020202020204" pitchFamily="34" charset="0"/>
              </a:rPr>
              <a:t>‹#›</a:t>
            </a:fld>
            <a:endParaRPr lang="en-US">
              <a:solidFill>
                <a:prstClr val="black"/>
              </a:solidFill>
              <a:cs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8229600" cy="9366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xfrm>
            <a:off x="3124200" y="6356393"/>
            <a:ext cx="2895600" cy="365125"/>
          </a:xfrm>
          <a:prstGeom prst="rect">
            <a:avLst/>
          </a:prstGeom>
        </p:spPr>
        <p:txBody>
          <a:bodyPr/>
          <a:lstStyle>
            <a:lvl1pPr>
              <a:defRPr/>
            </a:lvl1pPr>
          </a:lstStyle>
          <a:p>
            <a:pPr defTabSz="914400" fontAlgn="base">
              <a:spcBef>
                <a:spcPct val="0"/>
              </a:spcBef>
              <a:spcAft>
                <a:spcPct val="0"/>
              </a:spcAft>
              <a:defRPr/>
            </a:pPr>
            <a:endParaRPr lang="en-US">
              <a:solidFill>
                <a:prstClr val="black"/>
              </a:solidFill>
              <a:cs typeface="Arial" panose="020B0604020202020204" pitchFamily="34" charset="0"/>
            </a:endParaRPr>
          </a:p>
        </p:txBody>
      </p:sp>
      <p:sp>
        <p:nvSpPr>
          <p:cNvPr id="6" name="Rectangle 3"/>
          <p:cNvSpPr>
            <a:spLocks noGrp="1" noChangeArrowheads="1"/>
          </p:cNvSpPr>
          <p:nvPr>
            <p:ph type="sldNum" sz="quarter" idx="11"/>
          </p:nvPr>
        </p:nvSpPr>
        <p:spPr>
          <a:xfrm>
            <a:off x="6553200" y="6356393"/>
            <a:ext cx="2133600" cy="365125"/>
          </a:xfrm>
          <a:prstGeom prst="rect">
            <a:avLst/>
          </a:prstGeom>
        </p:spPr>
        <p:txBody>
          <a:bodyPr/>
          <a:lstStyle>
            <a:lvl1pPr>
              <a:defRPr/>
            </a:lvl1pPr>
          </a:lstStyle>
          <a:p>
            <a:pPr defTabSz="914400" fontAlgn="base">
              <a:spcBef>
                <a:spcPct val="0"/>
              </a:spcBef>
              <a:spcAft>
                <a:spcPct val="0"/>
              </a:spcAft>
              <a:defRPr/>
            </a:pPr>
            <a:fld id="{18D1CCF6-CEA8-4F6E-B459-9BEF52910722}" type="slidenum">
              <a:rPr lang="en-US">
                <a:solidFill>
                  <a:prstClr val="black"/>
                </a:solidFill>
                <a:cs typeface="Arial" panose="020B0604020202020204" pitchFamily="34" charset="0"/>
              </a:rPr>
              <a:t>‹#›</a:t>
            </a:fld>
            <a:endParaRPr lang="en-US">
              <a:solidFill>
                <a:prstClr val="black"/>
              </a:solidFill>
              <a:cs typeface="Arial" panose="020B0604020202020204" pitchFamily="34" charset="0"/>
            </a:endParaRPr>
          </a:p>
        </p:txBody>
      </p:sp>
      <p:sp>
        <p:nvSpPr>
          <p:cNvPr id="7" name="Rectangle 16"/>
          <p:cNvSpPr>
            <a:spLocks noGrp="1" noChangeArrowheads="1"/>
          </p:cNvSpPr>
          <p:nvPr>
            <p:ph type="dt" sz="half" idx="12"/>
          </p:nvPr>
        </p:nvSpPr>
        <p:spPr>
          <a:xfrm>
            <a:off x="457200" y="6356393"/>
            <a:ext cx="2133600" cy="365125"/>
          </a:xfrm>
          <a:prstGeom prst="rect">
            <a:avLst/>
          </a:prstGeom>
        </p:spPr>
        <p:txBody>
          <a:bodyPr/>
          <a:lstStyle>
            <a:lvl1pPr>
              <a:defRPr/>
            </a:lvl1pPr>
          </a:lstStyle>
          <a:p>
            <a:pPr defTabSz="914400" fontAlgn="base">
              <a:spcBef>
                <a:spcPct val="0"/>
              </a:spcBef>
              <a:spcAft>
                <a:spcPct val="0"/>
              </a:spcAft>
              <a:defRPr/>
            </a:pPr>
            <a:endParaRPr lang="en-US">
              <a:solidFill>
                <a:prstClr val="black"/>
              </a:solidFill>
              <a:cs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839200" cy="685800"/>
          </a:xfrm>
          <a:prstGeom prst="rect">
            <a:avLst/>
          </a:prstGeom>
        </p:spPr>
        <p:txBody>
          <a:bodyPr>
            <a:normAutofit/>
          </a:bodyPr>
          <a:lstStyle>
            <a:lvl1pPr algn="l">
              <a:defRPr sz="28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93"/>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2DC12EE2-0825-4826-9C8E-78F58E95D60E}" type="datetimeFigureOut">
              <a:rPr lang="en-CA">
                <a:solidFill>
                  <a:prstClr val="black"/>
                </a:solidFill>
              </a:rPr>
              <a:t>2020-03-26</a:t>
            </a:fld>
            <a:endParaRPr lang="en-CA" dirty="0">
              <a:solidFill>
                <a:prstClr val="black"/>
              </a:solidFill>
            </a:endParaRPr>
          </a:p>
        </p:txBody>
      </p:sp>
      <p:sp>
        <p:nvSpPr>
          <p:cNvPr id="5" name="Footer Placeholder 4"/>
          <p:cNvSpPr>
            <a:spLocks noGrp="1"/>
          </p:cNvSpPr>
          <p:nvPr>
            <p:ph type="ftr" sz="quarter" idx="11"/>
          </p:nvPr>
        </p:nvSpPr>
        <p:spPr>
          <a:xfrm>
            <a:off x="3124200" y="6356393"/>
            <a:ext cx="2895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CA">
              <a:solidFill>
                <a:prstClr val="black"/>
              </a:solidFill>
            </a:endParaRPr>
          </a:p>
        </p:txBody>
      </p:sp>
      <p:sp>
        <p:nvSpPr>
          <p:cNvPr id="6" name="Slide Number Placeholder 5"/>
          <p:cNvSpPr>
            <a:spLocks noGrp="1"/>
          </p:cNvSpPr>
          <p:nvPr>
            <p:ph type="sldNum" sz="quarter" idx="12"/>
          </p:nvPr>
        </p:nvSpPr>
        <p:spPr>
          <a:xfrm>
            <a:off x="6553200" y="6356393"/>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A6B82B2C-0280-4BBC-BB9C-F44748D1862A}" type="slidenum">
              <a:rPr lang="en-CA">
                <a:solidFill>
                  <a:prstClr val="black"/>
                </a:solidFill>
              </a:rPr>
              <a:t>‹#›</a:t>
            </a:fld>
            <a:endParaRPr lang="en-CA">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152400" y="990600"/>
            <a:ext cx="43434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90600"/>
            <a:ext cx="43434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fld id="{A36DF603-65D8-4745-B6F0-EDCB69605038}" type="datetimeFigureOut">
              <a:rPr lang="en-US" smtClean="0"/>
              <a:t>3/26/2020</a:t>
            </a:fld>
            <a:endParaRPr lang="en-US"/>
          </a:p>
        </p:txBody>
      </p:sp>
      <p:sp>
        <p:nvSpPr>
          <p:cNvPr id="6" name="Footer Placeholder 4"/>
          <p:cNvSpPr>
            <a:spLocks noGrp="1"/>
          </p:cNvSpPr>
          <p:nvPr>
            <p:ph type="ftr" sz="quarter" idx="11"/>
          </p:nvPr>
        </p:nvSpPr>
        <p:spPr/>
        <p:txBody>
          <a:bodyPr/>
          <a:lstStyle>
            <a:lvl1pPr>
              <a:defRPr/>
            </a:lvl1pPr>
          </a:lstStyle>
          <a:p>
            <a:r>
              <a:rPr lang="en-US"/>
              <a:t>Copyright © 2013 Gerry &amp; Johnson Optometrists</a:t>
            </a:r>
            <a:endParaRPr lang="en-US" dirty="0"/>
          </a:p>
        </p:txBody>
      </p:sp>
      <p:sp>
        <p:nvSpPr>
          <p:cNvPr id="7" name="Slide Number Placeholder 5"/>
          <p:cNvSpPr>
            <a:spLocks noGrp="1"/>
          </p:cNvSpPr>
          <p:nvPr>
            <p:ph type="sldNum" sz="quarter" idx="12"/>
          </p:nvPr>
        </p:nvSpPr>
        <p:spPr/>
        <p:txBody>
          <a:bodyPr/>
          <a:lstStyle>
            <a:lvl1pPr>
              <a:defRPr/>
            </a:lvl1pPr>
          </a:lstStyle>
          <a:p>
            <a:fld id="{2AB2C407-B019-8E49-B4B0-50A06D6F5CB3}" type="slidenum">
              <a:rPr lang="en-US" smtClean="0"/>
              <a:t>‹#›</a:t>
            </a:fld>
            <a:endParaRPr lang="en-US"/>
          </a:p>
        </p:txBody>
      </p:sp>
      <p:sp>
        <p:nvSpPr>
          <p:cNvPr id="8" name="Title 1"/>
          <p:cNvSpPr txBox="1"/>
          <p:nvPr/>
        </p:nvSpPr>
        <p:spPr>
          <a:xfrm>
            <a:off x="685800" y="6353214"/>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3" y="609600"/>
            <a:ext cx="6908800" cy="1143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1117603" y="1981200"/>
            <a:ext cx="6908800" cy="4114800"/>
          </a:xfrm>
          <a:prstGeom prst="rect">
            <a:avLst/>
          </a:prstGeom>
        </p:spPr>
        <p:txBody>
          <a:bodyPr/>
          <a:lstStyle/>
          <a:p>
            <a:pPr lvl="0"/>
            <a:endParaRPr lang="en-US" noProof="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7772400" cy="6858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fontAlgn="base">
              <a:spcBef>
                <a:spcPct val="0"/>
              </a:spcBef>
              <a:spcAft>
                <a:spcPct val="0"/>
              </a:spcAft>
              <a:defRPr/>
            </a:pPr>
            <a:endParaRPr lang="en-US">
              <a:solidFill>
                <a:prstClr val="black"/>
              </a:solidFill>
              <a:cs typeface="Arial" panose="020B0604020202020204" pitchFamily="34"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fontAlgn="base">
              <a:spcBef>
                <a:spcPct val="0"/>
              </a:spcBef>
              <a:spcAft>
                <a:spcPct val="0"/>
              </a:spcAft>
              <a:defRPr/>
            </a:pPr>
            <a:endParaRPr lang="en-US">
              <a:solidFill>
                <a:prstClr val="black"/>
              </a:solidFill>
              <a:cs typeface="Arial" panose="020B0604020202020204" pitchFamily="34"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fontAlgn="base">
              <a:spcBef>
                <a:spcPct val="0"/>
              </a:spcBef>
              <a:spcAft>
                <a:spcPct val="0"/>
              </a:spcAft>
              <a:defRPr/>
            </a:pPr>
            <a:fld id="{79D9AC45-EBCC-4492-909B-D0FEBF2D426D}" type="slidenum">
              <a:rPr lang="en-US">
                <a:solidFill>
                  <a:prstClr val="black"/>
                </a:solidFill>
                <a:cs typeface="Arial" panose="020B0604020202020204" pitchFamily="34" charset="0"/>
              </a:rPr>
              <a:t>‹#›</a:t>
            </a:fld>
            <a:endParaRPr lang="en-US">
              <a:solidFill>
                <a:prstClr val="black"/>
              </a:solidFill>
              <a:cs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fontAlgn="base">
              <a:spcBef>
                <a:spcPct val="0"/>
              </a:spcBef>
              <a:spcAft>
                <a:spcPct val="0"/>
              </a:spcAft>
              <a:defRPr/>
            </a:pPr>
            <a:endParaRPr lang="en-US">
              <a:solidFill>
                <a:prstClr val="black"/>
              </a:solidFill>
              <a:cs typeface="Arial" panose="020B0604020202020204" pitchFamily="34"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fontAlgn="base">
              <a:spcBef>
                <a:spcPct val="0"/>
              </a:spcBef>
              <a:spcAft>
                <a:spcPct val="0"/>
              </a:spcAft>
              <a:defRPr/>
            </a:pPr>
            <a:endParaRPr lang="en-US">
              <a:solidFill>
                <a:prstClr val="black"/>
              </a:solidFill>
              <a:cs typeface="Arial" panose="020B0604020202020204" pitchFamily="34"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fontAlgn="base">
              <a:spcBef>
                <a:spcPct val="0"/>
              </a:spcBef>
              <a:spcAft>
                <a:spcPct val="0"/>
              </a:spcAft>
              <a:defRPr/>
            </a:pPr>
            <a:fld id="{F64E703E-826D-4FC1-99C8-11BCC05D9AD5}" type="slidenum">
              <a:rPr lang="en-US">
                <a:solidFill>
                  <a:prstClr val="black"/>
                </a:solidFill>
                <a:cs typeface="Arial" panose="020B0604020202020204" pitchFamily="34" charset="0"/>
              </a:rPr>
              <a:t>‹#›</a:t>
            </a:fld>
            <a:endParaRPr lang="en-US">
              <a:solidFill>
                <a:prstClr val="black"/>
              </a:solidFill>
              <a:cs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4" name="Date Placeholder 3"/>
          <p:cNvSpPr>
            <a:spLocks noGrp="1"/>
          </p:cNvSpPr>
          <p:nvPr>
            <p:ph type="dt" sz="half" idx="10"/>
          </p:nvPr>
        </p:nvSpPr>
        <p:spPr>
          <a:xfrm>
            <a:off x="457200" y="6356389"/>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AD3C5F6A-7748-42F1-9BF7-AA544205D27F}" type="datetimeFigureOut">
              <a:rPr lang="en-CA">
                <a:solidFill>
                  <a:prstClr val="black"/>
                </a:solidFill>
              </a:rPr>
              <a:t>2020-03-26</a:t>
            </a:fld>
            <a:endParaRPr lang="en-CA">
              <a:solidFill>
                <a:prstClr val="black"/>
              </a:solidFill>
            </a:endParaRPr>
          </a:p>
        </p:txBody>
      </p:sp>
      <p:sp>
        <p:nvSpPr>
          <p:cNvPr id="5" name="Footer Placeholder 4"/>
          <p:cNvSpPr>
            <a:spLocks noGrp="1"/>
          </p:cNvSpPr>
          <p:nvPr>
            <p:ph type="ftr" sz="quarter" idx="11"/>
          </p:nvPr>
        </p:nvSpPr>
        <p:spPr>
          <a:xfrm>
            <a:off x="3124200" y="6356389"/>
            <a:ext cx="2895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CA">
              <a:solidFill>
                <a:prstClr val="black"/>
              </a:solidFill>
            </a:endParaRPr>
          </a:p>
        </p:txBody>
      </p:sp>
      <p:sp>
        <p:nvSpPr>
          <p:cNvPr id="6" name="Slide Number Placeholder 5"/>
          <p:cNvSpPr>
            <a:spLocks noGrp="1"/>
          </p:cNvSpPr>
          <p:nvPr>
            <p:ph type="sldNum" sz="quarter" idx="12"/>
          </p:nvPr>
        </p:nvSpPr>
        <p:spPr>
          <a:xfrm>
            <a:off x="6553200" y="6356389"/>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A1DC3340-C53D-466B-AC32-3FA345E78304}" type="slidenum">
              <a:rPr lang="en-CA">
                <a:solidFill>
                  <a:prstClr val="black"/>
                </a:solidFill>
              </a:rPr>
              <a:t>‹#›</a:t>
            </a:fld>
            <a:endParaRPr lang="en-CA">
              <a:solidFill>
                <a:prstClr val="black"/>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89"/>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2DC12EE2-0825-4826-9C8E-78F58E95D60E}" type="datetimeFigureOut">
              <a:rPr lang="en-CA">
                <a:solidFill>
                  <a:prstClr val="black"/>
                </a:solidFill>
              </a:rPr>
              <a:t>2020-03-26</a:t>
            </a:fld>
            <a:endParaRPr lang="en-CA" dirty="0">
              <a:solidFill>
                <a:prstClr val="black"/>
              </a:solidFill>
            </a:endParaRPr>
          </a:p>
        </p:txBody>
      </p:sp>
      <p:sp>
        <p:nvSpPr>
          <p:cNvPr id="5" name="Footer Placeholder 4"/>
          <p:cNvSpPr>
            <a:spLocks noGrp="1"/>
          </p:cNvSpPr>
          <p:nvPr>
            <p:ph type="ftr" sz="quarter" idx="11"/>
          </p:nvPr>
        </p:nvSpPr>
        <p:spPr>
          <a:xfrm>
            <a:off x="3124200" y="6356389"/>
            <a:ext cx="2895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CA">
              <a:solidFill>
                <a:prstClr val="black"/>
              </a:solidFill>
            </a:endParaRPr>
          </a:p>
        </p:txBody>
      </p:sp>
      <p:sp>
        <p:nvSpPr>
          <p:cNvPr id="6" name="Slide Number Placeholder 5"/>
          <p:cNvSpPr>
            <a:spLocks noGrp="1"/>
          </p:cNvSpPr>
          <p:nvPr>
            <p:ph type="sldNum" sz="quarter" idx="12"/>
          </p:nvPr>
        </p:nvSpPr>
        <p:spPr>
          <a:xfrm>
            <a:off x="6553200" y="6356389"/>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A6B82B2C-0280-4BBC-BB9C-F44748D1862A}" type="slidenum">
              <a:rPr lang="en-CA">
                <a:solidFill>
                  <a:prstClr val="black"/>
                </a:solidFill>
              </a:rPr>
              <a:t>‹#›</a:t>
            </a:fld>
            <a:endParaRPr lang="en-CA">
              <a:solidFill>
                <a:prstClr val="black"/>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3"/>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a:xfrm>
            <a:off x="457200" y="6356389"/>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D2E3511A-ECE2-42E8-AE07-1CCACFE80655}" type="datetimeFigureOut">
              <a:rPr lang="en-CA">
                <a:solidFill>
                  <a:prstClr val="black"/>
                </a:solidFill>
              </a:rPr>
              <a:t>2020-03-26</a:t>
            </a:fld>
            <a:endParaRPr lang="en-CA" dirty="0">
              <a:solidFill>
                <a:prstClr val="black"/>
              </a:solidFill>
            </a:endParaRPr>
          </a:p>
        </p:txBody>
      </p:sp>
      <p:sp>
        <p:nvSpPr>
          <p:cNvPr id="6" name="Footer Placeholder 4"/>
          <p:cNvSpPr>
            <a:spLocks noGrp="1"/>
          </p:cNvSpPr>
          <p:nvPr>
            <p:ph type="ftr" sz="quarter" idx="15"/>
          </p:nvPr>
        </p:nvSpPr>
        <p:spPr>
          <a:xfrm>
            <a:off x="3124200" y="6356389"/>
            <a:ext cx="2895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CA">
              <a:solidFill>
                <a:prstClr val="black"/>
              </a:solidFill>
            </a:endParaRPr>
          </a:p>
        </p:txBody>
      </p:sp>
      <p:sp>
        <p:nvSpPr>
          <p:cNvPr id="8" name="Slide Number Placeholder 5"/>
          <p:cNvSpPr>
            <a:spLocks noGrp="1"/>
          </p:cNvSpPr>
          <p:nvPr>
            <p:ph type="sldNum" sz="quarter" idx="16"/>
          </p:nvPr>
        </p:nvSpPr>
        <p:spPr>
          <a:xfrm>
            <a:off x="6553200" y="6356389"/>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EF6D13E2-4529-44CB-9821-4E57690CFB07}" type="slidenum">
              <a:rPr lang="en-CA">
                <a:solidFill>
                  <a:prstClr val="black"/>
                </a:solidFill>
              </a:rPr>
              <a:t>‹#›</a:t>
            </a:fld>
            <a:endParaRPr lang="en-CA">
              <a:solidFill>
                <a:prstClr val="black"/>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sz="half" idx="1"/>
          </p:nvPr>
        </p:nvSpPr>
        <p:spPr>
          <a:xfrm>
            <a:off x="1524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990600"/>
            <a:ext cx="4343400" cy="5135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p:cNvSpPr>
            <a:spLocks noGrp="1"/>
          </p:cNvSpPr>
          <p:nvPr>
            <p:ph type="dt" sz="half" idx="10"/>
          </p:nvPr>
        </p:nvSpPr>
        <p:spPr>
          <a:xfrm>
            <a:off x="457200" y="6356389"/>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54FA78EA-6312-42D3-B5CE-9BB796828CAD}" type="datetimeFigureOut">
              <a:rPr lang="en-CA">
                <a:solidFill>
                  <a:prstClr val="black"/>
                </a:solidFill>
              </a:rPr>
              <a:t>2020-03-26</a:t>
            </a:fld>
            <a:endParaRPr lang="en-CA">
              <a:solidFill>
                <a:prstClr val="black"/>
              </a:solidFill>
            </a:endParaRPr>
          </a:p>
        </p:txBody>
      </p:sp>
      <p:sp>
        <p:nvSpPr>
          <p:cNvPr id="6" name="Footer Placeholder 5"/>
          <p:cNvSpPr>
            <a:spLocks noGrp="1"/>
          </p:cNvSpPr>
          <p:nvPr>
            <p:ph type="ftr" sz="quarter" idx="11"/>
          </p:nvPr>
        </p:nvSpPr>
        <p:spPr>
          <a:xfrm>
            <a:off x="3124200" y="6356389"/>
            <a:ext cx="2895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CA">
              <a:solidFill>
                <a:prstClr val="black"/>
              </a:solidFill>
            </a:endParaRPr>
          </a:p>
        </p:txBody>
      </p:sp>
      <p:sp>
        <p:nvSpPr>
          <p:cNvPr id="7" name="Slide Number Placeholder 6"/>
          <p:cNvSpPr>
            <a:spLocks noGrp="1"/>
          </p:cNvSpPr>
          <p:nvPr>
            <p:ph type="sldNum" sz="quarter" idx="12"/>
          </p:nvPr>
        </p:nvSpPr>
        <p:spPr>
          <a:xfrm>
            <a:off x="6553200" y="6356389"/>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D33CA893-0EDE-4905-B9B1-1C068B7C28DC}" type="slidenum">
              <a:rPr lang="en-CA">
                <a:solidFill>
                  <a:prstClr val="black"/>
                </a:solidFill>
              </a:rPr>
              <a:t>‹#›</a:t>
            </a:fld>
            <a:endParaRPr lang="en-CA">
              <a:solidFill>
                <a:prstClr val="black"/>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152401" y="990600"/>
            <a:ext cx="4344988"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52401" y="1981205"/>
            <a:ext cx="4344988"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4645044" y="990600"/>
            <a:ext cx="4346575" cy="838200"/>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4" y="1981205"/>
            <a:ext cx="4346575" cy="41449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p:cNvSpPr>
            <a:spLocks noGrp="1"/>
          </p:cNvSpPr>
          <p:nvPr>
            <p:ph type="dt" sz="half" idx="10"/>
          </p:nvPr>
        </p:nvSpPr>
        <p:spPr>
          <a:xfrm>
            <a:off x="457200" y="6356389"/>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4CB345F8-8075-468A-A908-18D4732E30F5}" type="datetimeFigureOut">
              <a:rPr lang="en-CA">
                <a:solidFill>
                  <a:prstClr val="black"/>
                </a:solidFill>
              </a:rPr>
              <a:t>2020-03-26</a:t>
            </a:fld>
            <a:endParaRPr lang="en-CA">
              <a:solidFill>
                <a:prstClr val="black"/>
              </a:solidFill>
            </a:endParaRPr>
          </a:p>
        </p:txBody>
      </p:sp>
      <p:sp>
        <p:nvSpPr>
          <p:cNvPr id="8" name="Footer Placeholder 7"/>
          <p:cNvSpPr>
            <a:spLocks noGrp="1"/>
          </p:cNvSpPr>
          <p:nvPr>
            <p:ph type="ftr" sz="quarter" idx="11"/>
          </p:nvPr>
        </p:nvSpPr>
        <p:spPr>
          <a:xfrm>
            <a:off x="3124200" y="6356389"/>
            <a:ext cx="2895600" cy="365125"/>
          </a:xfrm>
          <a:prstGeom prst="rect">
            <a:avLst/>
          </a:prstGeom>
        </p:spPr>
        <p:txBody>
          <a:bodyPr/>
          <a:lstStyle>
            <a:lvl1pPr fontAlgn="auto">
              <a:spcBef>
                <a:spcPts val="0"/>
              </a:spcBef>
              <a:spcAft>
                <a:spcPts val="0"/>
              </a:spcAft>
              <a:defRPr>
                <a:latin typeface="+mn-lt"/>
                <a:cs typeface="+mn-cs"/>
              </a:defRPr>
            </a:lvl1pPr>
          </a:lstStyle>
          <a:p>
            <a:pPr defTabSz="914400">
              <a:defRPr/>
            </a:pPr>
            <a:endParaRPr lang="en-CA">
              <a:solidFill>
                <a:prstClr val="black"/>
              </a:solidFill>
            </a:endParaRPr>
          </a:p>
        </p:txBody>
      </p:sp>
      <p:sp>
        <p:nvSpPr>
          <p:cNvPr id="9" name="Slide Number Placeholder 8"/>
          <p:cNvSpPr>
            <a:spLocks noGrp="1"/>
          </p:cNvSpPr>
          <p:nvPr>
            <p:ph type="sldNum" sz="quarter" idx="12"/>
          </p:nvPr>
        </p:nvSpPr>
        <p:spPr>
          <a:xfrm>
            <a:off x="6553200" y="6356389"/>
            <a:ext cx="2133600" cy="365125"/>
          </a:xfrm>
          <a:prstGeom prst="rect">
            <a:avLst/>
          </a:prstGeom>
        </p:spPr>
        <p:txBody>
          <a:bodyPr/>
          <a:lstStyle>
            <a:lvl1pPr fontAlgn="auto">
              <a:spcBef>
                <a:spcPts val="0"/>
              </a:spcBef>
              <a:spcAft>
                <a:spcPts val="0"/>
              </a:spcAft>
              <a:defRPr>
                <a:latin typeface="+mn-lt"/>
                <a:cs typeface="+mn-cs"/>
              </a:defRPr>
            </a:lvl1pPr>
          </a:lstStyle>
          <a:p>
            <a:pPr defTabSz="914400">
              <a:defRPr/>
            </a:pPr>
            <a:fld id="{455621E0-3529-41C5-8E5E-C1F8CF8CCDBD}" type="slidenum">
              <a:rPr lang="en-CA">
                <a:solidFill>
                  <a:prstClr val="black"/>
                </a:solidFill>
              </a:rPr>
              <a:t>‹#›</a:t>
            </a:fld>
            <a:endParaRPr lang="en-CA">
              <a:solidFill>
                <a:prstClr val="black"/>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fontAlgn="auto">
              <a:spcAft>
                <a:spcPts val="0"/>
              </a:spcAft>
              <a:defRPr/>
            </a:pPr>
            <a:r>
              <a:rPr lang="en-US" sz="2489" dirty="0">
                <a:solidFill>
                  <a:prstClr val="white"/>
                </a:solidFill>
              </a:rPr>
              <a:t>			    </a:t>
            </a:r>
            <a:r>
              <a:rPr lang="en-US" sz="2489" b="1" dirty="0">
                <a:solidFill>
                  <a:prstClr val="white"/>
                </a:solidFill>
              </a:rPr>
              <a:t>IACLE SPONSORS</a:t>
            </a:r>
            <a:endParaRPr lang="en-CA" sz="2489" b="1" dirty="0">
              <a:solidFill>
                <a:prstClr val="white"/>
              </a:solidFill>
            </a:endParaRPr>
          </a:p>
        </p:txBody>
      </p:sp>
      <p:sp>
        <p:nvSpPr>
          <p:cNvPr id="3" name="Title 1"/>
          <p:cNvSpPr txBox="1"/>
          <p:nvPr userDrawn="1"/>
        </p:nvSpPr>
        <p:spPr>
          <a:xfrm>
            <a:off x="685800" y="6353179"/>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fontAlgn="auto">
              <a:spcAft>
                <a:spcPts val="0"/>
              </a:spcAft>
              <a:defRPr/>
            </a:pPr>
            <a:r>
              <a:rPr lang="en-US" sz="889" dirty="0"/>
              <a:t>©  </a:t>
            </a:r>
            <a:r>
              <a:rPr lang="en-US" sz="889" dirty="0">
                <a:latin typeface="Arial" panose="020B0604020202020204" pitchFamily="34" charset="0"/>
                <a:cs typeface="Arial" panose="020B0604020202020204" pitchFamily="34" charset="0"/>
              </a:rPr>
              <a:t>The International Association of Contact Lens Educators</a:t>
            </a:r>
          </a:p>
          <a:p>
            <a:pPr fontAlgn="auto">
              <a:spcAft>
                <a:spcPts val="0"/>
              </a:spcAft>
              <a:defRPr/>
            </a:pPr>
            <a:r>
              <a:rPr lang="en-US" sz="889" dirty="0">
                <a:solidFill>
                  <a:srgbClr val="0073AE"/>
                </a:solidFill>
                <a:latin typeface="Arial" panose="020B0604020202020204" pitchFamily="34" charset="0"/>
                <a:cs typeface="Arial" panose="020B0604020202020204" pitchFamily="34" charset="0"/>
              </a:rPr>
              <a:t>www.iacle.org</a:t>
            </a:r>
            <a:endParaRPr lang="en-CA" sz="889" dirty="0">
              <a:solidFill>
                <a:srgbClr val="0073AE"/>
              </a:solidFill>
              <a:latin typeface="Arial" panose="020B0604020202020204" pitchFamily="34" charset="0"/>
              <a:cs typeface="Arial" panose="020B0604020202020204" pitchFamily="34" charset="0"/>
            </a:endParaRPr>
          </a:p>
        </p:txBody>
      </p:sp>
      <p:pic>
        <p:nvPicPr>
          <p:cNvPr id="4"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2740" y="2095500"/>
            <a:ext cx="24860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12740" y="4876800"/>
            <a:ext cx="2486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6"/>
          <p:cNvSpPr txBox="1">
            <a:spLocks noChangeArrowheads="1"/>
          </p:cNvSpPr>
          <p:nvPr userDrawn="1"/>
        </p:nvSpPr>
        <p:spPr bwMode="auto">
          <a:xfrm>
            <a:off x="312740" y="2514601"/>
            <a:ext cx="2486025" cy="5847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sz="1600" dirty="0">
                <a:solidFill>
                  <a:prstClr val="white"/>
                </a:solidFill>
                <a:latin typeface="Arial" panose="020B0604020202020204" pitchFamily="34" charset="0"/>
              </a:rPr>
              <a:t>Industry</a:t>
            </a:r>
          </a:p>
          <a:p>
            <a:pPr algn="ctr" eaLnBrk="1" hangingPunct="1">
              <a:defRPr/>
            </a:pPr>
            <a:r>
              <a:rPr lang="en-US" sz="1600" dirty="0">
                <a:solidFill>
                  <a:prstClr val="white"/>
                </a:solidFill>
                <a:latin typeface="Arial" panose="020B0604020202020204" pitchFamily="34" charset="0"/>
              </a:rPr>
              <a:t>Supporters</a:t>
            </a:r>
            <a:endParaRPr lang="en-CA" sz="1600" dirty="0">
              <a:solidFill>
                <a:prstClr val="white"/>
              </a:solidFill>
              <a:latin typeface="Arial" panose="020B0604020202020204" pitchFamily="34" charset="0"/>
            </a:endParaRPr>
          </a:p>
        </p:txBody>
      </p:sp>
      <p:sp>
        <p:nvSpPr>
          <p:cNvPr id="7" name="TextBox 16"/>
          <p:cNvSpPr txBox="1">
            <a:spLocks noChangeArrowheads="1"/>
          </p:cNvSpPr>
          <p:nvPr userDrawn="1"/>
        </p:nvSpPr>
        <p:spPr bwMode="auto">
          <a:xfrm>
            <a:off x="312740" y="5008567"/>
            <a:ext cx="2486025" cy="5847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sz="1600" dirty="0">
                <a:solidFill>
                  <a:prstClr val="white"/>
                </a:solidFill>
                <a:latin typeface="Arial" panose="020B0604020202020204" pitchFamily="34" charset="0"/>
              </a:rPr>
              <a:t>Previous</a:t>
            </a:r>
          </a:p>
          <a:p>
            <a:pPr algn="ctr" eaLnBrk="1" hangingPunct="1">
              <a:defRPr/>
            </a:pPr>
            <a:r>
              <a:rPr lang="en-US" sz="1600" dirty="0">
                <a:solidFill>
                  <a:prstClr val="white"/>
                </a:solidFill>
                <a:latin typeface="Arial" panose="020B0604020202020204" pitchFamily="34" charset="0"/>
              </a:rPr>
              <a:t>Supporters</a:t>
            </a:r>
            <a:endParaRPr lang="en-CA" sz="1600" dirty="0">
              <a:solidFill>
                <a:prstClr val="white"/>
              </a:solidFill>
              <a:latin typeface="Arial" panose="020B0604020202020204" pitchFamily="34" charset="0"/>
            </a:endParaRPr>
          </a:p>
        </p:txBody>
      </p:sp>
      <p:pic>
        <p:nvPicPr>
          <p:cNvPr id="8" name="Picture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00402" y="2659067"/>
            <a:ext cx="5605463"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637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userDrawn="1"/>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solidFill>
                  <a:prstClr val="white"/>
                </a:solidFill>
              </a:rPr>
              <a:t>IACLE Sponsors</a:t>
            </a:r>
            <a:endParaRPr lang="en-CA" dirty="0">
              <a:solidFill>
                <a:prstClr val="white"/>
              </a:solidFill>
            </a:endParaRPr>
          </a:p>
        </p:txBody>
      </p:sp>
      <p:pic>
        <p:nvPicPr>
          <p:cNvPr id="3"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3000" y="3810002"/>
            <a:ext cx="2000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p:nvPr userDrawn="1"/>
        </p:nvSpPr>
        <p:spPr>
          <a:xfrm>
            <a:off x="685800" y="6353210"/>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5" name="Picture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05383" y="4905410"/>
            <a:ext cx="2105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3379" y="2476500"/>
            <a:ext cx="24860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33379" y="4572000"/>
            <a:ext cx="2486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userDrawn="1"/>
        </p:nvSpPr>
        <p:spPr bwMode="auto">
          <a:xfrm>
            <a:off x="333379" y="2932148"/>
            <a:ext cx="2486025"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fontAlgn="base">
              <a:spcBef>
                <a:spcPct val="0"/>
              </a:spcBef>
              <a:spcAft>
                <a:spcPct val="0"/>
              </a:spcAft>
              <a:defRPr/>
            </a:pPr>
            <a:r>
              <a:rPr lang="en-US" sz="2800" dirty="0">
                <a:solidFill>
                  <a:prstClr val="white"/>
                </a:solidFill>
                <a:latin typeface="Arial" panose="020B0604020202020204" pitchFamily="34" charset="0"/>
                <a:cs typeface="Arial" panose="020B0604020202020204" pitchFamily="34" charset="0"/>
              </a:rPr>
              <a:t>Industry</a:t>
            </a:r>
          </a:p>
          <a:p>
            <a:pPr algn="ctr" defTabSz="914400" fontAlgn="base">
              <a:spcBef>
                <a:spcPct val="0"/>
              </a:spcBef>
              <a:spcAft>
                <a:spcPct val="0"/>
              </a:spcAft>
              <a:defRPr/>
            </a:pPr>
            <a:r>
              <a:rPr lang="en-US" sz="2800" dirty="0">
                <a:solidFill>
                  <a:prstClr val="white"/>
                </a:solidFill>
                <a:latin typeface="Arial" panose="020B0604020202020204" pitchFamily="34" charset="0"/>
                <a:cs typeface="Arial" panose="020B0604020202020204" pitchFamily="34" charset="0"/>
              </a:rPr>
              <a:t>Supporters</a:t>
            </a:r>
            <a:endParaRPr lang="en-CA" sz="2800" dirty="0">
              <a:solidFill>
                <a:prstClr val="white"/>
              </a:solidFill>
              <a:latin typeface="Arial" panose="020B0604020202020204" pitchFamily="34" charset="0"/>
              <a:cs typeface="Arial" panose="020B0604020202020204" pitchFamily="34" charset="0"/>
            </a:endParaRPr>
          </a:p>
        </p:txBody>
      </p:sp>
      <p:sp>
        <p:nvSpPr>
          <p:cNvPr id="9" name="TextBox 17"/>
          <p:cNvSpPr txBox="1">
            <a:spLocks noChangeArrowheads="1"/>
          </p:cNvSpPr>
          <p:nvPr userDrawn="1"/>
        </p:nvSpPr>
        <p:spPr bwMode="auto">
          <a:xfrm>
            <a:off x="333379" y="4724400"/>
            <a:ext cx="2486025"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fontAlgn="base">
              <a:spcBef>
                <a:spcPct val="0"/>
              </a:spcBef>
              <a:spcAft>
                <a:spcPct val="0"/>
              </a:spcAft>
              <a:defRPr/>
            </a:pPr>
            <a:r>
              <a:rPr lang="en-US" sz="2800" dirty="0">
                <a:solidFill>
                  <a:prstClr val="white"/>
                </a:solidFill>
                <a:latin typeface="Arial" panose="020B0604020202020204" pitchFamily="34" charset="0"/>
                <a:cs typeface="Arial" panose="020B0604020202020204" pitchFamily="34" charset="0"/>
              </a:rPr>
              <a:t>Major In-Kind</a:t>
            </a:r>
          </a:p>
          <a:p>
            <a:pPr algn="ctr" defTabSz="914400" fontAlgn="base">
              <a:spcBef>
                <a:spcPct val="0"/>
              </a:spcBef>
              <a:spcAft>
                <a:spcPct val="0"/>
              </a:spcAft>
              <a:defRPr/>
            </a:pPr>
            <a:r>
              <a:rPr lang="en-US" sz="2800" dirty="0">
                <a:solidFill>
                  <a:prstClr val="white"/>
                </a:solidFill>
                <a:latin typeface="Arial" panose="020B0604020202020204" pitchFamily="34" charset="0"/>
                <a:cs typeface="Arial" panose="020B0604020202020204" pitchFamily="34" charset="0"/>
              </a:rPr>
              <a:t>Supporter</a:t>
            </a:r>
            <a:endParaRPr lang="en-CA" sz="2800" dirty="0">
              <a:solidFill>
                <a:prstClr val="white"/>
              </a:solidFill>
              <a:latin typeface="Arial" panose="020B0604020202020204" pitchFamily="34" charset="0"/>
              <a:cs typeface="Arial" panose="020B0604020202020204" pitchFamily="34" charset="0"/>
            </a:endParaRPr>
          </a:p>
        </p:txBody>
      </p:sp>
      <p:pic>
        <p:nvPicPr>
          <p:cNvPr id="10" name="Picture 15" descr="CV_rgb_ver_pref_orange-Recovered"/>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626237" y="2514600"/>
            <a:ext cx="12223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Alcon_Novartis-Lockup_PROD"/>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33800" y="2667000"/>
            <a:ext cx="1752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36DF603-65D8-4745-B6F0-EDCB69605038}" type="datetimeFigureOut">
              <a:rPr lang="en-US" smtClean="0"/>
              <a:t>3/26/2020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B2C407-B019-8E49-B4B0-50A06D6F5CB3}"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C88962B7-6B25-4153-88B3-BD7AD5AD3A8E}" type="datetimeFigureOut">
              <a:rPr lang="en-CA">
                <a:solidFill>
                  <a:prstClr val="black">
                    <a:tint val="75000"/>
                  </a:prstClr>
                </a:solidFill>
              </a:rPr>
              <a:t>2020-03-26</a:t>
            </a:fld>
            <a:endParaRPr lang="en-C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9F50A69-749A-47DB-9513-3F88BC54E959}" type="slidenum">
              <a:rPr lang="en-CA" altLang="en-US"/>
              <a:t>‹#›</a:t>
            </a:fld>
            <a:endParaRPr lang="en-CA"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EC773D08-A1BB-41A0-A55C-205D7BA7A67F}" type="datetimeFigureOut">
              <a:rPr lang="en-CA">
                <a:solidFill>
                  <a:prstClr val="black">
                    <a:tint val="75000"/>
                  </a:prstClr>
                </a:solidFill>
              </a:rPr>
              <a:t>2020-03-26</a:t>
            </a:fld>
            <a:endParaRPr lang="en-CA">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DEC7650-7556-4867-B359-5995E0D9E569}" type="slidenum">
              <a:rPr lang="en-CA" altLang="en-US"/>
              <a:t>‹#›</a:t>
            </a:fld>
            <a:endParaRPr lang="en-CA"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35673" y="3657600"/>
            <a:ext cx="22939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0401" y="3686181"/>
            <a:ext cx="226218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lcon_Novartis-Lockup_PROD"/>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52800" y="2438400"/>
            <a:ext cx="182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V_rgb_ver_pref_orange-Recovered"/>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0" y="2286000"/>
            <a:ext cx="121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7" name="Date Placeholder 2"/>
          <p:cNvSpPr>
            <a:spLocks noGrp="1"/>
          </p:cNvSpPr>
          <p:nvPr>
            <p:ph type="dt" sz="half" idx="10"/>
          </p:nvPr>
        </p:nvSpPr>
        <p:spPr/>
        <p:txBody>
          <a:bodyPr/>
          <a:lstStyle>
            <a:lvl1pPr>
              <a:defRPr/>
            </a:lvl1pPr>
          </a:lstStyle>
          <a:p>
            <a:pPr>
              <a:defRPr/>
            </a:pPr>
            <a:fld id="{246495B2-E527-468E-9E72-600E43DE216C}" type="datetimeFigureOut">
              <a:rPr lang="en-CA">
                <a:solidFill>
                  <a:prstClr val="black">
                    <a:tint val="75000"/>
                  </a:prstClr>
                </a:solidFill>
              </a:rPr>
              <a:t>2020-03-26</a:t>
            </a:fld>
            <a:endParaRPr lang="en-CA">
              <a:solidFill>
                <a:prstClr val="black">
                  <a:tint val="75000"/>
                </a:prstClr>
              </a:solidFill>
            </a:endParaRPr>
          </a:p>
        </p:txBody>
      </p:sp>
      <p:sp>
        <p:nvSpPr>
          <p:cNvPr id="8" name="Footer Placeholder 3"/>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9" name="Slide Number Placeholder 4"/>
          <p:cNvSpPr>
            <a:spLocks noGrp="1"/>
          </p:cNvSpPr>
          <p:nvPr>
            <p:ph type="sldNum" sz="quarter" idx="12"/>
          </p:nvPr>
        </p:nvSpPr>
        <p:spPr/>
        <p:txBody>
          <a:bodyPr/>
          <a:lstStyle>
            <a:lvl1pPr>
              <a:defRPr/>
            </a:lvl1pPr>
          </a:lstStyle>
          <a:p>
            <a:pPr>
              <a:defRPr/>
            </a:pPr>
            <a:fld id="{53994DC3-790B-436B-8262-4AEABE955D47}" type="slidenum">
              <a:rPr lang="en-CA" altLang="en-US"/>
              <a:t>‹#›</a:t>
            </a:fld>
            <a:endParaRPr lang="en-CA"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a:prstGeom prst="rect">
            <a:avLst/>
          </a:prstGeo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1676403"/>
            <a:ext cx="8839200" cy="444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Date Placeholder 3"/>
          <p:cNvSpPr>
            <a:spLocks noGrp="1"/>
          </p:cNvSpPr>
          <p:nvPr>
            <p:ph type="dt" sz="half" idx="14"/>
          </p:nvPr>
        </p:nvSpPr>
        <p:spPr/>
        <p:txBody>
          <a:bodyPr/>
          <a:lstStyle>
            <a:lvl1pPr>
              <a:defRPr/>
            </a:lvl1pPr>
          </a:lstStyle>
          <a:p>
            <a:pPr>
              <a:defRPr/>
            </a:pPr>
            <a:fld id="{21933735-713C-4F95-BD3E-BE7C2D44B977}" type="datetimeFigureOut">
              <a:rPr lang="en-CA">
                <a:solidFill>
                  <a:prstClr val="black">
                    <a:tint val="75000"/>
                  </a:prstClr>
                </a:solidFill>
              </a:rPr>
              <a:t>2020-03-26</a:t>
            </a:fld>
            <a:endParaRPr lang="en-CA">
              <a:solidFill>
                <a:prstClr val="black">
                  <a:tint val="75000"/>
                </a:prstClr>
              </a:solidFill>
            </a:endParaRPr>
          </a:p>
        </p:txBody>
      </p:sp>
      <p:sp>
        <p:nvSpPr>
          <p:cNvPr id="6" name="Footer Placeholder 4"/>
          <p:cNvSpPr>
            <a:spLocks noGrp="1"/>
          </p:cNvSpPr>
          <p:nvPr>
            <p:ph type="ftr" sz="quarter" idx="15"/>
          </p:nvPr>
        </p:nvSpPr>
        <p:spPr/>
        <p:txBody>
          <a:bodyPr/>
          <a:lstStyle>
            <a:lvl1pPr>
              <a:defRPr/>
            </a:lvl1pPr>
          </a:lstStyle>
          <a:p>
            <a:pPr>
              <a:defRPr/>
            </a:pPr>
            <a:endParaRPr lang="en-CA">
              <a:solidFill>
                <a:prstClr val="black">
                  <a:tint val="75000"/>
                </a:prstClr>
              </a:solidFill>
            </a:endParaRPr>
          </a:p>
        </p:txBody>
      </p:sp>
      <p:sp>
        <p:nvSpPr>
          <p:cNvPr id="8" name="Slide Number Placeholder 5"/>
          <p:cNvSpPr>
            <a:spLocks noGrp="1"/>
          </p:cNvSpPr>
          <p:nvPr>
            <p:ph type="sldNum" sz="quarter" idx="16"/>
          </p:nvPr>
        </p:nvSpPr>
        <p:spPr/>
        <p:txBody>
          <a:bodyPr/>
          <a:lstStyle>
            <a:lvl1pPr>
              <a:defRPr/>
            </a:lvl1pPr>
          </a:lstStyle>
          <a:p>
            <a:pPr>
              <a:defRPr/>
            </a:pPr>
            <a:fld id="{1FFA277A-ABEF-4459-A2CA-02C9168F3BDA}" type="slidenum">
              <a:rPr lang="en-CA" altLang="en-US"/>
              <a:t>‹#›</a:t>
            </a:fld>
            <a:endParaRPr lang="en-CA"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1">
    <p:spTree>
      <p:nvGrpSpPr>
        <p:cNvPr id="1" name=""/>
        <p:cNvGrpSpPr/>
        <p:nvPr/>
      </p:nvGrpSpPr>
      <p:grpSpPr>
        <a:xfrm>
          <a:off x="0" y="0"/>
          <a:ext cx="0" cy="0"/>
          <a:chOff x="0" y="0"/>
          <a:chExt cx="0" cy="0"/>
        </a:xfrm>
      </p:grpSpPr>
      <p:sp>
        <p:nvSpPr>
          <p:cNvPr id="4" name="Title Placeholder 1"/>
          <p:cNvSpPr txBox="1"/>
          <p:nvPr userDrawn="1"/>
        </p:nvSpPr>
        <p:spPr>
          <a:xfrm>
            <a:off x="152400" y="4765"/>
            <a:ext cx="8839200" cy="681037"/>
          </a:xfrm>
          <a:prstGeom prst="rect">
            <a:avLst/>
          </a:prstGeom>
        </p:spPr>
        <p:txBody>
          <a:bodyPr anchor="ctr">
            <a:normAutofit/>
          </a:bodyPr>
          <a:lstStyle>
            <a:lvl1pPr algn="ctr" defTabSz="914400" rtl="0" eaLnBrk="1" latinLnBrk="0" hangingPunct="1">
              <a:spcBef>
                <a:spcPct val="0"/>
              </a:spcBef>
              <a:buNone/>
              <a:defRPr sz="200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solidFill>
                  <a:prstClr val="white"/>
                </a:solidFill>
              </a:rPr>
              <a:t>International Association of Contact Lens Educators</a:t>
            </a:r>
            <a:endParaRPr lang="en-CA" dirty="0">
              <a:solidFill>
                <a:prstClr val="white"/>
              </a:solidFill>
            </a:endParaRPr>
          </a:p>
        </p:txBody>
      </p:sp>
      <p:sp>
        <p:nvSpPr>
          <p:cNvPr id="5" name="TextBox 8"/>
          <p:cNvSpPr txBox="1">
            <a:spLocks noChangeArrowheads="1"/>
          </p:cNvSpPr>
          <p:nvPr userDrawn="1"/>
        </p:nvSpPr>
        <p:spPr bwMode="auto">
          <a:xfrm>
            <a:off x="0" y="6381750"/>
            <a:ext cx="9144000" cy="400050"/>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eaLnBrk="1" fontAlgn="base" hangingPunct="1">
              <a:spcBef>
                <a:spcPct val="0"/>
              </a:spcBef>
              <a:spcAft>
                <a:spcPct val="0"/>
              </a:spcAft>
              <a:defRPr/>
            </a:pPr>
            <a:r>
              <a:rPr lang="en-US" altLang="en-US" sz="1000" dirty="0">
                <a:solidFill>
                  <a:srgbClr val="7F7F7F"/>
                </a:solidFill>
                <a:latin typeface="Arial" panose="020B0604020202020204" pitchFamily="34" charset="0"/>
              </a:rPr>
              <a:t>©  The International Association of Contact Lens Educators</a:t>
            </a:r>
          </a:p>
          <a:p>
            <a:pPr algn="ctr" defTabSz="914400" eaLnBrk="1" fontAlgn="base" hangingPunct="1">
              <a:spcBef>
                <a:spcPct val="0"/>
              </a:spcBef>
              <a:spcAft>
                <a:spcPct val="0"/>
              </a:spcAft>
              <a:defRPr/>
            </a:pPr>
            <a:r>
              <a:rPr lang="en-US" altLang="en-US" sz="1000" dirty="0">
                <a:solidFill>
                  <a:srgbClr val="0073AE"/>
                </a:solidFill>
                <a:latin typeface="Arial" panose="020B0604020202020204" pitchFamily="34" charset="0"/>
              </a:rPr>
              <a:t>www.iacle.org</a:t>
            </a:r>
            <a:endParaRPr lang="en-CA" altLang="en-US" sz="1000" dirty="0">
              <a:solidFill>
                <a:prstClr val="black"/>
              </a:solidFill>
              <a:latin typeface="Arial" panose="020B0604020202020204" pitchFamily="34" charset="0"/>
            </a:endParaRPr>
          </a:p>
        </p:txBody>
      </p:sp>
      <p:sp>
        <p:nvSpPr>
          <p:cNvPr id="2" name="Title 1"/>
          <p:cNvSpPr>
            <a:spLocks noGrp="1"/>
          </p:cNvSpPr>
          <p:nvPr>
            <p:ph type="ctrTitle"/>
          </p:nvPr>
        </p:nvSpPr>
        <p:spPr>
          <a:xfrm>
            <a:off x="304800" y="2257989"/>
            <a:ext cx="8534400" cy="1214896"/>
          </a:xfrm>
          <a:prstGeom prst="rect">
            <a:avLst/>
          </a:prstGeom>
        </p:spPr>
        <p:txBody>
          <a:bodyPr>
            <a:normAutofit/>
          </a:bodyPr>
          <a:lstStyle>
            <a:lvl1pPr algn="ctr">
              <a:defRPr sz="36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endParaRPr lang="en-CA" dirty="0"/>
          </a:p>
        </p:txBody>
      </p:sp>
      <p:sp>
        <p:nvSpPr>
          <p:cNvPr id="3" name="Subtitle 2"/>
          <p:cNvSpPr>
            <a:spLocks noGrp="1"/>
          </p:cNvSpPr>
          <p:nvPr>
            <p:ph type="subTitle" idx="1"/>
          </p:nvPr>
        </p:nvSpPr>
        <p:spPr>
          <a:xfrm>
            <a:off x="1371600" y="3506507"/>
            <a:ext cx="6400800" cy="989297"/>
          </a:xfrm>
        </p:spPr>
        <p:txBody>
          <a:bodyPr>
            <a:normAutofit/>
          </a:bodyPr>
          <a:lstStyle>
            <a:lvl1pPr marL="0" indent="0" algn="ctr">
              <a:buNone/>
              <a:defRPr sz="18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a:prstGeom prst="rect">
            <a:avLst/>
          </a:prstGeo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38436381-0987-4244-9B6F-7762DD414AE4}" type="datetimeFigureOut">
              <a:rPr lang="en-CA">
                <a:solidFill>
                  <a:prstClr val="black">
                    <a:tint val="75000"/>
                  </a:prstClr>
                </a:solidFill>
              </a:rPr>
              <a:t>2020-03-26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F7C784-96A3-4A80-8569-9D2A03A61873}" type="slidenum">
              <a:rPr lang="en-CA" altLang="en-US"/>
              <a:t>‹#›</a:t>
            </a:fld>
            <a:endParaRPr lang="en-CA"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8656" y="3505206"/>
            <a:ext cx="1694744"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05206"/>
            <a:ext cx="1943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8656" y="2590836"/>
            <a:ext cx="1999544"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619411"/>
            <a:ext cx="685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09624" y="2667036"/>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p:nvPr/>
        </p:nvSpPr>
        <p:spPr>
          <a:xfrm>
            <a:off x="685800" y="6353211"/>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05022" y="4905411"/>
            <a:ext cx="210537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3027" y="2476500"/>
            <a:ext cx="2486379"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3027" y="4572000"/>
            <a:ext cx="2486379"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333027" y="2932149"/>
            <a:ext cx="2486379"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Industry</a:t>
            </a:r>
          </a:p>
          <a:p>
            <a:pPr algn="ctr" defTabSz="914400"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Supporters</a:t>
            </a:r>
            <a:endParaRPr lang="en-CA" altLang="en-US" sz="280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027" y="4724400"/>
            <a:ext cx="2486379"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Major In-Kind</a:t>
            </a:r>
          </a:p>
          <a:p>
            <a:pPr algn="ctr" defTabSz="914400"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Supporter</a:t>
            </a:r>
            <a:endParaRPr lang="en-CA" altLang="en-US"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tint val="75000"/>
                  </a:schemeClr>
                </a:solidFill>
              </a:defRPr>
            </a:lvl1pPr>
          </a:lstStyle>
          <a:p>
            <a:pPr>
              <a:defRPr/>
            </a:pPr>
            <a:fld id="{AA4FB282-636A-4E50-B290-3FBB568866C3}" type="datetimeFigureOut">
              <a:rPr lang="en-US">
                <a:solidFill>
                  <a:prstClr val="black">
                    <a:tint val="75000"/>
                  </a:prstClr>
                </a:solidFill>
              </a:rPr>
              <a:t>3/26/2020</a:t>
            </a:fld>
            <a:endParaRPr lang="en-US">
              <a:solidFill>
                <a:prstClr val="black">
                  <a:tint val="75000"/>
                </a:prstClr>
              </a:solidFill>
            </a:endParaRPr>
          </a:p>
        </p:txBody>
      </p:sp>
      <p:sp>
        <p:nvSpPr>
          <p:cNvPr id="3" name="Rectangle 5"/>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4"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34FAE2F2-9270-48B6-B8D1-E144DDC0536E}" type="slidenum">
              <a:rPr lang="en-US" altLang="en-US"/>
              <a:t>‹#›</a:t>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5856" y="44450"/>
            <a:ext cx="6850944"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chemeClr val="tx1">
                    <a:tint val="75000"/>
                  </a:schemeClr>
                </a:solidFill>
              </a:defRPr>
            </a:lvl1pPr>
          </a:lstStyle>
          <a:p>
            <a:pPr>
              <a:defRPr/>
            </a:pPr>
            <a:fld id="{BB46188B-90DE-41E4-8665-34319EC9AB1E}" type="datetimeFigureOut">
              <a:rPr lang="en-US">
                <a:solidFill>
                  <a:prstClr val="black">
                    <a:tint val="75000"/>
                  </a:prstClr>
                </a:solidFill>
              </a:rPr>
              <a:t>3/26/2020</a:t>
            </a:fld>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1AF39552-2109-4C7E-90A6-9F5DEB20BA96}" type="slidenum">
              <a:rPr lang="en-US" altLang="en-US"/>
              <a:t>‹#›</a:t>
            </a:fld>
            <a:endParaRPr lang="en-US"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a:srcRect/>
          <a:stretch>
            <a:fillRect/>
          </a:stretch>
        </p:blipFill>
        <p:spPr bwMode="auto">
          <a:xfrm>
            <a:off x="6458656" y="3505206"/>
            <a:ext cx="1694744" cy="581025"/>
          </a:xfrm>
          <a:prstGeom prst="rect">
            <a:avLst/>
          </a:prstGeom>
          <a:noFill/>
          <a:ln w="9525">
            <a:noFill/>
            <a:miter lim="800000"/>
            <a:headEnd/>
            <a:tailEnd/>
          </a:ln>
        </p:spPr>
      </p:pic>
      <p:pic>
        <p:nvPicPr>
          <p:cNvPr id="4" name="Picture 8"/>
          <p:cNvPicPr>
            <a:picLocks noChangeAspect="1"/>
          </p:cNvPicPr>
          <p:nvPr/>
        </p:nvPicPr>
        <p:blipFill>
          <a:blip r:embed="rId3"/>
          <a:srcRect/>
          <a:stretch>
            <a:fillRect/>
          </a:stretch>
        </p:blipFill>
        <p:spPr bwMode="auto">
          <a:xfrm>
            <a:off x="3962400" y="3505206"/>
            <a:ext cx="1943100" cy="581025"/>
          </a:xfrm>
          <a:prstGeom prst="rect">
            <a:avLst/>
          </a:prstGeom>
          <a:noFill/>
          <a:ln w="9525">
            <a:noFill/>
            <a:miter lim="800000"/>
            <a:headEnd/>
            <a:tailEnd/>
          </a:ln>
        </p:spPr>
      </p:pic>
      <p:pic>
        <p:nvPicPr>
          <p:cNvPr id="5" name="Picture 9"/>
          <p:cNvPicPr>
            <a:picLocks noChangeAspect="1"/>
          </p:cNvPicPr>
          <p:nvPr/>
        </p:nvPicPr>
        <p:blipFill>
          <a:blip r:embed="rId4"/>
          <a:srcRect/>
          <a:stretch>
            <a:fillRect/>
          </a:stretch>
        </p:blipFill>
        <p:spPr bwMode="auto">
          <a:xfrm>
            <a:off x="6458656" y="2590840"/>
            <a:ext cx="1999544" cy="581025"/>
          </a:xfrm>
          <a:prstGeom prst="rect">
            <a:avLst/>
          </a:prstGeom>
          <a:noFill/>
          <a:ln w="9525">
            <a:noFill/>
            <a:miter lim="800000"/>
            <a:headEnd/>
            <a:tailEnd/>
          </a:ln>
        </p:spPr>
      </p:pic>
      <p:pic>
        <p:nvPicPr>
          <p:cNvPr id="6" name="Picture 10"/>
          <p:cNvPicPr>
            <a:picLocks noChangeAspect="1"/>
          </p:cNvPicPr>
          <p:nvPr/>
        </p:nvPicPr>
        <p:blipFill>
          <a:blip r:embed="rId5"/>
          <a:srcRect/>
          <a:stretch>
            <a:fillRect/>
          </a:stretch>
        </p:blipFill>
        <p:spPr bwMode="auto">
          <a:xfrm>
            <a:off x="5334000" y="2619415"/>
            <a:ext cx="685800" cy="581025"/>
          </a:xfrm>
          <a:prstGeom prst="rect">
            <a:avLst/>
          </a:prstGeom>
          <a:noFill/>
          <a:ln w="9525">
            <a:noFill/>
            <a:miter lim="800000"/>
            <a:headEnd/>
            <a:tailEnd/>
          </a:ln>
        </p:spPr>
      </p:pic>
      <p:pic>
        <p:nvPicPr>
          <p:cNvPr id="7" name="Picture 11"/>
          <p:cNvPicPr>
            <a:picLocks noChangeAspect="1"/>
          </p:cNvPicPr>
          <p:nvPr/>
        </p:nvPicPr>
        <p:blipFill>
          <a:blip r:embed="rId6"/>
          <a:srcRect/>
          <a:stretch>
            <a:fillRect/>
          </a:stretch>
        </p:blipFill>
        <p:spPr bwMode="auto">
          <a:xfrm>
            <a:off x="3609624" y="2667040"/>
            <a:ext cx="1143000" cy="581025"/>
          </a:xfrm>
          <a:prstGeom prst="rect">
            <a:avLst/>
          </a:prstGeom>
          <a:noFill/>
          <a:ln w="9525">
            <a:noFill/>
            <a:miter lim="800000"/>
            <a:headEnd/>
            <a:tailEnd/>
          </a:ln>
        </p:spPr>
      </p:pic>
      <p:sp>
        <p:nvSpPr>
          <p:cNvPr id="8" name="Title 1"/>
          <p:cNvSpPr txBox="1"/>
          <p:nvPr/>
        </p:nvSpPr>
        <p:spPr>
          <a:xfrm>
            <a:off x="685800" y="6353215"/>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a:srcRect/>
          <a:stretch>
            <a:fillRect/>
          </a:stretch>
        </p:blipFill>
        <p:spPr bwMode="auto">
          <a:xfrm>
            <a:off x="4905022" y="4905415"/>
            <a:ext cx="2105379" cy="581025"/>
          </a:xfrm>
          <a:prstGeom prst="rect">
            <a:avLst/>
          </a:prstGeom>
          <a:noFill/>
          <a:ln w="9525">
            <a:noFill/>
            <a:miter lim="800000"/>
            <a:headEnd/>
            <a:tailEnd/>
          </a:ln>
        </p:spPr>
      </p:pic>
      <p:pic>
        <p:nvPicPr>
          <p:cNvPr id="10" name="Picture 14"/>
          <p:cNvPicPr>
            <a:picLocks noChangeAspect="1"/>
          </p:cNvPicPr>
          <p:nvPr/>
        </p:nvPicPr>
        <p:blipFill>
          <a:blip r:embed="rId8"/>
          <a:srcRect/>
          <a:stretch>
            <a:fillRect/>
          </a:stretch>
        </p:blipFill>
        <p:spPr bwMode="auto">
          <a:xfrm>
            <a:off x="333027" y="2476500"/>
            <a:ext cx="2486379" cy="1866900"/>
          </a:xfrm>
          <a:prstGeom prst="rect">
            <a:avLst/>
          </a:prstGeom>
          <a:noFill/>
          <a:ln w="9525">
            <a:noFill/>
            <a:miter lim="800000"/>
            <a:headEnd/>
            <a:tailEnd/>
          </a:ln>
        </p:spPr>
      </p:pic>
      <p:pic>
        <p:nvPicPr>
          <p:cNvPr id="11" name="Picture 15"/>
          <p:cNvPicPr>
            <a:picLocks noChangeAspect="1"/>
          </p:cNvPicPr>
          <p:nvPr/>
        </p:nvPicPr>
        <p:blipFill>
          <a:blip r:embed="rId9"/>
          <a:srcRect/>
          <a:stretch>
            <a:fillRect/>
          </a:stretch>
        </p:blipFill>
        <p:spPr bwMode="auto">
          <a:xfrm>
            <a:off x="333027" y="4572000"/>
            <a:ext cx="2486379" cy="1219200"/>
          </a:xfrm>
          <a:prstGeom prst="rect">
            <a:avLst/>
          </a:prstGeom>
          <a:noFill/>
          <a:ln w="9525">
            <a:noFill/>
            <a:miter lim="800000"/>
            <a:headEnd/>
            <a:tailEnd/>
          </a:ln>
        </p:spPr>
      </p:pic>
      <p:sp>
        <p:nvSpPr>
          <p:cNvPr id="12" name="TextBox 11"/>
          <p:cNvSpPr txBox="1">
            <a:spLocks noChangeArrowheads="1"/>
          </p:cNvSpPr>
          <p:nvPr/>
        </p:nvSpPr>
        <p:spPr bwMode="auto">
          <a:xfrm>
            <a:off x="333027" y="2932153"/>
            <a:ext cx="2486379"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0" fontAlgn="base" hangingPunct="0">
              <a:spcBef>
                <a:spcPct val="0"/>
              </a:spcBef>
              <a:spcAft>
                <a:spcPct val="0"/>
              </a:spcAft>
              <a:defRPr/>
            </a:pPr>
            <a:r>
              <a:rPr lang="en-GB" altLang="en-US" sz="2800" dirty="0">
                <a:solidFill>
                  <a:prstClr val="white"/>
                </a:solidFill>
                <a:latin typeface="Times New Roman" panose="02020603050405020304" pitchFamily="18" charset="0"/>
                <a:cs typeface="Times New Roman" panose="02020603050405020304" pitchFamily="18" charset="0"/>
              </a:rPr>
              <a:t>Industry</a:t>
            </a:r>
          </a:p>
          <a:p>
            <a:pPr algn="ctr" defTabSz="914400" eaLnBrk="0" fontAlgn="base" hangingPunct="0">
              <a:spcBef>
                <a:spcPct val="0"/>
              </a:spcBef>
              <a:spcAft>
                <a:spcPct val="0"/>
              </a:spcAft>
              <a:defRPr/>
            </a:pPr>
            <a:r>
              <a:rPr lang="en-GB" altLang="en-US" sz="2800" dirty="0">
                <a:solidFill>
                  <a:prstClr val="white"/>
                </a:solidFill>
                <a:latin typeface="Times New Roman" panose="02020603050405020304" pitchFamily="18" charset="0"/>
                <a:cs typeface="Times New Roman" panose="02020603050405020304" pitchFamily="18" charset="0"/>
              </a:rPr>
              <a:t>Supporters</a:t>
            </a:r>
            <a:endParaRPr lang="en-CA" altLang="en-US" sz="2800" dirty="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027" y="4724400"/>
            <a:ext cx="2486379"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eaLnBrk="0" fontAlgn="base" hangingPunct="0">
              <a:spcBef>
                <a:spcPct val="0"/>
              </a:spcBef>
              <a:spcAft>
                <a:spcPct val="0"/>
              </a:spcAft>
              <a:defRPr/>
            </a:pPr>
            <a:r>
              <a:rPr lang="en-GB" altLang="en-US" sz="2800" dirty="0">
                <a:solidFill>
                  <a:prstClr val="white"/>
                </a:solidFill>
                <a:latin typeface="Times New Roman" panose="02020603050405020304" pitchFamily="18" charset="0"/>
                <a:cs typeface="Times New Roman" panose="02020603050405020304" pitchFamily="18" charset="0"/>
              </a:rPr>
              <a:t>Major In-Kind</a:t>
            </a:r>
          </a:p>
          <a:p>
            <a:pPr algn="ctr" defTabSz="914400" eaLnBrk="0" fontAlgn="base" hangingPunct="0">
              <a:spcBef>
                <a:spcPct val="0"/>
              </a:spcBef>
              <a:spcAft>
                <a:spcPct val="0"/>
              </a:spcAft>
              <a:defRPr/>
            </a:pPr>
            <a:r>
              <a:rPr lang="en-GB" altLang="en-US" sz="2800" dirty="0">
                <a:solidFill>
                  <a:prstClr val="white"/>
                </a:solidFill>
                <a:latin typeface="Times New Roman" panose="02020603050405020304" pitchFamily="18" charset="0"/>
                <a:cs typeface="Times New Roman" panose="02020603050405020304" pitchFamily="18" charset="0"/>
              </a:rPr>
              <a:t>Supporter</a:t>
            </a:r>
            <a:endParaRPr lang="en-CA" altLang="en-US" sz="2800"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3" y="295833"/>
            <a:ext cx="7583488"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779460" y="1981201"/>
            <a:ext cx="3657600" cy="3975100"/>
          </a:xfrm>
        </p:spPr>
        <p:txBody>
          <a:bodyPr>
            <a:normAutofit/>
          </a:bodyPr>
          <a:lstStyle>
            <a:lvl1pPr>
              <a:defRPr sz="2200"/>
            </a:lvl1pPr>
            <a:lvl2pPr>
              <a:defRPr sz="2000"/>
            </a:lvl2pPr>
            <a:lvl3pPr>
              <a:defRPr sz="1800"/>
            </a:lvl3pPr>
            <a:lvl4pPr>
              <a:defRPr sz="1800"/>
            </a:lvl4pPr>
            <a:lvl5pPr>
              <a:defRPr sz="1800"/>
            </a:lvl5pPr>
            <a:lvl6pPr marL="2055495" indent="-344170">
              <a:defRPr sz="1800"/>
            </a:lvl6pPr>
            <a:lvl7pPr marL="2055495" indent="-344170">
              <a:defRPr sz="1800"/>
            </a:lvl7pPr>
            <a:lvl8pPr marL="2055495" indent="-344170">
              <a:defRPr sz="1800"/>
            </a:lvl8pPr>
            <a:lvl9pPr marL="2055495" indent="-34417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05351" y="1981201"/>
            <a:ext cx="3657600" cy="3975100"/>
          </a:xfrm>
        </p:spPr>
        <p:txBody>
          <a:bodyPr>
            <a:normAutofit/>
          </a:bodyPr>
          <a:lstStyle>
            <a:lvl1pPr>
              <a:defRPr sz="2200"/>
            </a:lvl1pPr>
            <a:lvl2pPr>
              <a:defRPr sz="2000"/>
            </a:lvl2pPr>
            <a:lvl3pPr>
              <a:defRPr sz="1800"/>
            </a:lvl3pPr>
            <a:lvl4pPr>
              <a:defRPr sz="1800"/>
            </a:lvl4pPr>
            <a:lvl5pPr>
              <a:defRPr sz="1800"/>
            </a:lvl5pPr>
            <a:lvl6pPr marL="1946275" indent="-344170">
              <a:defRPr sz="1800"/>
            </a:lvl6pPr>
            <a:lvl7pPr marL="1946275" indent="-344170">
              <a:defRPr sz="1800"/>
            </a:lvl7pPr>
            <a:lvl8pPr marL="1946275" indent="-344170">
              <a:defRPr sz="1800"/>
            </a:lvl8pPr>
            <a:lvl9pPr marL="1946275" indent="-344170">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A36DF603-65D8-4745-B6F0-EDCB69605038}"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B2C407-B019-8E49-B4B0-50A06D6F5CB3}"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a:prstGeom prst="rect">
            <a:avLst/>
          </a:prstGeo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lvl2pPr marL="742950" indent="-285750">
              <a:buFont typeface="Arial" panose="020B0604020202020204" pitchFamily="34" charset="0"/>
              <a:buChar char="‒"/>
              <a:defRPr/>
            </a:lvl2pPr>
            <a:lvl3pPr marL="1143000" indent="-228600">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lvl1pPr>
              <a:defRPr/>
            </a:lvl1pPr>
          </a:lstStyle>
          <a:p>
            <a:pPr>
              <a:defRPr/>
            </a:pPr>
            <a:fld id="{3000C2FD-A25F-4BBE-93B4-96BC14EBA371}" type="datetimeFigureOut">
              <a:rPr lang="en-CA">
                <a:solidFill>
                  <a:prstClr val="black">
                    <a:tint val="75000"/>
                  </a:prstClr>
                </a:solidFill>
              </a:rPr>
              <a:t>2020-03-26</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63B4A81-9617-40DC-9044-95F9DFB8BF85}" type="slidenum">
              <a:rPr lang="en-CA">
                <a:solidFill>
                  <a:prstClr val="black">
                    <a:tint val="75000"/>
                  </a:prstClr>
                </a:solidFill>
              </a:rPr>
              <a:t>‹#›</a:t>
            </a:fld>
            <a:endParaRPr lang="en-CA" dirty="0">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0668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85800" y="1676400"/>
            <a:ext cx="7772400" cy="4572000"/>
          </a:xfrm>
        </p:spPr>
        <p:txBody>
          <a:bodyPr/>
          <a:lstStyle/>
          <a:p>
            <a:pPr lvl="0"/>
            <a:endParaRPr lang="en-US" noProof="0"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7951" y="3505206"/>
            <a:ext cx="169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05206"/>
            <a:ext cx="1943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7951" y="2590831"/>
            <a:ext cx="2000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619406"/>
            <a:ext cx="685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09976" y="2667031"/>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p:nvPr/>
        </p:nvSpPr>
        <p:spPr>
          <a:xfrm>
            <a:off x="685800" y="6353206"/>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05383" y="4905406"/>
            <a:ext cx="2105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3379" y="2476500"/>
            <a:ext cx="24860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3379" y="4572000"/>
            <a:ext cx="2486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6"/>
          <p:cNvSpPr txBox="1">
            <a:spLocks noChangeArrowheads="1"/>
          </p:cNvSpPr>
          <p:nvPr/>
        </p:nvSpPr>
        <p:spPr bwMode="auto">
          <a:xfrm>
            <a:off x="333379" y="2932144"/>
            <a:ext cx="24860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fontAlgn="base">
              <a:spcBef>
                <a:spcPct val="0"/>
              </a:spcBef>
              <a:spcAft>
                <a:spcPct val="0"/>
              </a:spcAft>
            </a:pPr>
            <a:r>
              <a:rPr lang="en-GB" altLang="en-US" sz="2800">
                <a:solidFill>
                  <a:prstClr val="white"/>
                </a:solidFill>
                <a:latin typeface="Times New Roman" panose="02020603050405020304" pitchFamily="18" charset="0"/>
                <a:cs typeface="Times New Roman" panose="02020603050405020304" pitchFamily="18" charset="0"/>
              </a:rPr>
              <a:t>Industry</a:t>
            </a:r>
          </a:p>
          <a:p>
            <a:pPr algn="ctr" defTabSz="914400" fontAlgn="base">
              <a:spcBef>
                <a:spcPct val="0"/>
              </a:spcBef>
              <a:spcAft>
                <a:spcPct val="0"/>
              </a:spcAft>
            </a:pPr>
            <a:r>
              <a:rPr lang="en-GB" altLang="en-US" sz="2800">
                <a:solidFill>
                  <a:prstClr val="white"/>
                </a:solidFill>
                <a:latin typeface="Times New Roman" panose="02020603050405020304" pitchFamily="18" charset="0"/>
                <a:cs typeface="Times New Roman" panose="02020603050405020304" pitchFamily="18" charset="0"/>
              </a:rPr>
              <a:t>Supporters</a:t>
            </a:r>
            <a:endParaRPr lang="en-CA" altLang="en-US" sz="2800">
              <a:solidFill>
                <a:prstClr val="white"/>
              </a:solidFill>
              <a:latin typeface="Times New Roman" panose="02020603050405020304" pitchFamily="18" charset="0"/>
              <a:cs typeface="Times New Roman" panose="02020603050405020304" pitchFamily="18" charset="0"/>
            </a:endParaRPr>
          </a:p>
        </p:txBody>
      </p:sp>
      <p:sp>
        <p:nvSpPr>
          <p:cNvPr id="13" name="TextBox 17"/>
          <p:cNvSpPr txBox="1">
            <a:spLocks noChangeArrowheads="1"/>
          </p:cNvSpPr>
          <p:nvPr/>
        </p:nvSpPr>
        <p:spPr bwMode="auto">
          <a:xfrm>
            <a:off x="333379" y="4724400"/>
            <a:ext cx="24860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fontAlgn="base">
              <a:spcBef>
                <a:spcPct val="0"/>
              </a:spcBef>
              <a:spcAft>
                <a:spcPct val="0"/>
              </a:spcAft>
            </a:pPr>
            <a:r>
              <a:rPr lang="en-GB" altLang="en-US" sz="2800">
                <a:solidFill>
                  <a:prstClr val="white"/>
                </a:solidFill>
                <a:latin typeface="Times New Roman" panose="02020603050405020304" pitchFamily="18" charset="0"/>
                <a:cs typeface="Times New Roman" panose="02020603050405020304" pitchFamily="18" charset="0"/>
              </a:rPr>
              <a:t>Major In-Kind</a:t>
            </a:r>
          </a:p>
          <a:p>
            <a:pPr algn="ctr" defTabSz="914400" fontAlgn="base">
              <a:spcBef>
                <a:spcPct val="0"/>
              </a:spcBef>
              <a:spcAft>
                <a:spcPct val="0"/>
              </a:spcAft>
            </a:pPr>
            <a:r>
              <a:rPr lang="en-GB" altLang="en-US" sz="2800">
                <a:solidFill>
                  <a:prstClr val="white"/>
                </a:solidFill>
                <a:latin typeface="Times New Roman" panose="02020603050405020304" pitchFamily="18" charset="0"/>
                <a:cs typeface="Times New Roman" panose="02020603050405020304" pitchFamily="18" charset="0"/>
              </a:rPr>
              <a:t>Supporter</a:t>
            </a:r>
            <a:endParaRPr lang="en-CA" altLang="en-US"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78904"/>
            <a:ext cx="8839200" cy="685800"/>
          </a:xfrm>
          <a:prstGeom prst="rect">
            <a:avLst/>
          </a:prstGeom>
        </p:spPr>
        <p:txBody>
          <a:bodyPr>
            <a:normAutofit/>
          </a:bodyPr>
          <a:lstStyle>
            <a:lvl1pPr algn="l">
              <a:defRPr sz="2800" b="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81"/>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DC12EE2-0825-4826-9C8E-78F58E95D60E}" type="datetimeFigureOut">
              <a:rPr lang="en-CA">
                <a:solidFill>
                  <a:prstClr val="black">
                    <a:tint val="75000"/>
                  </a:prstClr>
                </a:solidFill>
              </a:rPr>
              <a:t>2020-03-26</a:t>
            </a:fld>
            <a:endParaRPr lang="en-CA" dirty="0">
              <a:solidFill>
                <a:prstClr val="black">
                  <a:tint val="75000"/>
                </a:prstClr>
              </a:solidFill>
            </a:endParaRPr>
          </a:p>
        </p:txBody>
      </p:sp>
      <p:sp>
        <p:nvSpPr>
          <p:cNvPr id="5" name="Footer Placeholder 4"/>
          <p:cNvSpPr>
            <a:spLocks noGrp="1"/>
          </p:cNvSpPr>
          <p:nvPr>
            <p:ph type="ftr" sz="quarter" idx="11"/>
          </p:nvPr>
        </p:nvSpPr>
        <p:spPr>
          <a:xfrm>
            <a:off x="3124200" y="6356381"/>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solidFill>
                <a:prstClr val="black">
                  <a:tint val="75000"/>
                </a:prstClr>
              </a:solidFill>
            </a:endParaRPr>
          </a:p>
        </p:txBody>
      </p:sp>
      <p:sp>
        <p:nvSpPr>
          <p:cNvPr id="6" name="Slide Number Placeholder 5"/>
          <p:cNvSpPr>
            <a:spLocks noGrp="1"/>
          </p:cNvSpPr>
          <p:nvPr>
            <p:ph type="sldNum" sz="quarter" idx="12"/>
          </p:nvPr>
        </p:nvSpPr>
        <p:spPr>
          <a:xfrm>
            <a:off x="6553200" y="6356381"/>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6B82B2C-0280-4BBC-BB9C-F44748D1862A}" type="slidenum">
              <a:rPr lang="en-CA">
                <a:solidFill>
                  <a:prstClr val="black">
                    <a:tint val="75000"/>
                  </a:prstClr>
                </a:solidFill>
              </a:rPr>
              <a:t>‹#›</a:t>
            </a:fld>
            <a:endParaRPr lang="en-CA">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Rectangle 6"/>
          <p:cNvSpPr>
            <a:spLocks noGrp="1" noChangeArrowheads="1"/>
          </p:cNvSpPr>
          <p:nvPr>
            <p:ph type="sldNum" sz="quarter" idx="12"/>
          </p:nvPr>
        </p:nvSpPr>
        <p:spPr/>
        <p:txBody>
          <a:bodyPr/>
          <a:lstStyle>
            <a:lvl1pPr>
              <a:defRPr/>
            </a:lvl1pPr>
          </a:lstStyle>
          <a:p>
            <a:pPr>
              <a:defRPr/>
            </a:pPr>
            <a:fld id="{9BF3510D-E8A7-4CA5-B0A2-DB6B9B8B3356}"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1"/>
            <a:ext cx="8229600" cy="9366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p:txBody>
          <a:bodyPr/>
          <a:lstStyle>
            <a:lvl1pPr>
              <a:defRPr/>
            </a:lvl1pPr>
          </a:lstStyle>
          <a:p>
            <a:pPr>
              <a:defRPr/>
            </a:pPr>
            <a:endParaRPr lang="en-US">
              <a:solidFill>
                <a:prstClr val="black">
                  <a:tint val="75000"/>
                </a:prstClr>
              </a:solidFill>
            </a:endParaRPr>
          </a:p>
        </p:txBody>
      </p:sp>
      <p:sp>
        <p:nvSpPr>
          <p:cNvPr id="6" name="Rectangle 3"/>
          <p:cNvSpPr>
            <a:spLocks noGrp="1" noChangeArrowheads="1"/>
          </p:cNvSpPr>
          <p:nvPr>
            <p:ph type="sldNum" sz="quarter" idx="11"/>
          </p:nvPr>
        </p:nvSpPr>
        <p:spPr/>
        <p:txBody>
          <a:bodyPr/>
          <a:lstStyle>
            <a:lvl1pPr>
              <a:defRPr/>
            </a:lvl1pPr>
          </a:lstStyle>
          <a:p>
            <a:pPr>
              <a:defRPr/>
            </a:pPr>
            <a:fld id="{18D1CCF6-CEA8-4F6E-B459-9BEF52910722}" type="slidenum">
              <a:rPr lang="en-US">
                <a:solidFill>
                  <a:prstClr val="black">
                    <a:tint val="75000"/>
                  </a:prstClr>
                </a:solidFill>
              </a:rPr>
              <a:t>‹#›</a:t>
            </a:fld>
            <a:endParaRPr lang="en-US">
              <a:solidFill>
                <a:prstClr val="black">
                  <a:tint val="75000"/>
                </a:prstClr>
              </a:solidFill>
            </a:endParaRPr>
          </a:p>
        </p:txBody>
      </p:sp>
      <p:sp>
        <p:nvSpPr>
          <p:cNvPr id="7" name="Rectangle 16"/>
          <p:cNvSpPr>
            <a:spLocks noGrp="1" noChangeArrowheads="1"/>
          </p:cNvSpPr>
          <p:nvPr>
            <p:ph type="dt" sz="half" idx="12"/>
          </p:nvPr>
        </p:nvSpPr>
        <p:spPr/>
        <p:txBody>
          <a:bodyPr/>
          <a:lstStyle>
            <a:lvl1pPr>
              <a:defRPr/>
            </a:lvl1pPr>
          </a:lstStyle>
          <a:p>
            <a:pPr>
              <a:defRPr/>
            </a:pPr>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8189" y="466725"/>
            <a:ext cx="8081433" cy="1143000"/>
          </a:xfrm>
          <a:prstGeom prst="rect">
            <a:avLst/>
          </a:prstGeom>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lvl1pPr>
              <a:defRPr/>
            </a:lvl1pPr>
          </a:lstStyle>
          <a:p>
            <a:fld id="{B3BFA085-6582-4B80-9F24-499DF0938C1E}" type="slidenum">
              <a:rPr lang="en-US" altLang="en-US">
                <a:solidFill>
                  <a:prstClr val="black">
                    <a:tint val="75000"/>
                  </a:prstClr>
                </a:solidFill>
              </a:rPr>
              <a:t>‹#›</a:t>
            </a:fld>
            <a:endParaRPr lang="en-US" alt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Placeholder 1"/>
          <p:cNvSpPr txBox="1"/>
          <p:nvPr/>
        </p:nvSpPr>
        <p:spPr>
          <a:xfrm>
            <a:off x="152400" y="0"/>
            <a:ext cx="8839200" cy="685800"/>
          </a:xfrm>
          <a:prstGeom prst="rect">
            <a:avLst/>
          </a:prstGeom>
        </p:spPr>
        <p:txBody>
          <a:bodyPr anchor="ctr">
            <a:normAutofit/>
          </a:bodyPr>
          <a:lstStyle>
            <a:lvl1pPr algn="l" defTabSz="9144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solidFill>
                  <a:prstClr val="white"/>
                </a:solidFill>
              </a:rPr>
              <a:t>IACLE Sponsors</a:t>
            </a:r>
            <a:endParaRPr lang="en-CA" dirty="0">
              <a:solidFill>
                <a:prstClr val="white"/>
              </a:solidFill>
            </a:endParaRPr>
          </a:p>
        </p:txBody>
      </p:sp>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8656" y="3505205"/>
            <a:ext cx="1694744"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505205"/>
            <a:ext cx="1943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8656" y="2590805"/>
            <a:ext cx="1999544"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619380"/>
            <a:ext cx="685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09624" y="2667005"/>
            <a:ext cx="1143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p:nvPr/>
        </p:nvSpPr>
        <p:spPr>
          <a:xfrm>
            <a:off x="685800" y="6353180"/>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pic>
        <p:nvPicPr>
          <p:cNvPr id="9"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05022" y="4905380"/>
            <a:ext cx="210537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3023" y="2476500"/>
            <a:ext cx="248637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3023" y="4572000"/>
            <a:ext cx="248637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333023" y="2932118"/>
            <a:ext cx="2486378" cy="9540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Industry</a:t>
            </a:r>
          </a:p>
          <a:p>
            <a:pPr algn="ctr" defTabSz="914400"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Supporters</a:t>
            </a:r>
            <a:endParaRPr lang="en-CA" altLang="en-US" sz="280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333023" y="4724400"/>
            <a:ext cx="2486378" cy="9540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Major In-Kind</a:t>
            </a:r>
          </a:p>
          <a:p>
            <a:pPr algn="ctr" defTabSz="914400" fontAlgn="base">
              <a:spcBef>
                <a:spcPct val="0"/>
              </a:spcBef>
              <a:spcAft>
                <a:spcPct val="0"/>
              </a:spcAft>
              <a:defRPr/>
            </a:pPr>
            <a:r>
              <a:rPr lang="en-GB" altLang="en-US" sz="2800">
                <a:solidFill>
                  <a:prstClr val="white"/>
                </a:solidFill>
                <a:latin typeface="Times New Roman" panose="02020603050405020304" pitchFamily="18" charset="0"/>
                <a:cs typeface="Times New Roman" panose="02020603050405020304" pitchFamily="18" charset="0"/>
              </a:rPr>
              <a:t>Supporter</a:t>
            </a:r>
            <a:endParaRPr lang="en-CA" altLang="en-US" sz="280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tint val="75000"/>
                  </a:schemeClr>
                </a:solidFill>
              </a:defRPr>
            </a:lvl1pPr>
          </a:lstStyle>
          <a:p>
            <a:pPr>
              <a:defRPr/>
            </a:pPr>
            <a:fld id="{AA4FB282-636A-4E50-B290-3FBB568866C3}" type="datetimeFigureOut">
              <a:rPr lang="en-US">
                <a:solidFill>
                  <a:prstClr val="black">
                    <a:tint val="75000"/>
                  </a:prstClr>
                </a:solidFill>
              </a:rPr>
              <a:t>3/26/2020</a:t>
            </a:fld>
            <a:endParaRPr lang="en-US">
              <a:solidFill>
                <a:prstClr val="black">
                  <a:tint val="75000"/>
                </a:prstClr>
              </a:solidFill>
            </a:endParaRPr>
          </a:p>
        </p:txBody>
      </p:sp>
      <p:sp>
        <p:nvSpPr>
          <p:cNvPr id="3" name="Rectangle 5"/>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4"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34FAE2F2-9270-48B6-B8D1-E144DDC0536E}" type="slidenum">
              <a:rPr lang="en-US" altLang="en-US"/>
              <a:t>‹#›</a:t>
            </a:fld>
            <a:endParaRPr lang="en-US"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5856" y="44450"/>
            <a:ext cx="6850944"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chemeClr val="tx1">
                    <a:tint val="75000"/>
                  </a:schemeClr>
                </a:solidFill>
              </a:defRPr>
            </a:lvl1pPr>
          </a:lstStyle>
          <a:p>
            <a:pPr>
              <a:defRPr/>
            </a:pPr>
            <a:fld id="{BB46188B-90DE-41E4-8665-34319EC9AB1E}" type="datetimeFigureOut">
              <a:rPr lang="en-US">
                <a:solidFill>
                  <a:prstClr val="black">
                    <a:tint val="75000"/>
                  </a:prstClr>
                </a:solidFill>
              </a:rPr>
              <a:t>3/26/2020</a:t>
            </a:fld>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1AF39552-2109-4C7E-90A6-9F5DEB20BA96}"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8"/>
            <a:ext cx="7772400" cy="1470025"/>
          </a:xfrm>
        </p:spPr>
        <p:txBody>
          <a:bodyPr>
            <a:normAutofit/>
          </a:bodyPr>
          <a:lstStyle>
            <a:lvl1pPr algn="ctr">
              <a:defRPr sz="3600">
                <a:solidFill>
                  <a:srgbClr val="5C6F7B"/>
                </a:solidFill>
                <a:latin typeface="Times New Roman" panose="02020603050405020304" pitchFamily="18" charset="0"/>
                <a:cs typeface="Times New Roman" panose="02020603050405020304" pitchFamily="18" charset="0"/>
              </a:defRPr>
            </a:lvl1pPr>
          </a:lstStyle>
          <a:p>
            <a:r>
              <a:rPr lang="en-US"/>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4" name="Date Placeholder 3"/>
          <p:cNvSpPr>
            <a:spLocks noGrp="1"/>
          </p:cNvSpPr>
          <p:nvPr>
            <p:ph type="dt" sz="half" idx="10"/>
          </p:nvPr>
        </p:nvSpPr>
        <p:spPr>
          <a:xfrm>
            <a:off x="457200" y="6356393"/>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FC385AB-F3AF-47F5-B5BC-0340BFCCC8C6}" type="datetimeFigureOut">
              <a:rPr lang="en-CA"/>
              <a:t>2020-03-26</a:t>
            </a:fld>
            <a:endParaRPr lang="en-CA"/>
          </a:p>
        </p:txBody>
      </p:sp>
      <p:sp>
        <p:nvSpPr>
          <p:cNvPr id="5" name="Footer Placeholder 4"/>
          <p:cNvSpPr>
            <a:spLocks noGrp="1"/>
          </p:cNvSpPr>
          <p:nvPr>
            <p:ph type="ftr" sz="quarter" idx="11"/>
          </p:nvPr>
        </p:nvSpPr>
        <p:spPr>
          <a:xfrm>
            <a:off x="3124200" y="6356393"/>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93"/>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1110840-8D64-426E-AD5B-4758E099B7EE}" type="slidenum">
              <a:rPr lang="en-CA"/>
              <a:t>‹#›</a:t>
            </a:fld>
            <a:endParaRPr lang="en-CA"/>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742210"/>
            <a:ext cx="7772400" cy="829790"/>
          </a:xfrm>
        </p:spPr>
        <p:txBody>
          <a:bodyPr>
            <a:normAutofit/>
          </a:bodyPr>
          <a:lstStyle>
            <a:lvl1pPr>
              <a:defRPr sz="3600"/>
            </a:lvl1pPr>
          </a:lstStyle>
          <a:p>
            <a:r>
              <a:rPr lang="en-US" dirty="0"/>
              <a:t>Click to edit Master title style</a:t>
            </a:r>
            <a:endParaRPr lang="en-CA" dirty="0"/>
          </a:p>
        </p:txBody>
      </p:sp>
      <p:sp>
        <p:nvSpPr>
          <p:cNvPr id="3" name="Subtitle 2"/>
          <p:cNvSpPr>
            <a:spLocks noGrp="1"/>
          </p:cNvSpPr>
          <p:nvPr>
            <p:ph type="subTitle" idx="1"/>
          </p:nvPr>
        </p:nvSpPr>
        <p:spPr>
          <a:xfrm>
            <a:off x="1371600" y="4445334"/>
            <a:ext cx="6400800" cy="507666"/>
          </a:xfrm>
        </p:spPr>
        <p:txBody>
          <a:bodyPr>
            <a:normAutofit/>
          </a:bodyPr>
          <a:lstStyle>
            <a:lvl1pPr marL="0" indent="0" algn="ctr">
              <a:buNone/>
              <a:defRPr sz="2000">
                <a:solidFill>
                  <a:srgbClr val="0073AE"/>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 y="990600"/>
            <a:ext cx="8839200" cy="513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a:xfrm>
            <a:off x="457200" y="6356393"/>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90A48A1-2FDB-4734-A4A6-D60D128BE73E}" type="datetimeFigureOut">
              <a:rPr lang="en-CA"/>
              <a:t>2020-03-26</a:t>
            </a:fld>
            <a:endParaRPr lang="en-CA" dirty="0"/>
          </a:p>
        </p:txBody>
      </p:sp>
      <p:sp>
        <p:nvSpPr>
          <p:cNvPr id="5" name="Footer Placeholder 4"/>
          <p:cNvSpPr>
            <a:spLocks noGrp="1"/>
          </p:cNvSpPr>
          <p:nvPr>
            <p:ph type="ftr" sz="quarter" idx="11"/>
          </p:nvPr>
        </p:nvSpPr>
        <p:spPr>
          <a:xfrm>
            <a:off x="3124200" y="6356393"/>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6" name="Slide Number Placeholder 5"/>
          <p:cNvSpPr>
            <a:spLocks noGrp="1"/>
          </p:cNvSpPr>
          <p:nvPr>
            <p:ph type="sldNum" sz="quarter" idx="12"/>
          </p:nvPr>
        </p:nvSpPr>
        <p:spPr>
          <a:xfrm>
            <a:off x="6553200" y="6356393"/>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4EC8A25-E891-4C43-A5B2-E90846848436}" type="slidenum">
              <a:rPr lang="en-CA"/>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85800"/>
          </a:xfrm>
        </p:spPr>
        <p:txBody>
          <a:bodyPr>
            <a:norm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CA" dirty="0"/>
          </a:p>
        </p:txBody>
      </p:sp>
      <p:sp>
        <p:nvSpPr>
          <p:cNvPr id="3" name="Content Placeholder 2"/>
          <p:cNvSpPr>
            <a:spLocks noGrp="1"/>
          </p:cNvSpPr>
          <p:nvPr>
            <p:ph idx="1"/>
          </p:nvPr>
        </p:nvSpPr>
        <p:spPr>
          <a:xfrm>
            <a:off x="152400" y="1676403"/>
            <a:ext cx="88392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Text Placeholder 2"/>
          <p:cNvSpPr>
            <a:spLocks noGrp="1"/>
          </p:cNvSpPr>
          <p:nvPr>
            <p:ph type="body" idx="13"/>
          </p:nvPr>
        </p:nvSpPr>
        <p:spPr>
          <a:xfrm>
            <a:off x="152400" y="990600"/>
            <a:ext cx="8839200" cy="520456"/>
          </a:xfrm>
        </p:spPr>
        <p:txBody>
          <a:bodyPr anchor="b">
            <a:noAutofit/>
          </a:bodyPr>
          <a:lstStyle>
            <a:lvl1pPr marL="0" indent="0">
              <a:buNone/>
              <a:defRPr sz="2800" b="0">
                <a:solidFill>
                  <a:srgbClr val="0073AE"/>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Date Placeholder 3"/>
          <p:cNvSpPr>
            <a:spLocks noGrp="1"/>
          </p:cNvSpPr>
          <p:nvPr>
            <p:ph type="dt" sz="half" idx="14"/>
          </p:nvPr>
        </p:nvSpPr>
        <p:spPr>
          <a:xfrm>
            <a:off x="457200" y="6356393"/>
            <a:ext cx="2133600" cy="365125"/>
          </a:xfrm>
          <a:prstGeom prst="rect">
            <a:avLst/>
          </a:prstGeom>
        </p:spPr>
        <p:txBody>
          <a:bodyPr/>
          <a:lstStyle>
            <a:lvl1pPr fontAlgn="auto">
              <a:spcBef>
                <a:spcPts val="0"/>
              </a:spcBef>
              <a:spcAft>
                <a:spcPts val="0"/>
              </a:spcAft>
              <a:defRPr>
                <a:latin typeface="+mn-lt"/>
                <a:cs typeface="+mn-cs"/>
              </a:defRPr>
            </a:lvl1pPr>
          </a:lstStyle>
          <a:p>
            <a:pPr>
              <a:defRPr/>
            </a:pPr>
            <a:fld id="{2C50AA36-F4C8-452E-88CF-6DBD0658B96B}" type="datetimeFigureOut">
              <a:rPr lang="en-CA"/>
              <a:t>2020-03-26</a:t>
            </a:fld>
            <a:endParaRPr lang="en-CA" dirty="0"/>
          </a:p>
        </p:txBody>
      </p:sp>
      <p:sp>
        <p:nvSpPr>
          <p:cNvPr id="6" name="Footer Placeholder 4"/>
          <p:cNvSpPr>
            <a:spLocks noGrp="1"/>
          </p:cNvSpPr>
          <p:nvPr>
            <p:ph type="ftr" sz="quarter" idx="15"/>
          </p:nvPr>
        </p:nvSpPr>
        <p:spPr>
          <a:xfrm>
            <a:off x="3124200" y="6356393"/>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CA"/>
          </a:p>
        </p:txBody>
      </p:sp>
      <p:sp>
        <p:nvSpPr>
          <p:cNvPr id="8" name="Slide Number Placeholder 5"/>
          <p:cNvSpPr>
            <a:spLocks noGrp="1"/>
          </p:cNvSpPr>
          <p:nvPr>
            <p:ph type="sldNum" sz="quarter" idx="16"/>
          </p:nvPr>
        </p:nvSpPr>
        <p:spPr>
          <a:xfrm>
            <a:off x="6553200" y="6356393"/>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9F07071-445A-4DEE-8514-26B6468911F2}" type="slidenum">
              <a:rPr lang="en-CA"/>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27.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1.xml"/><Relationship Id="rId1" Type="http://schemas.openxmlformats.org/officeDocument/2006/relationships/slideLayout" Target="../slideLayouts/slideLayout28.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2.xml"/><Relationship Id="rId1" Type="http://schemas.openxmlformats.org/officeDocument/2006/relationships/slideLayout" Target="../slideLayouts/slideLayout2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1.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13.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4.xml"/><Relationship Id="rId1" Type="http://schemas.openxmlformats.org/officeDocument/2006/relationships/slideLayout" Target="../slideLayouts/slideLayout35.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12.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theme" Target="../theme/theme1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1.pn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1.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20.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image" Target="../media/image1.png"/><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2.xml"/><Relationship Id="rId1"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6.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9.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p:nvPicPr>
        <p:blipFill>
          <a:blip r:embed="rId8"/>
          <a:srcRect/>
          <a:stretch>
            <a:fillRect/>
          </a:stretch>
        </p:blipFill>
        <p:spPr bwMode="auto">
          <a:xfrm>
            <a:off x="0" y="4763"/>
            <a:ext cx="9144000" cy="6848475"/>
          </a:xfrm>
          <a:prstGeom prst="rect">
            <a:avLst/>
          </a:prstGeom>
          <a:noFill/>
          <a:ln w="9525">
            <a:noFill/>
            <a:miter lim="800000"/>
            <a:headEnd/>
            <a:tailEnd/>
          </a:ln>
        </p:spPr>
      </p:pic>
      <p:sp>
        <p:nvSpPr>
          <p:cNvPr id="1027"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89"/>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fld id="{A36DF603-65D8-4745-B6F0-EDCB69605038}" type="datetimeFigureOut">
              <a:rPr lang="en-US" smtClean="0"/>
              <a:t>3/26/2020</a:t>
            </a:fld>
            <a:endParaRPr lang="en-US"/>
          </a:p>
        </p:txBody>
      </p:sp>
      <p:sp>
        <p:nvSpPr>
          <p:cNvPr id="5" name="Footer Placeholder 4"/>
          <p:cNvSpPr>
            <a:spLocks noGrp="1"/>
          </p:cNvSpPr>
          <p:nvPr>
            <p:ph type="ftr" sz="quarter" idx="3"/>
          </p:nvPr>
        </p:nvSpPr>
        <p:spPr>
          <a:xfrm>
            <a:off x="3124200" y="6356389"/>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r>
              <a:rPr lang="en-US"/>
              <a:t>Copyright © 2013 Gerry &amp; Johnson Optometrists</a:t>
            </a:r>
            <a:endParaRPr lang="en-US" dirty="0"/>
          </a:p>
        </p:txBody>
      </p:sp>
      <p:sp>
        <p:nvSpPr>
          <p:cNvPr id="6" name="Slide Number Placeholder 5"/>
          <p:cNvSpPr>
            <a:spLocks noGrp="1"/>
          </p:cNvSpPr>
          <p:nvPr>
            <p:ph type="sldNum" sz="quarter" idx="4"/>
          </p:nvPr>
        </p:nvSpPr>
        <p:spPr>
          <a:xfrm>
            <a:off x="6553200" y="6356389"/>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2AB2C407-B019-8E49-B4B0-50A06D6F5CB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818" name="Picture 7"/>
          <p:cNvPicPr>
            <a:picLocks noChangeAspect="1"/>
          </p:cNvPicPr>
          <p:nvPr/>
        </p:nvPicPr>
        <p:blipFill>
          <a:blip r:embed="rId3"/>
          <a:srcRect/>
          <a:stretch>
            <a:fillRect/>
          </a:stretch>
        </p:blipFill>
        <p:spPr bwMode="auto">
          <a:xfrm>
            <a:off x="0" y="4763"/>
            <a:ext cx="9144000" cy="6848475"/>
          </a:xfrm>
          <a:prstGeom prst="rect">
            <a:avLst/>
          </a:prstGeom>
          <a:noFill/>
          <a:ln w="9525">
            <a:noFill/>
            <a:miter lim="800000"/>
            <a:headEnd/>
            <a:tailEnd/>
          </a:ln>
        </p:spPr>
      </p:pic>
      <p:sp>
        <p:nvSpPr>
          <p:cNvPr id="34819"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407"/>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5B2E489-6EC0-46B7-BA6E-9BFC8F86DE8D}" type="datetimeFigureOut">
              <a:rPr lang="en-CA"/>
              <a:t>2020-03-26</a:t>
            </a:fld>
            <a:endParaRPr lang="en-CA"/>
          </a:p>
        </p:txBody>
      </p:sp>
      <p:sp>
        <p:nvSpPr>
          <p:cNvPr id="5" name="Footer Placeholder 4"/>
          <p:cNvSpPr>
            <a:spLocks noGrp="1"/>
          </p:cNvSpPr>
          <p:nvPr>
            <p:ph type="ftr" sz="quarter" idx="3"/>
          </p:nvPr>
        </p:nvSpPr>
        <p:spPr>
          <a:xfrm>
            <a:off x="3124200" y="6356407"/>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407"/>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8101003-98EB-4551-8E72-31DF441FC388}"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84" r:id="rId1"/>
  </p:sldLayoutIdLst>
  <p:txStyles>
    <p:titleStyle>
      <a:lvl1pPr algn="ctr" rtl="0" eaLnBrk="1" fontAlgn="base" hangingPunct="1">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6866" name="Picture 7"/>
          <p:cNvPicPr>
            <a:picLocks noChangeAspect="1"/>
          </p:cNvPicPr>
          <p:nvPr/>
        </p:nvPicPr>
        <p:blipFill>
          <a:blip r:embed="rId3"/>
          <a:srcRect/>
          <a:stretch>
            <a:fillRect/>
          </a:stretch>
        </p:blipFill>
        <p:spPr bwMode="auto">
          <a:xfrm>
            <a:off x="0" y="4763"/>
            <a:ext cx="9144000" cy="6848475"/>
          </a:xfrm>
          <a:prstGeom prst="rect">
            <a:avLst/>
          </a:prstGeom>
          <a:noFill/>
          <a:ln w="9525">
            <a:noFill/>
            <a:miter lim="800000"/>
            <a:headEnd/>
            <a:tailEnd/>
          </a:ln>
        </p:spPr>
      </p:pic>
      <p:sp>
        <p:nvSpPr>
          <p:cNvPr id="36867"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409"/>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F79F2DA-1199-43BC-ACF2-202B5E6A7DEC}" type="datetimeFigureOut">
              <a:rPr lang="en-CA"/>
              <a:t>2020-03-26</a:t>
            </a:fld>
            <a:endParaRPr lang="en-CA"/>
          </a:p>
        </p:txBody>
      </p:sp>
      <p:sp>
        <p:nvSpPr>
          <p:cNvPr id="5" name="Footer Placeholder 4"/>
          <p:cNvSpPr>
            <a:spLocks noGrp="1"/>
          </p:cNvSpPr>
          <p:nvPr>
            <p:ph type="ftr" sz="quarter" idx="3"/>
          </p:nvPr>
        </p:nvSpPr>
        <p:spPr>
          <a:xfrm>
            <a:off x="3124200" y="6356409"/>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409"/>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BD9FAE1-32BE-46C9-9C29-152F709E4A64}"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86" r:id="rId1"/>
  </p:sldLayoutIdLst>
  <p:txStyles>
    <p:titleStyle>
      <a:lvl1pPr algn="ctr" rtl="0" eaLnBrk="1" fontAlgn="base" hangingPunct="1">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914" name="Picture 7"/>
          <p:cNvPicPr>
            <a:picLocks noChangeAspect="1"/>
          </p:cNvPicPr>
          <p:nvPr/>
        </p:nvPicPr>
        <p:blipFill>
          <a:blip r:embed="rId3"/>
          <a:srcRect/>
          <a:stretch>
            <a:fillRect/>
          </a:stretch>
        </p:blipFill>
        <p:spPr bwMode="auto">
          <a:xfrm>
            <a:off x="0" y="4763"/>
            <a:ext cx="9144000" cy="6848475"/>
          </a:xfrm>
          <a:prstGeom prst="rect">
            <a:avLst/>
          </a:prstGeom>
          <a:noFill/>
          <a:ln w="9525">
            <a:noFill/>
            <a:miter lim="800000"/>
            <a:headEnd/>
            <a:tailEnd/>
          </a:ln>
        </p:spPr>
      </p:pic>
      <p:sp>
        <p:nvSpPr>
          <p:cNvPr id="38915"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41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DBD7F991-4D72-467B-AE6D-267068EAF721}" type="datetimeFigureOut">
              <a:rPr lang="en-CA"/>
              <a:t>2020-03-26</a:t>
            </a:fld>
            <a:endParaRPr lang="en-CA"/>
          </a:p>
        </p:txBody>
      </p:sp>
      <p:sp>
        <p:nvSpPr>
          <p:cNvPr id="5" name="Footer Placeholder 4"/>
          <p:cNvSpPr>
            <a:spLocks noGrp="1"/>
          </p:cNvSpPr>
          <p:nvPr>
            <p:ph type="ftr" sz="quarter" idx="3"/>
          </p:nvPr>
        </p:nvSpPr>
        <p:spPr>
          <a:xfrm>
            <a:off x="3124200" y="635641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41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3E1C6F6D-2223-4E8E-9FCF-03248F936799}"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88" r:id="rId1"/>
  </p:sldLayoutIdLst>
  <p:txStyles>
    <p:titleStyle>
      <a:lvl1pPr algn="ctr" rtl="0" eaLnBrk="1" fontAlgn="base" hangingPunct="1">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62" name="Picture 7"/>
          <p:cNvPicPr>
            <a:picLocks noChangeAspect="1"/>
          </p:cNvPicPr>
          <p:nvPr/>
        </p:nvPicPr>
        <p:blipFill>
          <a:blip r:embed="rId7"/>
          <a:srcRect/>
          <a:stretch>
            <a:fillRect/>
          </a:stretch>
        </p:blipFill>
        <p:spPr bwMode="auto">
          <a:xfrm>
            <a:off x="0" y="4763"/>
            <a:ext cx="9144000" cy="6848475"/>
          </a:xfrm>
          <a:prstGeom prst="rect">
            <a:avLst/>
          </a:prstGeom>
          <a:noFill/>
          <a:ln w="9525">
            <a:noFill/>
            <a:miter lim="800000"/>
            <a:headEnd/>
            <a:tailEnd/>
          </a:ln>
        </p:spPr>
      </p:pic>
      <p:sp>
        <p:nvSpPr>
          <p:cNvPr id="40963" name="Title Placeholder 1"/>
          <p:cNvSpPr>
            <a:spLocks noGrp="1"/>
          </p:cNvSpPr>
          <p:nvPr>
            <p:ph type="title"/>
          </p:nvPr>
        </p:nvSpPr>
        <p:spPr bwMode="auto">
          <a:xfrm>
            <a:off x="152400" y="4765"/>
            <a:ext cx="8839200" cy="681037"/>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40964"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3077"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sz="1000" dirty="0">
                <a:solidFill>
                  <a:srgbClr val="7F7F7F"/>
                </a:solidFill>
                <a:latin typeface="Arial" panose="020B0604020202020204" pitchFamily="34" charset="0"/>
              </a:rPr>
              <a:t>©  The International Association of Contact Lens Educators</a:t>
            </a:r>
          </a:p>
          <a:p>
            <a:pPr algn="ctr">
              <a:defRPr/>
            </a:pPr>
            <a:r>
              <a:rPr lang="en-US" sz="1000" dirty="0">
                <a:solidFill>
                  <a:srgbClr val="0073AE"/>
                </a:solidFill>
                <a:latin typeface="Arial" panose="020B0604020202020204" pitchFamily="34" charset="0"/>
              </a:rPr>
              <a:t>www.iacle.org</a:t>
            </a:r>
            <a:endParaRPr lang="en-CA" sz="1000" dirty="0">
              <a:solidFill>
                <a:prstClr val="black"/>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xStyles>
    <p:title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8130" name="Picture 6"/>
          <p:cNvPicPr>
            <a:picLocks noChangeAspect="1"/>
          </p:cNvPicPr>
          <p:nvPr/>
        </p:nvPicPr>
        <p:blipFill>
          <a:blip r:embed="rId3"/>
          <a:srcRect/>
          <a:stretch>
            <a:fillRect/>
          </a:stretch>
        </p:blipFill>
        <p:spPr bwMode="auto">
          <a:xfrm>
            <a:off x="0" y="4763"/>
            <a:ext cx="9144000" cy="6848475"/>
          </a:xfrm>
          <a:prstGeom prst="rect">
            <a:avLst/>
          </a:prstGeom>
          <a:noFill/>
          <a:ln w="9525">
            <a:noFill/>
            <a:miter lim="800000"/>
            <a:headEnd/>
            <a:tailEnd/>
          </a:ln>
        </p:spPr>
      </p:pic>
      <p:sp>
        <p:nvSpPr>
          <p:cNvPr id="48131"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48132" name="Text Placeholder 2"/>
          <p:cNvSpPr>
            <a:spLocks noGrp="1"/>
          </p:cNvSpPr>
          <p:nvPr>
            <p:ph type="body" idx="1"/>
          </p:nvPr>
        </p:nvSpPr>
        <p:spPr bwMode="auto">
          <a:xfrm>
            <a:off x="457200" y="1600204"/>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96" r:id="rId1"/>
  </p:sldLayoutIdLst>
  <p:txStyles>
    <p:titleStyle>
      <a:lvl1pPr algn="ctr" rtl="0" eaLnBrk="1" fontAlgn="base" hangingPunct="1">
        <a:spcBef>
          <a:spcPct val="0"/>
        </a:spcBef>
        <a:spcAft>
          <a:spcPct val="0"/>
        </a:spcAft>
        <a:defRPr sz="4400" kern="1200">
          <a:solidFill>
            <a:srgbClr val="7F7F7F"/>
          </a:solidFill>
          <a:latin typeface="Times New Roman" panose="02020603050405020304" pitchFamily="18" charset="0"/>
          <a:ea typeface="+mj-ea"/>
          <a:cs typeface="Times New Roman" panose="02020603050405020304" pitchFamily="18" charset="0"/>
        </a:defRPr>
      </a:lvl1pPr>
      <a:lvl2pPr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2pPr>
      <a:lvl3pPr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3pPr>
      <a:lvl4pPr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4pPr>
      <a:lvl5pPr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5pPr>
      <a:lvl6pPr marL="457200"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6pPr>
      <a:lvl7pPr marL="914400"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7pPr>
      <a:lvl8pPr marL="1371600"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8pPr>
      <a:lvl9pPr marL="1828800"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rgbClr val="0073AE"/>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rgbClr val="0073AE"/>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rgbClr val="0073AE"/>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rgbClr val="0073AE"/>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rgbClr val="0073A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1028"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152400" y="4765"/>
            <a:ext cx="88392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3076" name="Text Placeholder 2"/>
          <p:cNvSpPr>
            <a:spLocks noGrp="1"/>
          </p:cNvSpPr>
          <p:nvPr>
            <p:ph type="body" idx="1"/>
          </p:nvPr>
        </p:nvSpPr>
        <p:spPr bwMode="auto">
          <a:xfrm>
            <a:off x="152400" y="990600"/>
            <a:ext cx="88392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3077" name="TextBox 8"/>
          <p:cNvSpPr txBox="1">
            <a:spLocks noChangeArrowheads="1"/>
          </p:cNvSpPr>
          <p:nvPr/>
        </p:nvSpPr>
        <p:spPr bwMode="auto">
          <a:xfrm>
            <a:off x="0" y="638175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fontAlgn="base">
              <a:spcBef>
                <a:spcPct val="0"/>
              </a:spcBef>
              <a:spcAft>
                <a:spcPct val="0"/>
              </a:spcAft>
            </a:pPr>
            <a:r>
              <a:rPr lang="en-GB" altLang="en-US" sz="1000" dirty="0">
                <a:solidFill>
                  <a:srgbClr val="7F7F7F"/>
                </a:solidFill>
                <a:latin typeface="Arial" panose="020B0604020202020204" pitchFamily="34" charset="0"/>
                <a:cs typeface="Arial" panose="020B0604020202020204" pitchFamily="34" charset="0"/>
              </a:rPr>
              <a:t>©  The International Association of Contact Lens Educators</a:t>
            </a:r>
          </a:p>
          <a:p>
            <a:pPr algn="ctr" defTabSz="914400" fontAlgn="base">
              <a:spcBef>
                <a:spcPct val="0"/>
              </a:spcBef>
              <a:spcAft>
                <a:spcPct val="0"/>
              </a:spcAft>
            </a:pPr>
            <a:r>
              <a:rPr lang="en-GB" altLang="en-US" sz="1000" dirty="0">
                <a:solidFill>
                  <a:srgbClr val="0073AE"/>
                </a:solidFill>
                <a:latin typeface="Arial" panose="020B0604020202020204" pitchFamily="34" charset="0"/>
                <a:cs typeface="Arial" panose="020B0604020202020204" pitchFamily="34" charset="0"/>
              </a:rPr>
              <a:t>www.iacle.org</a:t>
            </a:r>
            <a:endParaRPr lang="en-CA" altLang="en-US" sz="1000" dirty="0">
              <a:solidFill>
                <a:prstClr val="black"/>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41" r:id="rId6"/>
  </p:sldLayoutIdLst>
  <p:txStyles>
    <p:title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Placeholder 2"/>
          <p:cNvSpPr>
            <a:spLocks noGrp="1"/>
          </p:cNvSpPr>
          <p:nvPr>
            <p:ph type="body" idx="1"/>
          </p:nvPr>
        </p:nvSpPr>
        <p:spPr bwMode="auto">
          <a:xfrm>
            <a:off x="152400" y="990600"/>
            <a:ext cx="88392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85"/>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defTabSz="914400">
              <a:defRPr/>
            </a:pPr>
            <a:fld id="{93036353-F434-43E9-922D-7C9F12586CE5}" type="datetimeFigureOut">
              <a:rPr lang="en-CA">
                <a:solidFill>
                  <a:prstClr val="black">
                    <a:tint val="75000"/>
                  </a:prstClr>
                </a:solidFill>
              </a:rPr>
              <a:t>2020-03-26</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85"/>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defTabSz="914400">
              <a:defRPr/>
            </a:pP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85"/>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cs typeface="Arial" panose="020B0604020202020204" pitchFamily="34" charset="0"/>
              </a:defRPr>
            </a:lvl1pPr>
          </a:lstStyle>
          <a:p>
            <a:pPr defTabSz="914400" fontAlgn="base">
              <a:spcBef>
                <a:spcPct val="0"/>
              </a:spcBef>
              <a:spcAft>
                <a:spcPct val="0"/>
              </a:spcAft>
              <a:defRPr/>
            </a:pPr>
            <a:fld id="{BA47F930-2C6A-4FC5-B056-9F809E5CD84C}" type="slidenum">
              <a:rPr lang="en-CA" altLang="en-US"/>
              <a:t>‹#›</a:t>
            </a:fld>
            <a:endParaRPr lang="en-CA" alt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Placeholder 2"/>
          <p:cNvSpPr>
            <a:spLocks noGrp="1"/>
          </p:cNvSpPr>
          <p:nvPr>
            <p:ph type="body" idx="1"/>
          </p:nvPr>
        </p:nvSpPr>
        <p:spPr bwMode="auto">
          <a:xfrm>
            <a:off x="152400" y="990600"/>
            <a:ext cx="88392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4" name="Date Placeholder 3"/>
          <p:cNvSpPr>
            <a:spLocks noGrp="1"/>
          </p:cNvSpPr>
          <p:nvPr>
            <p:ph type="dt" sz="half" idx="2"/>
          </p:nvPr>
        </p:nvSpPr>
        <p:spPr>
          <a:xfrm>
            <a:off x="457200" y="6356386"/>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defTabSz="914400">
              <a:defRPr/>
            </a:pPr>
            <a:fld id="{113D6241-ABF9-4A1C-BCA0-D7DABAD25F7A}" type="datetimeFigureOut">
              <a:rPr lang="en-CA"/>
              <a:t>2020-03-26</a:t>
            </a:fld>
            <a:endParaRPr lang="en-CA"/>
          </a:p>
        </p:txBody>
      </p:sp>
      <p:sp>
        <p:nvSpPr>
          <p:cNvPr id="5" name="Footer Placeholder 4"/>
          <p:cNvSpPr>
            <a:spLocks noGrp="1"/>
          </p:cNvSpPr>
          <p:nvPr>
            <p:ph type="ftr" sz="quarter" idx="3"/>
          </p:nvPr>
        </p:nvSpPr>
        <p:spPr>
          <a:xfrm>
            <a:off x="3124200" y="6356386"/>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defTabSz="914400">
              <a:defRPr/>
            </a:pPr>
            <a:endParaRPr lang="en-CA"/>
          </a:p>
        </p:txBody>
      </p:sp>
      <p:sp>
        <p:nvSpPr>
          <p:cNvPr id="6" name="Slide Number Placeholder 5"/>
          <p:cNvSpPr>
            <a:spLocks noGrp="1"/>
          </p:cNvSpPr>
          <p:nvPr>
            <p:ph type="sldNum" sz="quarter" idx="4"/>
          </p:nvPr>
        </p:nvSpPr>
        <p:spPr>
          <a:xfrm>
            <a:off x="6553200" y="6356386"/>
            <a:ext cx="2133600" cy="365125"/>
          </a:xfrm>
          <a:prstGeom prst="rect">
            <a:avLst/>
          </a:prstGeom>
        </p:spPr>
        <p:txBody>
          <a:bodyPr vert="horz" wrap="square" lIns="91440" tIns="45720" rIns="91440" bIns="45720" numCol="1" anchor="ctr" anchorCtr="0" compatLnSpc="1"/>
          <a:lstStyle>
            <a:lvl1pPr algn="r" eaLnBrk="1" hangingPunct="1">
              <a:defRPr sz="1200" smtClean="0">
                <a:solidFill>
                  <a:srgbClr val="898989"/>
                </a:solidFill>
                <a:latin typeface="Calibri" panose="020F0502020204030204" pitchFamily="34" charset="0"/>
              </a:defRPr>
            </a:lvl1pPr>
          </a:lstStyle>
          <a:p>
            <a:pPr defTabSz="914400" fontAlgn="base">
              <a:spcBef>
                <a:spcPct val="0"/>
              </a:spcBef>
              <a:spcAft>
                <a:spcPct val="0"/>
              </a:spcAft>
              <a:defRPr/>
            </a:pPr>
            <a:fld id="{E815FD7C-9AFE-49BC-B93E-55B708247D51}" type="slidenum">
              <a:rPr lang="en-CA" altLang="en-US">
                <a:cs typeface="Arial" panose="020B0604020202020204" pitchFamily="34" charset="0"/>
              </a:rPr>
              <a:t>‹#›</a:t>
            </a:fld>
            <a:endParaRPr lang="en-CA" alt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p:cNvPicPr>
          <p:nvPr/>
        </p:nvPicPr>
        <p:blipFill>
          <a:blip r:embed="rId5"/>
          <a:srcRect/>
          <a:stretch>
            <a:fillRect/>
          </a:stretch>
        </p:blipFill>
        <p:spPr bwMode="auto">
          <a:xfrm>
            <a:off x="0" y="4765"/>
            <a:ext cx="9144000" cy="6848475"/>
          </a:xfrm>
          <a:prstGeom prst="rect">
            <a:avLst/>
          </a:prstGeom>
          <a:noFill/>
          <a:ln w="9525">
            <a:noFill/>
            <a:miter lim="800000"/>
            <a:headEnd/>
            <a:tailEnd/>
          </a:ln>
        </p:spPr>
      </p:pic>
      <p:sp>
        <p:nvSpPr>
          <p:cNvPr id="3075"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9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eaLnBrk="0" hangingPunct="0">
              <a:defRPr/>
            </a:pPr>
            <a:fld id="{3C61A1C2-94EE-4EE8-8F51-E750E48AD12E}" type="datetimeFigureOut">
              <a:rPr lang="en-CA">
                <a:solidFill>
                  <a:prstClr val="black">
                    <a:tint val="75000"/>
                  </a:prstClr>
                </a:solidFill>
              </a:rPr>
              <a:t>2020-03-26</a:t>
            </a:fld>
            <a:endParaRPr lang="en-CA" dirty="0">
              <a:solidFill>
                <a:prstClr val="black">
                  <a:tint val="75000"/>
                </a:prstClr>
              </a:solidFill>
            </a:endParaRPr>
          </a:p>
        </p:txBody>
      </p:sp>
      <p:sp>
        <p:nvSpPr>
          <p:cNvPr id="5" name="Footer Placeholder 4"/>
          <p:cNvSpPr>
            <a:spLocks noGrp="1"/>
          </p:cNvSpPr>
          <p:nvPr>
            <p:ph type="ftr" sz="quarter" idx="3"/>
          </p:nvPr>
        </p:nvSpPr>
        <p:spPr>
          <a:xfrm>
            <a:off x="3124200" y="635639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eaLnBrk="0" hangingPunct="0">
              <a:defRPr/>
            </a:pPr>
            <a:endParaRPr lang="en-CA" dirty="0">
              <a:solidFill>
                <a:prstClr val="black">
                  <a:tint val="75000"/>
                </a:prstClr>
              </a:solidFill>
            </a:endParaRPr>
          </a:p>
        </p:txBody>
      </p:sp>
      <p:sp>
        <p:nvSpPr>
          <p:cNvPr id="6" name="Slide Number Placeholder 5"/>
          <p:cNvSpPr>
            <a:spLocks noGrp="1"/>
          </p:cNvSpPr>
          <p:nvPr>
            <p:ph type="sldNum" sz="quarter" idx="4"/>
          </p:nvPr>
        </p:nvSpPr>
        <p:spPr>
          <a:xfrm>
            <a:off x="6553200" y="635639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eaLnBrk="0" hangingPunct="0">
              <a:defRPr/>
            </a:pPr>
            <a:fld id="{BA053B5F-03F6-43E8-AF22-ACCD80CFA388}" type="slidenum">
              <a:rPr lang="en-CA">
                <a:solidFill>
                  <a:prstClr val="black">
                    <a:tint val="75000"/>
                  </a:prstClr>
                </a:solidFill>
              </a:rPr>
              <a:t>‹#›</a:t>
            </a:fld>
            <a:endParaRPr lang="en-CA"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7"/>
          <p:cNvPicPr>
            <a:picLocks noChangeAspect="1"/>
          </p:cNvPicPr>
          <p:nvPr/>
        </p:nvPicPr>
        <p:blipFill>
          <a:blip r:embed="rId7"/>
          <a:srcRect/>
          <a:stretch>
            <a:fillRect/>
          </a:stretch>
        </p:blipFill>
        <p:spPr bwMode="auto">
          <a:xfrm>
            <a:off x="0" y="4763"/>
            <a:ext cx="9144000" cy="6848475"/>
          </a:xfrm>
          <a:prstGeom prst="rect">
            <a:avLst/>
          </a:prstGeom>
          <a:noFill/>
          <a:ln w="9525">
            <a:noFill/>
            <a:miter lim="800000"/>
            <a:headEnd/>
            <a:tailEnd/>
          </a:ln>
        </p:spPr>
      </p:pic>
      <p:sp>
        <p:nvSpPr>
          <p:cNvPr id="6147" name="Title Placeholder 1"/>
          <p:cNvSpPr>
            <a:spLocks noGrp="1"/>
          </p:cNvSpPr>
          <p:nvPr>
            <p:ph type="title"/>
          </p:nvPr>
        </p:nvSpPr>
        <p:spPr bwMode="auto">
          <a:xfrm>
            <a:off x="152400" y="4765"/>
            <a:ext cx="8839200" cy="681037"/>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6148"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3077"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1000" dirty="0">
                <a:solidFill>
                  <a:srgbClr val="7F7F7F"/>
                </a:solidFill>
                <a:latin typeface="Arial" panose="020B0604020202020204" pitchFamily="34" charset="0"/>
              </a:rPr>
              <a:t>©  The International Association of Contact Lens Educators</a:t>
            </a:r>
          </a:p>
          <a:p>
            <a:pPr algn="ctr">
              <a:defRPr/>
            </a:pPr>
            <a:r>
              <a:rPr lang="en-GB" altLang="en-US" sz="1000" dirty="0">
                <a:solidFill>
                  <a:srgbClr val="0073AE"/>
                </a:solidFill>
                <a:latin typeface="Arial" panose="020B0604020202020204" pitchFamily="34" charset="0"/>
              </a:rPr>
              <a:t>www.iacle.org</a:t>
            </a:r>
            <a:endParaRPr lang="en-CA" altLang="en-US" sz="1000"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Lst>
  <p:txStyles>
    <p:title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Placeholder 2"/>
          <p:cNvSpPr>
            <a:spLocks noGrp="1"/>
          </p:cNvSpPr>
          <p:nvPr>
            <p:ph type="body" idx="1"/>
          </p:nvPr>
        </p:nvSpPr>
        <p:spPr bwMode="auto">
          <a:xfrm>
            <a:off x="152400" y="990600"/>
            <a:ext cx="88392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4" name="Date Placeholder 3"/>
          <p:cNvSpPr>
            <a:spLocks noGrp="1"/>
          </p:cNvSpPr>
          <p:nvPr>
            <p:ph type="dt" sz="half" idx="2"/>
          </p:nvPr>
        </p:nvSpPr>
        <p:spPr>
          <a:xfrm>
            <a:off x="457200" y="6356381"/>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2DD7AB34-A4D4-45CF-8167-E7AEC53F8F3E}" type="datetimeFigureOut">
              <a:rPr lang="en-CA">
                <a:solidFill>
                  <a:prstClr val="black">
                    <a:tint val="75000"/>
                  </a:prstClr>
                </a:solidFill>
              </a:rPr>
              <a:t>2020-03-26</a:t>
            </a:fld>
            <a:endParaRPr lang="en-CA">
              <a:solidFill>
                <a:prstClr val="black">
                  <a:tint val="75000"/>
                </a:prstClr>
              </a:solidFill>
            </a:endParaRPr>
          </a:p>
        </p:txBody>
      </p:sp>
      <p:sp>
        <p:nvSpPr>
          <p:cNvPr id="5" name="Footer Placeholder 4"/>
          <p:cNvSpPr>
            <a:spLocks noGrp="1"/>
          </p:cNvSpPr>
          <p:nvPr>
            <p:ph type="ftr" sz="quarter" idx="3"/>
          </p:nvPr>
        </p:nvSpPr>
        <p:spPr>
          <a:xfrm>
            <a:off x="3124200" y="635638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CA">
              <a:solidFill>
                <a:prstClr val="black">
                  <a:tint val="75000"/>
                </a:prstClr>
              </a:solidFill>
            </a:endParaRPr>
          </a:p>
        </p:txBody>
      </p:sp>
      <p:sp>
        <p:nvSpPr>
          <p:cNvPr id="6" name="Slide Number Placeholder 5"/>
          <p:cNvSpPr>
            <a:spLocks noGrp="1"/>
          </p:cNvSpPr>
          <p:nvPr>
            <p:ph type="sldNum" sz="quarter" idx="4"/>
          </p:nvPr>
        </p:nvSpPr>
        <p:spPr>
          <a:xfrm>
            <a:off x="6553200" y="6356381"/>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5FB6BC84-9D52-4857-8340-F03CF234555C}" type="slidenum">
              <a:rPr lang="en-CA">
                <a:solidFill>
                  <a:prstClr val="black">
                    <a:tint val="75000"/>
                  </a:prstClr>
                </a:solidFill>
              </a:rPr>
              <a:t>‹#›</a:t>
            </a:fld>
            <a:endParaRPr lang="en-CA">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p:txStyles>
    <p:titleStyle>
      <a:lvl1pPr algn="l" rtl="0" fontAlgn="base">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Placeholder 2"/>
          <p:cNvSpPr>
            <a:spLocks noGrp="1"/>
          </p:cNvSpPr>
          <p:nvPr>
            <p:ph type="body" idx="1"/>
          </p:nvPr>
        </p:nvSpPr>
        <p:spPr bwMode="auto">
          <a:xfrm>
            <a:off x="152400" y="990600"/>
            <a:ext cx="88392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defTabSz="914400">
              <a:defRPr/>
            </a:pPr>
            <a:fld id="{113D6241-ABF9-4A1C-BCA0-D7DABAD25F7A}" type="datetimeFigureOut">
              <a:rPr lang="en-CA"/>
              <a:t>2020-03-26</a:t>
            </a:fld>
            <a:endParaRPr lang="en-CA"/>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defTabSz="914400">
              <a:defRPr/>
            </a:pPr>
            <a:endParaRPr lang="en-CA"/>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440" tIns="45720" rIns="91440" bIns="45720" numCol="1" anchor="ctr" anchorCtr="0" compatLnSpc="1"/>
          <a:lstStyle>
            <a:lvl1pPr algn="r" eaLnBrk="1" hangingPunct="1">
              <a:defRPr sz="1200" smtClean="0">
                <a:solidFill>
                  <a:srgbClr val="898989"/>
                </a:solidFill>
                <a:latin typeface="Calibri" panose="020F0502020204030204" pitchFamily="34" charset="0"/>
              </a:defRPr>
            </a:lvl1pPr>
          </a:lstStyle>
          <a:p>
            <a:pPr defTabSz="914400" fontAlgn="base">
              <a:spcBef>
                <a:spcPct val="0"/>
              </a:spcBef>
              <a:spcAft>
                <a:spcPct val="0"/>
              </a:spcAft>
              <a:defRPr/>
            </a:pPr>
            <a:fld id="{E815FD7C-9AFE-49BC-B93E-55B708247D51}" type="slidenum">
              <a:rPr lang="en-CA" altLang="en-US">
                <a:cs typeface="Arial" panose="020B0604020202020204" pitchFamily="34" charset="0"/>
              </a:rPr>
              <a:t>‹#›</a:t>
            </a:fld>
            <a:endParaRPr lang="en-CA" alt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5" r:id="rId1"/>
    <p:sldLayoutId id="2147483737" r:id="rId2"/>
    <p:sldLayoutId id="2147483738" r:id="rId3"/>
  </p:sldLayoutIdLst>
  <p:txStyles>
    <p:titleStyle>
      <a:lvl1pPr algn="l" rtl="0" eaLnBrk="0" fontAlgn="base" hangingPunct="0">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GB" altLang="en-US"/>
              <a:t>Click to edit Master title style</a:t>
            </a:r>
            <a:endParaRPr lang="en-CA" altLang="en-US"/>
          </a:p>
        </p:txBody>
      </p:sp>
      <p:sp>
        <p:nvSpPr>
          <p:cNvPr id="5124"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740" r:id="rId1"/>
  </p:sldLayoutIdLst>
  <p:txStyles>
    <p:titleStyle>
      <a:lvl1pPr algn="ctr" rtl="0" eaLnBrk="0" fontAlgn="base" hangingPunct="0">
        <a:spcBef>
          <a:spcPct val="0"/>
        </a:spcBef>
        <a:spcAft>
          <a:spcPct val="0"/>
        </a:spcAft>
        <a:defRPr sz="4400" kern="1200">
          <a:solidFill>
            <a:srgbClr val="7F7F7F"/>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73AE"/>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73AE"/>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73AE"/>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73A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7"/>
          <p:cNvPicPr>
            <a:picLocks noChangeAspect="1"/>
          </p:cNvPicPr>
          <p:nvPr/>
        </p:nvPicPr>
        <p:blipFill>
          <a:blip r:embed="rId3"/>
          <a:srcRect/>
          <a:stretch>
            <a:fillRect/>
          </a:stretch>
        </p:blipFill>
        <p:spPr bwMode="auto">
          <a:xfrm>
            <a:off x="0" y="4763"/>
            <a:ext cx="9144000" cy="6848475"/>
          </a:xfrm>
          <a:prstGeom prst="rect">
            <a:avLst/>
          </a:prstGeom>
          <a:noFill/>
          <a:ln w="9525">
            <a:noFill/>
            <a:miter lim="800000"/>
            <a:headEnd/>
            <a:tailEnd/>
          </a:ln>
        </p:spPr>
      </p:pic>
      <p:sp>
        <p:nvSpPr>
          <p:cNvPr id="12291"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39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9DFCAA6-F6A3-4DFC-AD39-BB5FB5B9E590}" type="datetimeFigureOut">
              <a:rPr lang="en-CA"/>
              <a:t>2020-03-26</a:t>
            </a:fld>
            <a:endParaRPr lang="en-CA"/>
          </a:p>
        </p:txBody>
      </p:sp>
      <p:sp>
        <p:nvSpPr>
          <p:cNvPr id="5" name="Footer Placeholder 4"/>
          <p:cNvSpPr>
            <a:spLocks noGrp="1"/>
          </p:cNvSpPr>
          <p:nvPr>
            <p:ph type="ftr" sz="quarter" idx="3"/>
          </p:nvPr>
        </p:nvSpPr>
        <p:spPr>
          <a:xfrm>
            <a:off x="3124200" y="635639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9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9EC6FF9-D31C-4940-9413-1C9EE1B691CD}"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lgn="ctr" rtl="0" eaLnBrk="1" fontAlgn="base" hangingPunct="1">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6"/>
          <p:cNvPicPr>
            <a:picLocks noChangeAspect="1"/>
          </p:cNvPicPr>
          <p:nvPr/>
        </p:nvPicPr>
        <p:blipFill>
          <a:blip r:embed="rId3"/>
          <a:srcRect/>
          <a:stretch>
            <a:fillRect/>
          </a:stretch>
        </p:blipFill>
        <p:spPr bwMode="auto">
          <a:xfrm>
            <a:off x="0" y="4763"/>
            <a:ext cx="9144000" cy="6848475"/>
          </a:xfrm>
          <a:prstGeom prst="rect">
            <a:avLst/>
          </a:prstGeom>
          <a:noFill/>
          <a:ln w="9525">
            <a:noFill/>
            <a:miter lim="800000"/>
            <a:headEnd/>
            <a:tailEnd/>
          </a:ln>
        </p:spPr>
      </p:pic>
      <p:sp>
        <p:nvSpPr>
          <p:cNvPr id="14339"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14340" name="Text Placeholder 2"/>
          <p:cNvSpPr>
            <a:spLocks noGrp="1"/>
          </p:cNvSpPr>
          <p:nvPr>
            <p:ph type="body" idx="1"/>
          </p:nvPr>
        </p:nvSpPr>
        <p:spPr bwMode="auto">
          <a:xfrm>
            <a:off x="457200" y="1600204"/>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ctr" rtl="0" eaLnBrk="1" fontAlgn="base" hangingPunct="1">
        <a:spcBef>
          <a:spcPct val="0"/>
        </a:spcBef>
        <a:spcAft>
          <a:spcPct val="0"/>
        </a:spcAft>
        <a:defRPr sz="4400" kern="1200">
          <a:solidFill>
            <a:srgbClr val="7F7F7F"/>
          </a:solidFill>
          <a:latin typeface="Times New Roman" panose="02020603050405020304" pitchFamily="18" charset="0"/>
          <a:ea typeface="+mj-ea"/>
          <a:cs typeface="Times New Roman" panose="02020603050405020304" pitchFamily="18" charset="0"/>
        </a:defRPr>
      </a:lvl1pPr>
      <a:lvl2pPr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2pPr>
      <a:lvl3pPr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3pPr>
      <a:lvl4pPr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4pPr>
      <a:lvl5pPr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5pPr>
      <a:lvl6pPr marL="457200"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6pPr>
      <a:lvl7pPr marL="914400"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7pPr>
      <a:lvl8pPr marL="1371600"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8pPr>
      <a:lvl9pPr marL="1828800" algn="ctr" rtl="0" eaLnBrk="1" fontAlgn="base" hangingPunct="1">
        <a:spcBef>
          <a:spcPct val="0"/>
        </a:spcBef>
        <a:spcAft>
          <a:spcPct val="0"/>
        </a:spcAft>
        <a:defRPr sz="4400">
          <a:solidFill>
            <a:srgbClr val="7F7F7F"/>
          </a:solidFill>
          <a:latin typeface="Times New Roman" panose="02020603050405020304" pitchFamily="18" charset="0"/>
          <a:cs typeface="Times New Roman" panose="02020603050405020304" pitchFamily="18"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rgbClr val="0073AE"/>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rgbClr val="0073AE"/>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rgbClr val="0073AE"/>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rgbClr val="0073AE"/>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rgbClr val="0073A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6"/>
          <p:cNvPicPr>
            <a:picLocks noChangeAspect="1"/>
          </p:cNvPicPr>
          <p:nvPr/>
        </p:nvPicPr>
        <p:blipFill>
          <a:blip r:embed="rId3"/>
          <a:srcRect/>
          <a:stretch>
            <a:fillRect/>
          </a:stretch>
        </p:blipFill>
        <p:spPr bwMode="auto">
          <a:xfrm>
            <a:off x="0" y="4763"/>
            <a:ext cx="9144000" cy="6848475"/>
          </a:xfrm>
          <a:prstGeom prst="rect">
            <a:avLst/>
          </a:prstGeom>
          <a:noFill/>
          <a:ln w="9525">
            <a:noFill/>
            <a:miter lim="800000"/>
            <a:headEnd/>
            <a:tailEnd/>
          </a:ln>
        </p:spPr>
      </p:pic>
      <p:sp>
        <p:nvSpPr>
          <p:cNvPr id="16387"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16388" name="Text Placeholder 2"/>
          <p:cNvSpPr>
            <a:spLocks noGrp="1"/>
          </p:cNvSpPr>
          <p:nvPr>
            <p:ph type="body" idx="1"/>
          </p:nvPr>
        </p:nvSpPr>
        <p:spPr bwMode="auto">
          <a:xfrm>
            <a:off x="457200" y="1600204"/>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434" name="Picture 7"/>
          <p:cNvPicPr>
            <a:picLocks noChangeAspect="1"/>
          </p:cNvPicPr>
          <p:nvPr/>
        </p:nvPicPr>
        <p:blipFill>
          <a:blip r:embed="rId7"/>
          <a:srcRect/>
          <a:stretch>
            <a:fillRect/>
          </a:stretch>
        </p:blipFill>
        <p:spPr bwMode="auto">
          <a:xfrm>
            <a:off x="0" y="4763"/>
            <a:ext cx="9144000" cy="6848475"/>
          </a:xfrm>
          <a:prstGeom prst="rect">
            <a:avLst/>
          </a:prstGeom>
          <a:noFill/>
          <a:ln w="9525">
            <a:noFill/>
            <a:miter lim="800000"/>
            <a:headEnd/>
            <a:tailEnd/>
          </a:ln>
        </p:spPr>
      </p:pic>
      <p:sp>
        <p:nvSpPr>
          <p:cNvPr id="18435" name="Title Placeholder 1"/>
          <p:cNvSpPr>
            <a:spLocks noGrp="1"/>
          </p:cNvSpPr>
          <p:nvPr>
            <p:ph type="title"/>
          </p:nvPr>
        </p:nvSpPr>
        <p:spPr bwMode="auto">
          <a:xfrm>
            <a:off x="152400" y="4765"/>
            <a:ext cx="8839200" cy="681037"/>
          </a:xfrm>
          <a:prstGeom prst="rect">
            <a:avLst/>
          </a:prstGeom>
          <a:noFill/>
          <a:ln w="9525">
            <a:noFill/>
            <a:miter lim="800000"/>
          </a:ln>
        </p:spPr>
        <p:txBody>
          <a:bodyPr vert="horz" wrap="square" lIns="91440" tIns="45720" rIns="91440" bIns="45720" numCol="1" anchor="ctr" anchorCtr="0" compatLnSpc="1"/>
          <a:lstStyle/>
          <a:p>
            <a:pPr lvl="0"/>
            <a:r>
              <a:rPr lang="en-US" altLang="en-US"/>
              <a:t>Click to edit Master title style</a:t>
            </a:r>
            <a:endParaRPr lang="en-CA" altLang="en-US"/>
          </a:p>
        </p:txBody>
      </p:sp>
      <p:sp>
        <p:nvSpPr>
          <p:cNvPr id="18436"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3077" name="TextBox 8"/>
          <p:cNvSpPr txBox="1">
            <a:spLocks noChangeArrowheads="1"/>
          </p:cNvSpPr>
          <p:nvPr/>
        </p:nvSpPr>
        <p:spPr bwMode="auto">
          <a:xfrm>
            <a:off x="0" y="6381750"/>
            <a:ext cx="9144000"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GB" altLang="en-US" sz="1000" dirty="0">
                <a:solidFill>
                  <a:srgbClr val="7F7F7F"/>
                </a:solidFill>
                <a:latin typeface="Arial" panose="020B0604020202020204" pitchFamily="34" charset="0"/>
              </a:rPr>
              <a:t>©  The International Association of Contact Lens Educators</a:t>
            </a:r>
          </a:p>
          <a:p>
            <a:pPr algn="ctr">
              <a:defRPr/>
            </a:pPr>
            <a:r>
              <a:rPr lang="en-GB" altLang="en-US" sz="1000" dirty="0">
                <a:solidFill>
                  <a:srgbClr val="0073AE"/>
                </a:solidFill>
                <a:latin typeface="Arial" panose="020B0604020202020204" pitchFamily="34" charset="0"/>
              </a:rPr>
              <a:t>www.iacle.org</a:t>
            </a:r>
            <a:endParaRPr lang="en-CA" altLang="en-US" sz="1000" dirty="0">
              <a:solidFill>
                <a:prstClr val="black"/>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xStyles>
    <p:title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4578" name="Picture 1"/>
          <p:cNvPicPr>
            <a:picLocks noChangeAspect="1"/>
          </p:cNvPicPr>
          <p:nvPr/>
        </p:nvPicPr>
        <p:blipFill>
          <a:blip r:embed="rId5"/>
          <a:srcRect/>
          <a:stretch>
            <a:fillRect/>
          </a:stretch>
        </p:blipFill>
        <p:spPr bwMode="auto">
          <a:xfrm>
            <a:off x="0" y="4763"/>
            <a:ext cx="9144000" cy="6848475"/>
          </a:xfrm>
          <a:prstGeom prst="rect">
            <a:avLst/>
          </a:prstGeom>
          <a:noFill/>
          <a:ln w="9525">
            <a:noFill/>
            <a:miter lim="800000"/>
            <a:headEnd/>
            <a:tailEnd/>
          </a:ln>
        </p:spPr>
      </p:pic>
      <p:sp>
        <p:nvSpPr>
          <p:cNvPr id="24579"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401"/>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2776778A-15CA-4C76-A466-91B1CAE14F85}" type="datetimeFigureOut">
              <a:rPr lang="en-CA"/>
              <a:t>2020-03-26</a:t>
            </a:fld>
            <a:endParaRPr lang="en-CA"/>
          </a:p>
        </p:txBody>
      </p:sp>
      <p:sp>
        <p:nvSpPr>
          <p:cNvPr id="5" name="Footer Placeholder 4"/>
          <p:cNvSpPr>
            <a:spLocks noGrp="1"/>
          </p:cNvSpPr>
          <p:nvPr>
            <p:ph type="ftr" sz="quarter" idx="3"/>
          </p:nvPr>
        </p:nvSpPr>
        <p:spPr>
          <a:xfrm>
            <a:off x="3124200" y="6356401"/>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401"/>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30A182F2-B712-4BEF-8E44-81C0ED6AA77E}"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626" name="Picture 1"/>
          <p:cNvPicPr>
            <a:picLocks noChangeAspect="1"/>
          </p:cNvPicPr>
          <p:nvPr/>
        </p:nvPicPr>
        <p:blipFill>
          <a:blip r:embed="rId5"/>
          <a:srcRect/>
          <a:stretch>
            <a:fillRect/>
          </a:stretch>
        </p:blipFill>
        <p:spPr bwMode="auto">
          <a:xfrm>
            <a:off x="0" y="4763"/>
            <a:ext cx="9144000" cy="6848475"/>
          </a:xfrm>
          <a:prstGeom prst="rect">
            <a:avLst/>
          </a:prstGeom>
          <a:noFill/>
          <a:ln w="9525">
            <a:noFill/>
            <a:miter lim="800000"/>
            <a:headEnd/>
            <a:tailEnd/>
          </a:ln>
        </p:spPr>
      </p:pic>
      <p:sp>
        <p:nvSpPr>
          <p:cNvPr id="26627"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403"/>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CAB05D8C-B6FE-4078-B07A-170DA0BBB869}" type="datetimeFigureOut">
              <a:rPr lang="en-CA"/>
              <a:t>2020-03-26</a:t>
            </a:fld>
            <a:endParaRPr lang="en-CA"/>
          </a:p>
        </p:txBody>
      </p:sp>
      <p:sp>
        <p:nvSpPr>
          <p:cNvPr id="5" name="Footer Placeholder 4"/>
          <p:cNvSpPr>
            <a:spLocks noGrp="1"/>
          </p:cNvSpPr>
          <p:nvPr>
            <p:ph type="ftr" sz="quarter" idx="3"/>
          </p:nvPr>
        </p:nvSpPr>
        <p:spPr>
          <a:xfrm>
            <a:off x="3124200" y="6356403"/>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403"/>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6FDC1478-472B-46C5-A5B7-31EBBD488337}" type="slidenum">
              <a:rPr lang="en-CA" altLang="en-US"/>
              <a:t>‹#›</a:t>
            </a:fld>
            <a:endParaRPr lang="en-CA" alt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ransition advClick="0"/>
  <p:txStyles>
    <p:title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2770" name="Picture 7"/>
          <p:cNvPicPr>
            <a:picLocks noChangeAspect="1"/>
          </p:cNvPicPr>
          <p:nvPr/>
        </p:nvPicPr>
        <p:blipFill>
          <a:blip r:embed="rId3"/>
          <a:srcRect/>
          <a:stretch>
            <a:fillRect/>
          </a:stretch>
        </p:blipFill>
        <p:spPr bwMode="auto">
          <a:xfrm>
            <a:off x="0" y="4763"/>
            <a:ext cx="9144000" cy="6848475"/>
          </a:xfrm>
          <a:prstGeom prst="rect">
            <a:avLst/>
          </a:prstGeom>
          <a:noFill/>
          <a:ln w="9525">
            <a:noFill/>
            <a:miter lim="800000"/>
            <a:headEnd/>
            <a:tailEnd/>
          </a:ln>
        </p:spPr>
      </p:pic>
      <p:sp>
        <p:nvSpPr>
          <p:cNvPr id="32771" name="Text Placeholder 2"/>
          <p:cNvSpPr>
            <a:spLocks noGrp="1"/>
          </p:cNvSpPr>
          <p:nvPr>
            <p:ph type="body" idx="1"/>
          </p:nvPr>
        </p:nvSpPr>
        <p:spPr bwMode="auto">
          <a:xfrm>
            <a:off x="152400" y="990600"/>
            <a:ext cx="8839200" cy="5135563"/>
          </a:xfrm>
          <a:prstGeom prst="rect">
            <a:avLst/>
          </a:prstGeom>
          <a:noFill/>
          <a:ln w="9525">
            <a:noFill/>
            <a:miter lim="800000"/>
          </a:ln>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635640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51B006E2-B45A-4C8F-9A52-44D297A8C020}" type="datetimeFigureOut">
              <a:rPr lang="en-CA"/>
              <a:t>2020-03-26</a:t>
            </a:fld>
            <a:endParaRPr lang="en-CA"/>
          </a:p>
        </p:txBody>
      </p:sp>
      <p:sp>
        <p:nvSpPr>
          <p:cNvPr id="5" name="Footer Placeholder 4"/>
          <p:cNvSpPr>
            <a:spLocks noGrp="1"/>
          </p:cNvSpPr>
          <p:nvPr>
            <p:ph type="ftr" sz="quarter" idx="3"/>
          </p:nvPr>
        </p:nvSpPr>
        <p:spPr>
          <a:xfrm>
            <a:off x="3124200" y="635640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40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10728121-E575-45A5-8069-FD11C38DDA24}" type="slidenum">
              <a:rPr lang="en-CA"/>
              <a:t>‹#›</a:t>
            </a:fld>
            <a:endParaRPr lang="en-CA"/>
          </a:p>
        </p:txBody>
      </p:sp>
    </p:spTree>
  </p:cSld>
  <p:clrMap bg1="lt1" tx1="dk1" bg2="lt2" tx2="dk2" accent1="accent1" accent2="accent2" accent3="accent3" accent4="accent4" accent5="accent5" accent6="accent6" hlink="hlink" folHlink="folHlink"/>
  <p:sldLayoutIdLst>
    <p:sldLayoutId id="2147483682" r:id="rId1"/>
  </p:sldLayoutIdLst>
  <p:txStyles>
    <p:titleStyle>
      <a:lvl1pPr algn="ctr" rtl="0" eaLnBrk="1" fontAlgn="base" hangingPunct="1">
        <a:spcBef>
          <a:spcPct val="0"/>
        </a:spcBef>
        <a:spcAft>
          <a:spcPct val="0"/>
        </a:spcAft>
        <a:defRPr sz="2000" kern="1200">
          <a:solidFill>
            <a:schemeClr val="bg1"/>
          </a:solidFill>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20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kern="1200">
          <a:solidFill>
            <a:srgbClr val="5C6F7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6.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2.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5.png"/><Relationship Id="rId7"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3.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41.png"/><Relationship Id="rId9" Type="http://schemas.microsoft.com/office/2007/relationships/hdphoto" Target="../media/hdphoto4.wdp"/></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6.png"/><Relationship Id="rId7" Type="http://schemas.microsoft.com/office/2007/relationships/hdphoto" Target="../media/hdphoto3.wdp"/><Relationship Id="rId2" Type="http://schemas.openxmlformats.org/officeDocument/2006/relationships/image" Target="../media/image53.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1.png"/><Relationship Id="rId10" Type="http://schemas.microsoft.com/office/2007/relationships/hdphoto" Target="../media/hdphoto4.wdp"/><Relationship Id="rId4" Type="http://schemas.openxmlformats.org/officeDocument/2006/relationships/image" Target="../media/image45.png"/><Relationship Id="rId9"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hyperlink" Target="http://www.myopiaprofile.co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5.wdp"/><Relationship Id="rId9"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www.myopiaprofile.com/"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mykidsvision.org/" TargetMode="External"/><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3.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1.xml.rels><?xml version="1.0" encoding="UTF-8" standalone="yes"?>
<Relationships xmlns="http://schemas.openxmlformats.org/package/2006/relationships"><Relationship Id="rId3" Type="http://schemas.openxmlformats.org/officeDocument/2006/relationships/hyperlink" Target="mailto:iacle@i&#12290;acle.or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ubtitle 2"/>
          <p:cNvSpPr>
            <a:spLocks noGrp="1"/>
          </p:cNvSpPr>
          <p:nvPr>
            <p:ph type="subTitle" idx="1"/>
          </p:nvPr>
        </p:nvSpPr>
        <p:spPr>
          <a:xfrm>
            <a:off x="1371210" y="2387792"/>
            <a:ext cx="6400800" cy="1932208"/>
          </a:xfrm>
        </p:spPr>
        <p:txBody>
          <a:bodyPr>
            <a:noAutofit/>
          </a:bodyPr>
          <a:lstStyle/>
          <a:p>
            <a:r>
              <a:rPr lang="en-CA" altLang="en-US" sz="3600" dirty="0" err="1">
                <a:solidFill>
                  <a:srgbClr val="5C6F7B"/>
                </a:solidFill>
                <a:latin typeface="Times New Roman" panose="02020603050405020304" pitchFamily="18" charset="0"/>
                <a:cs typeface="Times New Roman" panose="02020603050405020304" pitchFamily="18" charset="0"/>
              </a:rPr>
              <a:t>近视及</a:t>
            </a:r>
            <a:r>
              <a:rPr lang="zh-CN" altLang="en-CA" sz="3600" dirty="0" err="1">
                <a:solidFill>
                  <a:srgbClr val="5C6F7B"/>
                </a:solidFill>
                <a:latin typeface="Times New Roman" panose="02020603050405020304" pitchFamily="18" charset="0"/>
                <a:cs typeface="Times New Roman" panose="02020603050405020304" pitchFamily="18" charset="0"/>
              </a:rPr>
              <a:t>近视防控</a:t>
            </a:r>
            <a:endParaRPr lang="en-CA" altLang="en-US" sz="3600" dirty="0">
              <a:solidFill>
                <a:srgbClr val="5C6F7B"/>
              </a:solidFill>
              <a:latin typeface="Times New Roman" panose="02020603050405020304" pitchFamily="18" charset="0"/>
              <a:cs typeface="Times New Roman" panose="02020603050405020304" pitchFamily="18" charset="0"/>
            </a:endParaRPr>
          </a:p>
          <a:p>
            <a:r>
              <a:rPr lang="en-CA" altLang="en-US" sz="3600" dirty="0">
                <a:solidFill>
                  <a:srgbClr val="5C6F7B"/>
                </a:solidFill>
                <a:latin typeface="Times New Roman" panose="02020603050405020304" pitchFamily="18" charset="0"/>
                <a:cs typeface="Times New Roman" panose="02020603050405020304" pitchFamily="18" charset="0"/>
              </a:rPr>
              <a:t>F3：用于近视控制的隐形眼镜</a:t>
            </a:r>
          </a:p>
        </p:txBody>
      </p:sp>
      <p:sp>
        <p:nvSpPr>
          <p:cNvPr id="5" name="TextBox 4"/>
          <p:cNvSpPr txBox="1"/>
          <p:nvPr/>
        </p:nvSpPr>
        <p:spPr>
          <a:xfrm>
            <a:off x="210035" y="6381328"/>
            <a:ext cx="1459129" cy="369332"/>
          </a:xfrm>
          <a:prstGeom prst="rect">
            <a:avLst/>
          </a:prstGeom>
          <a:noFill/>
        </p:spPr>
        <p:txBody>
          <a:bodyPr wrap="square" rtlCol="0">
            <a:spAutoFit/>
          </a:bodyPr>
          <a:lstStyle/>
          <a:p>
            <a:pPr defTabSz="914400" fontAlgn="base">
              <a:spcBef>
                <a:spcPct val="0"/>
              </a:spcBef>
              <a:spcAft>
                <a:spcPct val="0"/>
              </a:spcAft>
            </a:pPr>
            <a:r>
              <a:rPr lang="en-AU" b="1" dirty="0">
                <a:solidFill>
                  <a:srgbClr val="FF0000"/>
                </a:solidFill>
                <a:cs typeface="Arial" panose="020B0604020202020204" pitchFamily="34" charset="0"/>
              </a:rPr>
              <a:t>2018-02-05</a:t>
            </a:r>
            <a:endParaRPr lang="en-GB" b="1" dirty="0">
              <a:solidFill>
                <a:srgbClr val="FF0000"/>
              </a:solidFill>
              <a:cs typeface="Arial" panose="020B0604020202020204" pitchFamily="34"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38454"/>
          <a:stretch>
            <a:fillRect/>
          </a:stretch>
        </p:blipFill>
        <p:spPr>
          <a:xfrm>
            <a:off x="1360243" y="1054619"/>
            <a:ext cx="6412316" cy="3972109"/>
          </a:xfrm>
          <a:prstGeom prst="rect">
            <a:avLst/>
          </a:prstGeom>
        </p:spPr>
      </p:pic>
      <p:sp>
        <p:nvSpPr>
          <p:cNvPr id="3" name="Title 1"/>
          <p:cNvSpPr txBox="1"/>
          <p:nvPr/>
        </p:nvSpPr>
        <p:spPr>
          <a:xfrm>
            <a:off x="1360243" y="5433481"/>
            <a:ext cx="6412316" cy="500396"/>
          </a:xfrm>
          <a:prstGeom prst="rect">
            <a:avLst/>
          </a:prstGeom>
          <a:solidFill>
            <a:srgbClr val="FF283A"/>
          </a:solidFill>
        </p:spPr>
        <p:txBody>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2400" b="1" dirty="0">
                <a:solidFill>
                  <a:schemeClr val="bg1"/>
                </a:solidFill>
                <a:latin typeface="Arial" panose="020B0604020202020204" pitchFamily="34" charset="0"/>
                <a:cs typeface="Arial" panose="020B0604020202020204" pitchFamily="34" charset="0"/>
              </a:rPr>
              <a:t>没有“安全”的近视</a:t>
            </a:r>
            <a:r>
              <a:rPr lang="zh-CN" altLang="en-US" sz="2400" b="1" dirty="0">
                <a:solidFill>
                  <a:schemeClr val="bg1"/>
                </a:solidFill>
                <a:latin typeface="Arial" panose="020B0604020202020204" pitchFamily="34" charset="0"/>
                <a:cs typeface="Arial" panose="020B0604020202020204" pitchFamily="34" charset="0"/>
              </a:rPr>
              <a:t>标准</a:t>
            </a:r>
          </a:p>
        </p:txBody>
      </p:sp>
      <p:sp>
        <p:nvSpPr>
          <p:cNvPr id="4" name="TextBox 3"/>
          <p:cNvSpPr txBox="1"/>
          <p:nvPr/>
        </p:nvSpPr>
        <p:spPr>
          <a:xfrm>
            <a:off x="155648" y="77824"/>
            <a:ext cx="8988352" cy="521970"/>
          </a:xfrm>
          <a:prstGeom prst="rect">
            <a:avLst/>
          </a:prstGeom>
          <a:noFill/>
        </p:spPr>
        <p:txBody>
          <a:bodyPr wrap="square" rtlCol="0">
            <a:spAutoFit/>
          </a:bodyPr>
          <a:lstStyle/>
          <a:p>
            <a:r>
              <a:rPr lang="en-AU" sz="2800" dirty="0">
                <a:solidFill>
                  <a:schemeClr val="bg1"/>
                </a:solidFill>
                <a:latin typeface="Arial" panose="020B0604020202020204" pitchFamily="34" charset="0"/>
                <a:cs typeface="Arial" panose="020B0604020202020204" pitchFamily="34" charset="0"/>
              </a:rPr>
              <a:t>近视控制的“原因”：</a:t>
            </a:r>
            <a:r>
              <a:rPr lang="en-AU" sz="2800" dirty="0">
                <a:solidFill>
                  <a:srgbClr val="FFFF00"/>
                </a:solidFill>
                <a:latin typeface="Arial" panose="020B0604020202020204" pitchFamily="34" charset="0"/>
                <a:cs typeface="Arial" panose="020B0604020202020204" pitchFamily="34" charset="0"/>
              </a:rPr>
              <a:t>没有“安全”的近视</a:t>
            </a:r>
            <a:r>
              <a:rPr lang="zh-CN" altLang="en-AU" sz="2800" dirty="0">
                <a:solidFill>
                  <a:srgbClr val="FFFF00"/>
                </a:solidFill>
                <a:latin typeface="Arial" panose="020B0604020202020204" pitchFamily="34" charset="0"/>
                <a:cs typeface="Arial" panose="020B0604020202020204" pitchFamily="34" charset="0"/>
              </a:rPr>
              <a:t>标准</a:t>
            </a:r>
          </a:p>
        </p:txBody>
      </p:sp>
      <p:sp>
        <p:nvSpPr>
          <p:cNvPr id="2" name="文本框 1"/>
          <p:cNvSpPr txBox="1"/>
          <p:nvPr/>
        </p:nvSpPr>
        <p:spPr>
          <a:xfrm>
            <a:off x="3155950" y="1278890"/>
            <a:ext cx="3127284" cy="221615"/>
          </a:xfrm>
          <a:prstGeom prst="rect">
            <a:avLst/>
          </a:prstGeom>
          <a:solidFill>
            <a:schemeClr val="bg1"/>
          </a:solidFill>
        </p:spPr>
        <p:txBody>
          <a:bodyPr wrap="square" rtlCol="0">
            <a:noAutofit/>
          </a:bodyPr>
          <a:lstStyle/>
          <a:p>
            <a:pPr>
              <a:lnSpc>
                <a:spcPct val="100000"/>
              </a:lnSpc>
            </a:pPr>
            <a:r>
              <a:rPr lang="zh-CN" altLang="en-US" sz="1200" b="1" dirty="0">
                <a:solidFill>
                  <a:schemeClr val="tx2">
                    <a:lumMod val="60000"/>
                    <a:lumOff val="40000"/>
                  </a:schemeClr>
                </a:solidFill>
              </a:rPr>
              <a:t>视网膜与眼睛研究进展31（2012）622-660</a:t>
            </a:r>
          </a:p>
        </p:txBody>
      </p:sp>
      <p:sp>
        <p:nvSpPr>
          <p:cNvPr id="5" name="文本框 4"/>
          <p:cNvSpPr txBox="1"/>
          <p:nvPr/>
        </p:nvSpPr>
        <p:spPr>
          <a:xfrm>
            <a:off x="3155950" y="1755140"/>
            <a:ext cx="3381375" cy="280035"/>
          </a:xfrm>
          <a:prstGeom prst="rect">
            <a:avLst/>
          </a:prstGeom>
          <a:solidFill>
            <a:schemeClr val="bg1">
              <a:lumMod val="85000"/>
            </a:schemeClr>
          </a:solidFill>
        </p:spPr>
        <p:txBody>
          <a:bodyPr wrap="square" rtlCol="0">
            <a:noAutofit/>
          </a:bodyPr>
          <a:lstStyle/>
          <a:p>
            <a:pPr>
              <a:lnSpc>
                <a:spcPct val="100000"/>
              </a:lnSpc>
            </a:pPr>
            <a:r>
              <a:rPr lang="zh-CN" altLang="en-US" sz="1000" b="1" dirty="0"/>
              <a:t>内容列表可在</a:t>
            </a:r>
            <a:r>
              <a:rPr lang="zh-CN" altLang="en-US" sz="1000" b="1" dirty="0">
                <a:solidFill>
                  <a:schemeClr val="tx2">
                    <a:lumMod val="60000"/>
                    <a:lumOff val="40000"/>
                  </a:schemeClr>
                </a:solidFill>
              </a:rPr>
              <a:t>SicVerse ScienceDirect</a:t>
            </a:r>
            <a:r>
              <a:rPr lang="zh-CN" altLang="en-US" sz="1000" b="1" dirty="0"/>
              <a:t>获得</a:t>
            </a:r>
          </a:p>
        </p:txBody>
      </p:sp>
      <p:sp>
        <p:nvSpPr>
          <p:cNvPr id="6" name="文本框 5"/>
          <p:cNvSpPr txBox="1"/>
          <p:nvPr/>
        </p:nvSpPr>
        <p:spPr>
          <a:xfrm>
            <a:off x="3039110" y="2163445"/>
            <a:ext cx="2949575" cy="431165"/>
          </a:xfrm>
          <a:prstGeom prst="rect">
            <a:avLst/>
          </a:prstGeom>
          <a:solidFill>
            <a:schemeClr val="bg1">
              <a:lumMod val="85000"/>
            </a:schemeClr>
          </a:solidFill>
        </p:spPr>
        <p:txBody>
          <a:bodyPr wrap="square" rtlCol="0">
            <a:noAutofit/>
          </a:bodyPr>
          <a:lstStyle/>
          <a:p>
            <a:pPr>
              <a:lnSpc>
                <a:spcPct val="100000"/>
              </a:lnSpc>
            </a:pPr>
            <a:r>
              <a:rPr lang="zh-CN" altLang="en-US" sz="1600" b="1" dirty="0"/>
              <a:t>视网膜和眼睛研究进展</a:t>
            </a:r>
          </a:p>
        </p:txBody>
      </p:sp>
      <p:sp>
        <p:nvSpPr>
          <p:cNvPr id="8" name="文本框 7"/>
          <p:cNvSpPr txBox="1"/>
          <p:nvPr/>
        </p:nvSpPr>
        <p:spPr>
          <a:xfrm>
            <a:off x="3155950" y="2700020"/>
            <a:ext cx="2881630" cy="220980"/>
          </a:xfrm>
          <a:prstGeom prst="rect">
            <a:avLst/>
          </a:prstGeom>
          <a:solidFill>
            <a:schemeClr val="bg1">
              <a:lumMod val="85000"/>
            </a:schemeClr>
          </a:solidFill>
        </p:spPr>
        <p:txBody>
          <a:bodyPr wrap="square" rtlCol="0">
            <a:noAutofit/>
          </a:bodyPr>
          <a:lstStyle/>
          <a:p>
            <a:pPr>
              <a:lnSpc>
                <a:spcPct val="100000"/>
              </a:lnSpc>
            </a:pPr>
            <a:r>
              <a:rPr lang="zh-CN" altLang="en-US" sz="1000" b="1" dirty="0"/>
              <a:t>期刊主页</a:t>
            </a:r>
            <a:r>
              <a:rPr lang="en-US" altLang="zh-CN" sz="1000" b="1" dirty="0" err="1"/>
              <a:t>www.elsevier.com/locate/prer</a:t>
            </a:r>
            <a:endParaRPr lang="en-US" altLang="zh-CN" sz="1000" b="1" dirty="0"/>
          </a:p>
        </p:txBody>
      </p:sp>
      <p:sp>
        <p:nvSpPr>
          <p:cNvPr id="9" name="文本框 8"/>
          <p:cNvSpPr txBox="1"/>
          <p:nvPr/>
        </p:nvSpPr>
        <p:spPr>
          <a:xfrm>
            <a:off x="1475740" y="3533775"/>
            <a:ext cx="6178550" cy="1009650"/>
          </a:xfrm>
          <a:prstGeom prst="rect">
            <a:avLst/>
          </a:prstGeom>
          <a:solidFill>
            <a:schemeClr val="bg1"/>
          </a:solidFill>
        </p:spPr>
        <p:txBody>
          <a:bodyPr wrap="square" rtlCol="0">
            <a:noAutofit/>
          </a:bodyPr>
          <a:lstStyle/>
          <a:p>
            <a:pPr>
              <a:lnSpc>
                <a:spcPct val="100000"/>
              </a:lnSpc>
            </a:pPr>
            <a:r>
              <a:rPr lang="zh-CN" altLang="en-US" b="1" dirty="0"/>
              <a:t>视网膜、光学和环境因素在近视病因中的复杂相互作用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93" y="78729"/>
            <a:ext cx="8839200" cy="685800"/>
          </a:xfrm>
        </p:spPr>
        <p:txBody>
          <a:bodyPr>
            <a:normAutofit/>
          </a:bodyPr>
          <a:lstStyle/>
          <a:p>
            <a:r>
              <a:rPr lang="en-US" dirty="0"/>
              <a:t>↑</a:t>
            </a:r>
            <a:r>
              <a:rPr lang="en-US" dirty="0" err="1"/>
              <a:t>风险</a:t>
            </a:r>
            <a:r>
              <a:rPr lang="en-US" dirty="0"/>
              <a:t>（</a:t>
            </a:r>
            <a:r>
              <a:rPr lang="zh-CN" altLang="en-US" dirty="0"/>
              <a:t>相对危险性</a:t>
            </a:r>
            <a:r>
              <a:rPr lang="en-US" dirty="0">
                <a:sym typeface="+mn-ea"/>
              </a:rPr>
              <a:t>[</a:t>
            </a:r>
            <a:r>
              <a:rPr lang="en-US" dirty="0" err="1">
                <a:sym typeface="+mn-ea"/>
              </a:rPr>
              <a:t>ORs</a:t>
            </a:r>
            <a:r>
              <a:rPr lang="en-US" dirty="0">
                <a:sym typeface="+mn-ea"/>
              </a:rPr>
              <a:t>]</a:t>
            </a:r>
            <a:r>
              <a:rPr lang="en-US" dirty="0"/>
              <a:t>）</a:t>
            </a:r>
          </a:p>
        </p:txBody>
      </p:sp>
      <p:graphicFrame>
        <p:nvGraphicFramePr>
          <p:cNvPr id="4" name="Content Placeholder 3"/>
          <p:cNvGraphicFramePr>
            <a:graphicFrameLocks noGrp="1"/>
          </p:cNvGraphicFramePr>
          <p:nvPr>
            <p:ph idx="1"/>
          </p:nvPr>
        </p:nvGraphicFramePr>
        <p:xfrm>
          <a:off x="1021404" y="1488561"/>
          <a:ext cx="7091464" cy="3291840"/>
        </p:xfrm>
        <a:graphic>
          <a:graphicData uri="http://schemas.openxmlformats.org/drawingml/2006/table">
            <a:tbl>
              <a:tblPr firstRow="1" bandRow="1">
                <a:tableStyleId>{2D5ABB26-0587-4C30-8999-92F81FD0307C}</a:tableStyleId>
              </a:tblPr>
              <a:tblGrid>
                <a:gridCol w="1772866">
                  <a:extLst>
                    <a:ext uri="{9D8B030D-6E8A-4147-A177-3AD203B41FA5}">
                      <a16:colId xmlns:a16="http://schemas.microsoft.com/office/drawing/2014/main" val="20000"/>
                    </a:ext>
                  </a:extLst>
                </a:gridCol>
                <a:gridCol w="1772866">
                  <a:extLst>
                    <a:ext uri="{9D8B030D-6E8A-4147-A177-3AD203B41FA5}">
                      <a16:colId xmlns:a16="http://schemas.microsoft.com/office/drawing/2014/main" val="20001"/>
                    </a:ext>
                  </a:extLst>
                </a:gridCol>
                <a:gridCol w="1772866">
                  <a:extLst>
                    <a:ext uri="{9D8B030D-6E8A-4147-A177-3AD203B41FA5}">
                      <a16:colId xmlns:a16="http://schemas.microsoft.com/office/drawing/2014/main" val="20002"/>
                    </a:ext>
                  </a:extLst>
                </a:gridCol>
                <a:gridCol w="1772866">
                  <a:extLst>
                    <a:ext uri="{9D8B030D-6E8A-4147-A177-3AD203B41FA5}">
                      <a16:colId xmlns:a16="http://schemas.microsoft.com/office/drawing/2014/main" val="20003"/>
                    </a:ext>
                  </a:extLst>
                </a:gridCol>
              </a:tblGrid>
              <a:tr h="822960">
                <a:tc>
                  <a:txBody>
                    <a:bodyPr/>
                    <a:lstStyle/>
                    <a:p>
                      <a:endParaRPr lang="en-US" sz="1300" dirty="0"/>
                    </a:p>
                  </a:txBody>
                  <a:tcPr marL="68580" marR="6858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Cataract (PSCC)</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400" dirty="0"/>
                        <a:t>Retinal detachment</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400" dirty="0"/>
                        <a:t>Myopic</a:t>
                      </a:r>
                    </a:p>
                    <a:p>
                      <a:pPr algn="ctr"/>
                      <a:r>
                        <a:rPr lang="en-US" sz="2400" dirty="0"/>
                        <a:t>Maculopathy</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737483">
                <a:tc>
                  <a:txBody>
                    <a:bodyPr/>
                    <a:lstStyle/>
                    <a:p>
                      <a:pPr algn="l"/>
                      <a:r>
                        <a:rPr lang="en-US" sz="2400" b="1" dirty="0"/>
                        <a:t>–1.00 </a:t>
                      </a:r>
                      <a:r>
                        <a:rPr lang="zh-CN" altLang="en-US" sz="2400" b="1" dirty="0"/>
                        <a:t>至</a:t>
                      </a:r>
                      <a:br>
                        <a:rPr lang="en-US" sz="2400" b="1" dirty="0"/>
                      </a:br>
                      <a:r>
                        <a:rPr lang="en-US" sz="2400" b="1" dirty="0"/>
                        <a:t>–3.00</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2800" dirty="0"/>
                        <a:t>2.1</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3.1</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2.2</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7483">
                <a:tc>
                  <a:txBody>
                    <a:bodyPr/>
                    <a:lstStyle/>
                    <a:p>
                      <a:pPr algn="l"/>
                      <a:r>
                        <a:rPr lang="en-US" sz="2400" b="1" dirty="0"/>
                        <a:t>–3.00 </a:t>
                      </a:r>
                      <a:r>
                        <a:rPr lang="zh-CN" altLang="en-US" sz="2400" b="1" dirty="0"/>
                        <a:t>至</a:t>
                      </a:r>
                      <a:br>
                        <a:rPr lang="en-US" sz="2400" b="1" dirty="0"/>
                      </a:br>
                      <a:r>
                        <a:rPr lang="en-US" sz="2400" b="1" dirty="0"/>
                        <a:t>–6.00</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800" dirty="0"/>
                        <a:t>3.1</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9.0</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9.7</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37483">
                <a:tc>
                  <a:txBody>
                    <a:bodyPr/>
                    <a:lstStyle/>
                    <a:p>
                      <a:pPr algn="l"/>
                      <a:r>
                        <a:rPr lang="en-US" sz="2400" b="1" dirty="0"/>
                        <a:t>–6.00 </a:t>
                      </a:r>
                      <a:r>
                        <a:rPr lang="zh-CN" altLang="en-US" sz="2400" b="1" dirty="0"/>
                        <a:t>至</a:t>
                      </a:r>
                      <a:br>
                        <a:rPr lang="en-US" sz="2400" b="1" dirty="0"/>
                      </a:br>
                      <a:r>
                        <a:rPr lang="en-US" sz="2400" b="1" dirty="0"/>
                        <a:t>–</a:t>
                      </a:r>
                      <a:r>
                        <a:rPr lang="en-US" sz="2400" b="1" baseline="0" dirty="0"/>
                        <a:t>8.00</a:t>
                      </a:r>
                      <a:endParaRPr lang="en-US" sz="2400" b="1" dirty="0"/>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2800" dirty="0"/>
                        <a:t>5.5</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FF0000"/>
                          </a:solidFill>
                        </a:rPr>
                        <a:t>21.5</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FF0000"/>
                          </a:solidFill>
                        </a:rPr>
                        <a:t>40.6</a:t>
                      </a: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3" name="Group 2"/>
          <p:cNvGrpSpPr/>
          <p:nvPr/>
        </p:nvGrpSpPr>
        <p:grpSpPr>
          <a:xfrm>
            <a:off x="3089579" y="4625870"/>
            <a:ext cx="4756573" cy="1696555"/>
            <a:chOff x="3143369" y="4625870"/>
            <a:chExt cx="4756573" cy="1696555"/>
          </a:xfrm>
        </p:grpSpPr>
        <p:pic>
          <p:nvPicPr>
            <p:cNvPr id="2050" name="Picture 2" descr="C:\Users\pc-hp\Desktop\PICS\Picture5.png"/>
            <p:cNvPicPr>
              <a:picLocks noChangeAspect="1" noChangeArrowheads="1"/>
            </p:cNvPicPr>
            <p:nvPr/>
          </p:nvPicPr>
          <p:blipFill>
            <a:blip r:embed="rId3"/>
            <a:srcRect/>
            <a:stretch>
              <a:fillRect/>
            </a:stretch>
          </p:blipFill>
          <p:spPr bwMode="auto">
            <a:xfrm>
              <a:off x="3143369" y="4625870"/>
              <a:ext cx="1569204" cy="1399147"/>
            </a:xfrm>
            <a:prstGeom prst="rect">
              <a:avLst/>
            </a:prstGeom>
            <a:noFill/>
          </p:spPr>
        </p:pic>
        <p:pic>
          <p:nvPicPr>
            <p:cNvPr id="2051" name="Picture 3" descr="C:\Users\pc-hp\Desktop\PICS\Picture6.png"/>
            <p:cNvPicPr>
              <a:picLocks noChangeAspect="1" noChangeArrowheads="1"/>
            </p:cNvPicPr>
            <p:nvPr/>
          </p:nvPicPr>
          <p:blipFill>
            <a:blip r:embed="rId4"/>
            <a:srcRect/>
            <a:stretch>
              <a:fillRect/>
            </a:stretch>
          </p:blipFill>
          <p:spPr bwMode="auto">
            <a:xfrm>
              <a:off x="4722301" y="4640717"/>
              <a:ext cx="1642640" cy="1384300"/>
            </a:xfrm>
            <a:prstGeom prst="rect">
              <a:avLst/>
            </a:prstGeom>
            <a:noFill/>
          </p:spPr>
        </p:pic>
        <p:pic>
          <p:nvPicPr>
            <p:cNvPr id="2052" name="Picture 4" descr="C:\Users\pc-hp\Desktop\PICS\Picture7.png"/>
            <p:cNvPicPr>
              <a:picLocks noChangeAspect="1" noChangeArrowheads="1"/>
            </p:cNvPicPr>
            <p:nvPr/>
          </p:nvPicPr>
          <p:blipFill>
            <a:blip r:embed="rId5"/>
            <a:srcRect/>
            <a:stretch>
              <a:fillRect/>
            </a:stretch>
          </p:blipFill>
          <p:spPr bwMode="auto">
            <a:xfrm>
              <a:off x="6377133" y="4640717"/>
              <a:ext cx="1522809" cy="1384300"/>
            </a:xfrm>
            <a:prstGeom prst="rect">
              <a:avLst/>
            </a:prstGeom>
            <a:noFill/>
          </p:spPr>
        </p:pic>
        <p:sp>
          <p:nvSpPr>
            <p:cNvPr id="8" name="Rectangle 7"/>
            <p:cNvSpPr/>
            <p:nvPr/>
          </p:nvSpPr>
          <p:spPr>
            <a:xfrm>
              <a:off x="3156193" y="5953093"/>
              <a:ext cx="2831622" cy="369332"/>
            </a:xfrm>
            <a:prstGeom prst="rect">
              <a:avLst/>
            </a:prstGeom>
          </p:spPr>
          <p:txBody>
            <a:bodyPr wrap="square">
              <a:spAutoFit/>
            </a:bodyPr>
            <a:lstStyle/>
            <a:p>
              <a:pPr algn="ctr"/>
              <a:r>
                <a:rPr lang="en-US" b="1" dirty="0">
                  <a:solidFill>
                    <a:srgbClr val="5C6F7B"/>
                  </a:solidFill>
                </a:rPr>
                <a:t>For References – see Notes</a:t>
              </a:r>
            </a:p>
          </p:txBody>
        </p:sp>
      </p:grpSp>
      <p:sp>
        <p:nvSpPr>
          <p:cNvPr id="5" name="文本框 4"/>
          <p:cNvSpPr txBox="1"/>
          <p:nvPr/>
        </p:nvSpPr>
        <p:spPr>
          <a:xfrm>
            <a:off x="2961640" y="1510664"/>
            <a:ext cx="1286510" cy="741045"/>
          </a:xfrm>
          <a:prstGeom prst="rect">
            <a:avLst/>
          </a:prstGeom>
          <a:solidFill>
            <a:schemeClr val="bg2"/>
          </a:solidFill>
        </p:spPr>
        <p:txBody>
          <a:bodyPr wrap="square" rtlCol="0">
            <a:noAutofit/>
          </a:bodyPr>
          <a:lstStyle/>
          <a:p>
            <a:pPr>
              <a:lnSpc>
                <a:spcPct val="100000"/>
              </a:lnSpc>
            </a:pPr>
            <a:r>
              <a:rPr lang="zh-CN" altLang="en-US" sz="2400" dirty="0"/>
              <a:t>白内障</a:t>
            </a:r>
          </a:p>
          <a:p>
            <a:pPr>
              <a:lnSpc>
                <a:spcPct val="100000"/>
              </a:lnSpc>
            </a:pPr>
            <a:r>
              <a:rPr lang="en-US" altLang="zh-CN" sz="2400" dirty="0"/>
              <a:t>(PSCC)</a:t>
            </a:r>
          </a:p>
        </p:txBody>
      </p:sp>
      <p:sp>
        <p:nvSpPr>
          <p:cNvPr id="6" name="文本框 5"/>
          <p:cNvSpPr txBox="1"/>
          <p:nvPr/>
        </p:nvSpPr>
        <p:spPr>
          <a:xfrm>
            <a:off x="4658783" y="1510664"/>
            <a:ext cx="1601047" cy="741045"/>
          </a:xfrm>
          <a:prstGeom prst="rect">
            <a:avLst/>
          </a:prstGeom>
          <a:solidFill>
            <a:schemeClr val="bg2"/>
          </a:solidFill>
        </p:spPr>
        <p:txBody>
          <a:bodyPr wrap="square" rtlCol="0">
            <a:noAutofit/>
          </a:bodyPr>
          <a:lstStyle/>
          <a:p>
            <a:pPr>
              <a:lnSpc>
                <a:spcPct val="100000"/>
              </a:lnSpc>
            </a:pPr>
            <a:r>
              <a:rPr lang="zh-CN" altLang="en-US" sz="2400"/>
              <a:t>视网膜脱离</a:t>
            </a:r>
          </a:p>
        </p:txBody>
      </p:sp>
      <p:sp>
        <p:nvSpPr>
          <p:cNvPr id="7" name="文本框 6"/>
          <p:cNvSpPr txBox="1"/>
          <p:nvPr/>
        </p:nvSpPr>
        <p:spPr>
          <a:xfrm>
            <a:off x="6431914" y="1510665"/>
            <a:ext cx="1680953" cy="739775"/>
          </a:xfrm>
          <a:prstGeom prst="rect">
            <a:avLst/>
          </a:prstGeom>
          <a:solidFill>
            <a:schemeClr val="bg2"/>
          </a:solidFill>
        </p:spPr>
        <p:txBody>
          <a:bodyPr wrap="square" rtlCol="0">
            <a:noAutofit/>
          </a:bodyPr>
          <a:lstStyle/>
          <a:p>
            <a:pPr>
              <a:lnSpc>
                <a:spcPct val="100000"/>
              </a:lnSpc>
            </a:pPr>
            <a:r>
              <a:rPr lang="zh-CN" altLang="en-US" sz="2400" dirty="0"/>
              <a:t>近视黄斑病变</a:t>
            </a:r>
          </a:p>
        </p:txBody>
      </p:sp>
      <p:sp>
        <p:nvSpPr>
          <p:cNvPr id="9" name="文本框 8"/>
          <p:cNvSpPr txBox="1"/>
          <p:nvPr/>
        </p:nvSpPr>
        <p:spPr>
          <a:xfrm>
            <a:off x="3217545" y="6033770"/>
            <a:ext cx="2716480" cy="173355"/>
          </a:xfrm>
          <a:prstGeom prst="rect">
            <a:avLst/>
          </a:prstGeom>
          <a:solidFill>
            <a:schemeClr val="bg1"/>
          </a:solidFill>
        </p:spPr>
        <p:txBody>
          <a:bodyPr wrap="square" rtlCol="0">
            <a:noAutofit/>
          </a:bodyPr>
          <a:lstStyle/>
          <a:p>
            <a:pPr algn="ctr">
              <a:lnSpc>
                <a:spcPct val="100000"/>
              </a:lnSpc>
            </a:pPr>
            <a:r>
              <a:rPr lang="zh-CN" altLang="en-US" sz="1000" b="1" dirty="0"/>
              <a:t>参考资料见备注</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c-hp\Desktop\PICS\Picture8.png"/>
          <p:cNvPicPr>
            <a:picLocks noChangeAspect="1" noChangeArrowheads="1"/>
          </p:cNvPicPr>
          <p:nvPr/>
        </p:nvPicPr>
        <p:blipFill>
          <a:blip r:embed="rId3"/>
          <a:srcRect/>
          <a:stretch>
            <a:fillRect/>
          </a:stretch>
        </p:blipFill>
        <p:spPr bwMode="auto">
          <a:xfrm>
            <a:off x="254323" y="857003"/>
            <a:ext cx="2223583" cy="2198755"/>
          </a:xfrm>
          <a:prstGeom prst="rect">
            <a:avLst/>
          </a:prstGeom>
          <a:noFill/>
        </p:spPr>
      </p:pic>
      <p:pic>
        <p:nvPicPr>
          <p:cNvPr id="3075" name="Picture 3" descr="C:\Users\pc-hp\Desktop\PICS\Picture9.png"/>
          <p:cNvPicPr>
            <a:picLocks noChangeAspect="1" noChangeArrowheads="1"/>
          </p:cNvPicPr>
          <p:nvPr/>
        </p:nvPicPr>
        <p:blipFill>
          <a:blip r:embed="rId4"/>
          <a:srcRect/>
          <a:stretch>
            <a:fillRect/>
          </a:stretch>
        </p:blipFill>
        <p:spPr bwMode="auto">
          <a:xfrm>
            <a:off x="3413455" y="2418760"/>
            <a:ext cx="2255107" cy="2013499"/>
          </a:xfrm>
          <a:prstGeom prst="rect">
            <a:avLst/>
          </a:prstGeom>
          <a:noFill/>
        </p:spPr>
      </p:pic>
      <p:pic>
        <p:nvPicPr>
          <p:cNvPr id="3076" name="Picture 4" descr="C:\Users\pc-hp\Desktop\PICS\Picture10.png"/>
          <p:cNvPicPr>
            <a:picLocks noChangeAspect="1" noChangeArrowheads="1"/>
          </p:cNvPicPr>
          <p:nvPr/>
        </p:nvPicPr>
        <p:blipFill>
          <a:blip r:embed="rId5"/>
          <a:srcRect/>
          <a:stretch>
            <a:fillRect/>
          </a:stretch>
        </p:blipFill>
        <p:spPr bwMode="auto">
          <a:xfrm>
            <a:off x="6625335" y="3765181"/>
            <a:ext cx="2243644" cy="2211855"/>
          </a:xfrm>
          <a:prstGeom prst="rect">
            <a:avLst/>
          </a:prstGeom>
          <a:noFill/>
        </p:spPr>
      </p:pic>
      <p:sp>
        <p:nvSpPr>
          <p:cNvPr id="7" name="Title 1"/>
          <p:cNvSpPr txBox="1"/>
          <p:nvPr/>
        </p:nvSpPr>
        <p:spPr>
          <a:xfrm>
            <a:off x="148493" y="78729"/>
            <a:ext cx="8839200" cy="685800"/>
          </a:xfrm>
          <a:prstGeom prst="rect">
            <a:avLst/>
          </a:prstGeom>
        </p:spPr>
        <p:txBody>
          <a:bodyPr>
            <a:norm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en-US" dirty="0"/>
              <a:t>终身风险/</a:t>
            </a:r>
            <a:r>
              <a:rPr lang="zh-CN" altLang="en-US" dirty="0"/>
              <a:t>成效</a:t>
            </a:r>
            <a:r>
              <a:rPr lang="en-US" dirty="0"/>
              <a:t>分析</a:t>
            </a:r>
          </a:p>
        </p:txBody>
      </p:sp>
      <p:sp>
        <p:nvSpPr>
          <p:cNvPr id="6" name="Rectangle 5"/>
          <p:cNvSpPr/>
          <p:nvPr/>
        </p:nvSpPr>
        <p:spPr>
          <a:xfrm>
            <a:off x="3156193" y="5807173"/>
            <a:ext cx="2831622" cy="369332"/>
          </a:xfrm>
          <a:prstGeom prst="rect">
            <a:avLst/>
          </a:prstGeom>
        </p:spPr>
        <p:txBody>
          <a:bodyPr wrap="square">
            <a:spAutoFit/>
          </a:bodyPr>
          <a:lstStyle/>
          <a:p>
            <a:pPr algn="ctr"/>
            <a:r>
              <a:rPr lang="en-US" b="1" dirty="0">
                <a:solidFill>
                  <a:srgbClr val="5C6F7B"/>
                </a:solidFill>
              </a:rPr>
              <a:t>For References – see Notes</a:t>
            </a:r>
          </a:p>
        </p:txBody>
      </p:sp>
      <p:sp>
        <p:nvSpPr>
          <p:cNvPr id="9" name="文本框 8"/>
          <p:cNvSpPr txBox="1"/>
          <p:nvPr/>
        </p:nvSpPr>
        <p:spPr>
          <a:xfrm>
            <a:off x="3217545" y="5876925"/>
            <a:ext cx="2807335" cy="330200"/>
          </a:xfrm>
          <a:prstGeom prst="rect">
            <a:avLst/>
          </a:prstGeom>
          <a:solidFill>
            <a:schemeClr val="bg1"/>
          </a:solidFill>
        </p:spPr>
        <p:txBody>
          <a:bodyPr wrap="square" rtlCol="0">
            <a:noAutofit/>
          </a:bodyPr>
          <a:lstStyle/>
          <a:p>
            <a:pPr>
              <a:lnSpc>
                <a:spcPct val="100000"/>
              </a:lnSpc>
            </a:pPr>
            <a:r>
              <a:rPr lang="zh-CN" altLang="en-US" sz="1000" b="1" dirty="0"/>
              <a:t>参考资料见备注</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389426" y="1738187"/>
          <a:ext cx="5139782" cy="2118360"/>
        </p:xfrm>
        <a:graphic>
          <a:graphicData uri="http://schemas.openxmlformats.org/drawingml/2006/table">
            <a:tbl>
              <a:tblPr firstRow="1" bandRow="1">
                <a:tableStyleId>{5C22544A-7EE6-4342-B048-85BDC9FD1C3A}</a:tableStyleId>
              </a:tblPr>
              <a:tblGrid>
                <a:gridCol w="2844055">
                  <a:extLst>
                    <a:ext uri="{9D8B030D-6E8A-4147-A177-3AD203B41FA5}">
                      <a16:colId xmlns:a16="http://schemas.microsoft.com/office/drawing/2014/main" val="20000"/>
                    </a:ext>
                  </a:extLst>
                </a:gridCol>
                <a:gridCol w="2295727">
                  <a:extLst>
                    <a:ext uri="{9D8B030D-6E8A-4147-A177-3AD203B41FA5}">
                      <a16:colId xmlns:a16="http://schemas.microsoft.com/office/drawing/2014/main" val="20001"/>
                    </a:ext>
                  </a:extLst>
                </a:gridCol>
              </a:tblGrid>
              <a:tr h="0">
                <a:tc>
                  <a:txBody>
                    <a:bodyPr/>
                    <a:lstStyle/>
                    <a:p>
                      <a:r>
                        <a:rPr lang="en-US" sz="1800" b="0" dirty="0">
                          <a:solidFill>
                            <a:schemeClr val="tx1">
                              <a:lumMod val="90000"/>
                              <a:lumOff val="10000"/>
                            </a:schemeClr>
                          </a:solidFill>
                        </a:rPr>
                        <a:t>日</a:t>
                      </a:r>
                      <a:r>
                        <a:rPr lang="zh-CN" altLang="en-US" sz="1800" b="0" dirty="0">
                          <a:solidFill>
                            <a:schemeClr val="tx1">
                              <a:lumMod val="90000"/>
                              <a:lumOff val="10000"/>
                            </a:schemeClr>
                          </a:solidFill>
                        </a:rPr>
                        <a:t>戴，</a:t>
                      </a:r>
                      <a:r>
                        <a:rPr lang="en-US" sz="1800" b="0" dirty="0">
                          <a:solidFill>
                            <a:schemeClr val="tx1">
                              <a:lumMod val="90000"/>
                              <a:lumOff val="10000"/>
                            </a:schemeClr>
                          </a:solidFill>
                        </a:rPr>
                        <a:t>DD 0.02％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US" sz="1800" b="0" dirty="0">
                          <a:solidFill>
                            <a:schemeClr val="tx1">
                              <a:lumMod val="90000"/>
                              <a:lumOff val="10000"/>
                            </a:schemeClr>
                          </a:solidFill>
                        </a:rPr>
                        <a:t>1 in 100</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dirty="0">
                          <a:solidFill>
                            <a:schemeClr val="tx1">
                              <a:lumMod val="90000"/>
                              <a:lumOff val="10000"/>
                            </a:schemeClr>
                          </a:solidFill>
                          <a:sym typeface="+mn-ea"/>
                        </a:rPr>
                        <a:t>日戴，</a:t>
                      </a:r>
                      <a:r>
                        <a:rPr lang="en-US" sz="1800" dirty="0" err="1">
                          <a:solidFill>
                            <a:schemeClr val="tx1">
                              <a:lumMod val="90000"/>
                              <a:lumOff val="10000"/>
                            </a:schemeClr>
                          </a:solidFill>
                          <a:sym typeface="+mn-ea"/>
                        </a:rPr>
                        <a:t>SiHy</a:t>
                      </a:r>
                      <a:r>
                        <a:rPr lang="en-US" sz="1800" dirty="0">
                          <a:solidFill>
                            <a:schemeClr val="tx1">
                              <a:lumMod val="90000"/>
                              <a:lumOff val="10000"/>
                            </a:schemeClr>
                          </a:solidFill>
                          <a:sym typeface="+mn-ea"/>
                        </a:rPr>
                        <a:t> 0.12%</a:t>
                      </a:r>
                      <a:endParaRPr lang="en-US" sz="1800" b="0" baseline="0" dirty="0">
                        <a:solidFill>
                          <a:schemeClr val="tx1">
                            <a:lumMod val="90000"/>
                            <a:lumOff val="10000"/>
                          </a:schemeClr>
                        </a:solidFill>
                        <a:sym typeface="+mn-ea"/>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16</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baseline="0" dirty="0">
                          <a:solidFill>
                            <a:schemeClr val="tx1">
                              <a:lumMod val="90000"/>
                              <a:lumOff val="10000"/>
                            </a:schemeClr>
                          </a:solidFill>
                        </a:rPr>
                        <a:t>长戴</a:t>
                      </a:r>
                      <a:r>
                        <a:rPr lang="en-US" sz="1800" b="0" baseline="0" dirty="0" err="1">
                          <a:solidFill>
                            <a:schemeClr val="tx1">
                              <a:lumMod val="90000"/>
                              <a:lumOff val="10000"/>
                            </a:schemeClr>
                          </a:solidFill>
                        </a:rPr>
                        <a:t>SiHy</a:t>
                      </a:r>
                      <a:r>
                        <a:rPr lang="en-US" sz="1800" b="0" baseline="0" dirty="0">
                          <a:solidFill>
                            <a:schemeClr val="tx1">
                              <a:lumMod val="90000"/>
                              <a:lumOff val="10000"/>
                            </a:schemeClr>
                          </a:solidFill>
                        </a:rPr>
                        <a:t> 0.52％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4</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baseline="0" dirty="0">
                          <a:solidFill>
                            <a:schemeClr val="tx1">
                              <a:lumMod val="90000"/>
                              <a:lumOff val="10000"/>
                            </a:schemeClr>
                          </a:solidFill>
                        </a:rPr>
                        <a:t>儿童角膜塑形术</a:t>
                      </a:r>
                      <a:r>
                        <a:rPr lang="en-US" sz="1800" b="0" baseline="0" dirty="0">
                          <a:solidFill>
                            <a:schemeClr val="tx1">
                              <a:lumMod val="90000"/>
                              <a:lumOff val="10000"/>
                            </a:schemeClr>
                          </a:solidFill>
                        </a:rPr>
                        <a:t>0.14％*</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14</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baseline="0" dirty="0">
                          <a:solidFill>
                            <a:schemeClr val="tx1">
                              <a:lumMod val="90000"/>
                              <a:lumOff val="10000"/>
                            </a:schemeClr>
                          </a:solidFill>
                        </a:rPr>
                        <a:t>角膜塑形镜</a:t>
                      </a:r>
                      <a:r>
                        <a:rPr lang="en-US" sz="1800" b="0" baseline="0" dirty="0">
                          <a:solidFill>
                            <a:schemeClr val="tx1">
                              <a:lumMod val="90000"/>
                              <a:lumOff val="10000"/>
                            </a:schemeClr>
                          </a:solidFill>
                        </a:rPr>
                        <a:t>(所有年龄) 0.07%</a:t>
                      </a:r>
                      <a:endParaRPr lang="en-US" sz="1800" b="0" dirty="0">
                        <a:solidFill>
                          <a:schemeClr val="tx1">
                            <a:lumMod val="90000"/>
                            <a:lumOff val="10000"/>
                          </a:schemeClr>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28</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4"/>
                  </a:ext>
                </a:extLst>
              </a:tr>
            </a:tbl>
          </a:graphicData>
        </a:graphic>
      </p:graphicFrame>
      <p:pic>
        <p:nvPicPr>
          <p:cNvPr id="4098" name="Picture 2" descr="C:\Users\pc-hp\Desktop\PICS\Picture8.png"/>
          <p:cNvPicPr>
            <a:picLocks noChangeAspect="1" noChangeArrowheads="1"/>
          </p:cNvPicPr>
          <p:nvPr/>
        </p:nvPicPr>
        <p:blipFill>
          <a:blip r:embed="rId3"/>
          <a:srcRect/>
          <a:stretch>
            <a:fillRect/>
          </a:stretch>
        </p:blipFill>
        <p:spPr bwMode="auto">
          <a:xfrm>
            <a:off x="220984" y="1444626"/>
            <a:ext cx="2091910" cy="2158876"/>
          </a:xfrm>
          <a:prstGeom prst="rect">
            <a:avLst/>
          </a:prstGeom>
          <a:noFill/>
        </p:spPr>
      </p:pic>
      <p:sp>
        <p:nvSpPr>
          <p:cNvPr id="5" name="Title 1"/>
          <p:cNvSpPr txBox="1"/>
          <p:nvPr/>
        </p:nvSpPr>
        <p:spPr>
          <a:xfrm>
            <a:off x="148493" y="78729"/>
            <a:ext cx="8839200" cy="685800"/>
          </a:xfrm>
          <a:prstGeom prst="rect">
            <a:avLst/>
          </a:prstGeom>
        </p:spPr>
        <p:txBody>
          <a:bodyPr>
            <a:norm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en-US" dirty="0" err="1"/>
              <a:t>终身风险/</a:t>
            </a:r>
            <a:r>
              <a:rPr lang="zh-CN" altLang="en-US" dirty="0" err="1"/>
              <a:t>成效</a:t>
            </a:r>
            <a:r>
              <a:rPr lang="en-US" dirty="0" err="1"/>
              <a:t>分析</a:t>
            </a:r>
            <a:r>
              <a:rPr lang="en-US" dirty="0"/>
              <a:t>：</a:t>
            </a:r>
            <a:r>
              <a:rPr lang="zh-CN" altLang="en-US" dirty="0">
                <a:solidFill>
                  <a:srgbClr val="FFFF00"/>
                </a:solidFill>
              </a:rPr>
              <a:t>微生物性角膜炎</a:t>
            </a:r>
            <a:endParaRPr lang="en-US" dirty="0">
              <a:solidFill>
                <a:srgbClr val="FFFF00"/>
              </a:solidFill>
            </a:endParaRPr>
          </a:p>
        </p:txBody>
      </p:sp>
      <p:sp>
        <p:nvSpPr>
          <p:cNvPr id="6" name="Rectangle 5"/>
          <p:cNvSpPr/>
          <p:nvPr/>
        </p:nvSpPr>
        <p:spPr>
          <a:xfrm>
            <a:off x="2824487" y="5807173"/>
            <a:ext cx="3477689" cy="369332"/>
          </a:xfrm>
          <a:prstGeom prst="rect">
            <a:avLst/>
          </a:prstGeom>
        </p:spPr>
        <p:txBody>
          <a:bodyPr wrap="square">
            <a:spAutoFit/>
          </a:bodyPr>
          <a:lstStyle/>
          <a:p>
            <a:pPr algn="ctr"/>
            <a:r>
              <a:rPr lang="en-US" b="1" dirty="0">
                <a:solidFill>
                  <a:srgbClr val="5C6F7B"/>
                </a:solidFill>
              </a:rPr>
              <a:t>For References – see </a:t>
            </a:r>
            <a:r>
              <a:rPr lang="en-US" b="1" i="1" dirty="0">
                <a:solidFill>
                  <a:srgbClr val="5C6F7B"/>
                </a:solidFill>
              </a:rPr>
              <a:t>Notes</a:t>
            </a:r>
            <a:r>
              <a:rPr lang="en-US" b="1" dirty="0">
                <a:solidFill>
                  <a:srgbClr val="5C6F7B"/>
                </a:solidFill>
              </a:rPr>
              <a:t> section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115096" y="1416206"/>
          <a:ext cx="5260418" cy="2123440"/>
        </p:xfrm>
        <a:graphic>
          <a:graphicData uri="http://schemas.openxmlformats.org/drawingml/2006/table">
            <a:tbl>
              <a:tblPr firstRow="1" bandRow="1">
                <a:tableStyleId>{5C22544A-7EE6-4342-B048-85BDC9FD1C3A}</a:tableStyleId>
              </a:tblPr>
              <a:tblGrid>
                <a:gridCol w="2847959">
                  <a:extLst>
                    <a:ext uri="{9D8B030D-6E8A-4147-A177-3AD203B41FA5}">
                      <a16:colId xmlns:a16="http://schemas.microsoft.com/office/drawing/2014/main" val="20000"/>
                    </a:ext>
                  </a:extLst>
                </a:gridCol>
                <a:gridCol w="2412459">
                  <a:extLst>
                    <a:ext uri="{9D8B030D-6E8A-4147-A177-3AD203B41FA5}">
                      <a16:colId xmlns:a16="http://schemas.microsoft.com/office/drawing/2014/main" val="20001"/>
                    </a:ext>
                  </a:extLst>
                </a:gridCol>
              </a:tblGrid>
              <a:tr h="370840">
                <a:tc>
                  <a:txBody>
                    <a:bodyPr/>
                    <a:lstStyle/>
                    <a:p>
                      <a:r>
                        <a:rPr lang="zh-CN" altLang="en-US" sz="1800" b="0" baseline="0" dirty="0">
                          <a:solidFill>
                            <a:schemeClr val="tx1">
                              <a:lumMod val="90000"/>
                              <a:lumOff val="10000"/>
                            </a:schemeClr>
                          </a:solidFill>
                        </a:rPr>
                        <a:t>日戴</a:t>
                      </a:r>
                      <a:r>
                        <a:rPr lang="en-US" sz="1800" b="0" baseline="0" dirty="0">
                          <a:solidFill>
                            <a:schemeClr val="tx1">
                              <a:lumMod val="90000"/>
                              <a:lumOff val="10000"/>
                            </a:schemeClr>
                          </a:solidFill>
                        </a:rPr>
                        <a:t>, DD</a:t>
                      </a:r>
                      <a:r>
                        <a:rPr lang="en-US" sz="1800" b="0" dirty="0">
                          <a:solidFill>
                            <a:schemeClr val="tx1">
                              <a:lumMod val="90000"/>
                              <a:lumOff val="10000"/>
                            </a:schemeClr>
                          </a:solidFill>
                        </a:rPr>
                        <a:t> 0.02%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US" sz="1800" b="0" dirty="0">
                          <a:solidFill>
                            <a:schemeClr val="tx1">
                              <a:lumMod val="90000"/>
                              <a:lumOff val="10000"/>
                            </a:schemeClr>
                          </a:solidFill>
                        </a:rPr>
                        <a:t>1 in 100</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baseline="0" dirty="0">
                          <a:solidFill>
                            <a:schemeClr val="tx1">
                              <a:lumMod val="90000"/>
                              <a:lumOff val="10000"/>
                            </a:schemeClr>
                          </a:solidFill>
                        </a:rPr>
                        <a:t>日戴，</a:t>
                      </a:r>
                      <a:r>
                        <a:rPr lang="en-US" sz="1800" b="0" baseline="0" dirty="0">
                          <a:solidFill>
                            <a:schemeClr val="tx1">
                              <a:lumMod val="90000"/>
                              <a:lumOff val="10000"/>
                            </a:schemeClr>
                          </a:solidFill>
                        </a:rPr>
                        <a:t> SiHy 0.12%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16</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baseline="0" dirty="0">
                          <a:solidFill>
                            <a:schemeClr val="tx1">
                              <a:lumMod val="90000"/>
                              <a:lumOff val="10000"/>
                            </a:schemeClr>
                          </a:solidFill>
                        </a:rPr>
                        <a:t>长戴</a:t>
                      </a:r>
                      <a:r>
                        <a:rPr lang="en-US" sz="1800" b="0" baseline="0" dirty="0">
                          <a:solidFill>
                            <a:schemeClr val="tx1">
                              <a:lumMod val="90000"/>
                              <a:lumOff val="10000"/>
                            </a:schemeClr>
                          </a:solidFill>
                        </a:rPr>
                        <a:t> SiHy 0.52%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4</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baseline="0" dirty="0">
                          <a:solidFill>
                            <a:schemeClr val="tx1">
                              <a:lumMod val="90000"/>
                              <a:lumOff val="10000"/>
                            </a:schemeClr>
                          </a:solidFill>
                        </a:rPr>
                        <a:t>儿童角膜塑形术</a:t>
                      </a:r>
                      <a:r>
                        <a:rPr lang="en-US" sz="1800" b="0" baseline="0" dirty="0">
                          <a:solidFill>
                            <a:schemeClr val="tx1">
                              <a:lumMod val="90000"/>
                              <a:lumOff val="10000"/>
                            </a:schemeClr>
                          </a:solidFill>
                        </a:rPr>
                        <a:t> 0.14%  </a:t>
                      </a:r>
                      <a:r>
                        <a:rPr lang="en-US" sz="1800" b="1" baseline="0" dirty="0">
                          <a:solidFill>
                            <a:schemeClr val="tx1">
                              <a:lumMod val="90000"/>
                              <a:lumOff val="10000"/>
                            </a:schemeClr>
                          </a:solidFill>
                        </a:rPr>
                        <a: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14</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baseline="0" dirty="0">
                          <a:solidFill>
                            <a:schemeClr val="tx1">
                              <a:lumMod val="90000"/>
                              <a:lumOff val="10000"/>
                            </a:schemeClr>
                          </a:solidFill>
                        </a:rPr>
                        <a:t>角膜塑形术</a:t>
                      </a:r>
                      <a:r>
                        <a:rPr lang="en-US" sz="1800" b="0" baseline="0" dirty="0">
                          <a:solidFill>
                            <a:schemeClr val="tx1">
                              <a:lumMod val="90000"/>
                              <a:lumOff val="10000"/>
                            </a:schemeClr>
                          </a:solidFill>
                        </a:rPr>
                        <a:t>(所有年龄) 0.07%</a:t>
                      </a:r>
                      <a:endParaRPr lang="en-US" sz="1800" b="0" dirty="0">
                        <a:solidFill>
                          <a:schemeClr val="tx1">
                            <a:lumMod val="90000"/>
                            <a:lumOff val="10000"/>
                          </a:schemeClr>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28</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nvGraphicFramePr>
        <p:xfrm>
          <a:off x="3115098" y="3480410"/>
          <a:ext cx="5260416" cy="1685468"/>
        </p:xfrm>
        <a:graphic>
          <a:graphicData uri="http://schemas.openxmlformats.org/drawingml/2006/table">
            <a:tbl>
              <a:tblPr firstRow="1" bandRow="1">
                <a:tableStyleId>{5C22544A-7EE6-4342-B048-85BDC9FD1C3A}</a:tableStyleId>
              </a:tblPr>
              <a:tblGrid>
                <a:gridCol w="2857685">
                  <a:extLst>
                    <a:ext uri="{9D8B030D-6E8A-4147-A177-3AD203B41FA5}">
                      <a16:colId xmlns:a16="http://schemas.microsoft.com/office/drawing/2014/main" val="20000"/>
                    </a:ext>
                  </a:extLst>
                </a:gridCol>
                <a:gridCol w="2402731">
                  <a:extLst>
                    <a:ext uri="{9D8B030D-6E8A-4147-A177-3AD203B41FA5}">
                      <a16:colId xmlns:a16="http://schemas.microsoft.com/office/drawing/2014/main" val="20001"/>
                    </a:ext>
                  </a:extLst>
                </a:gridCol>
              </a:tblGrid>
              <a:tr h="421367">
                <a:tc>
                  <a:txBody>
                    <a:bodyPr/>
                    <a:lstStyle/>
                    <a:p>
                      <a:r>
                        <a:rPr lang="zh-CN" altLang="en-US" sz="1800" b="0" dirty="0">
                          <a:solidFill>
                            <a:schemeClr val="tx1">
                              <a:lumMod val="90000"/>
                              <a:lumOff val="10000"/>
                            </a:schemeClr>
                          </a:solidFill>
                        </a:rPr>
                        <a:t>没有近视</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800" b="0" dirty="0">
                          <a:solidFill>
                            <a:schemeClr val="tx1">
                              <a:lumMod val="90000"/>
                              <a:lumOff val="10000"/>
                            </a:schemeClr>
                          </a:solidFill>
                        </a:rPr>
                        <a:t>1 in 243</a:t>
                      </a:r>
                      <a:r>
                        <a:rPr lang="en-US" sz="1800" b="0" baseline="0" dirty="0">
                          <a:solidFill>
                            <a:schemeClr val="tx1">
                              <a:lumMod val="90000"/>
                              <a:lumOff val="10000"/>
                            </a:schemeClr>
                          </a:solidFill>
                        </a:rPr>
                        <a:t> to 1 in 71</a:t>
                      </a:r>
                      <a:endParaRPr lang="en-US" sz="1800" b="0" dirty="0">
                        <a:solidFill>
                          <a:schemeClr val="tx1">
                            <a:lumMod val="90000"/>
                            <a:lumOff val="10000"/>
                          </a:schemeClr>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21367">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dirty="0">
                          <a:solidFill>
                            <a:schemeClr val="tx1">
                              <a:lumMod val="90000"/>
                              <a:lumOff val="10000"/>
                            </a:schemeClr>
                          </a:solidFill>
                        </a:rPr>
                        <a:t>–1 </a:t>
                      </a:r>
                      <a:r>
                        <a:rPr lang="zh-CN" altLang="en-US" sz="1800" b="0" dirty="0">
                          <a:solidFill>
                            <a:schemeClr val="tx1">
                              <a:lumMod val="90000"/>
                              <a:lumOff val="10000"/>
                            </a:schemeClr>
                          </a:solidFill>
                        </a:rPr>
                        <a:t>至</a:t>
                      </a:r>
                      <a:r>
                        <a:rPr lang="en-US" sz="1800" b="0" dirty="0">
                          <a:solidFill>
                            <a:schemeClr val="tx1">
                              <a:lumMod val="90000"/>
                              <a:lumOff val="10000"/>
                            </a:schemeClr>
                          </a:solidFill>
                        </a:rPr>
                        <a:t> –3 D</a:t>
                      </a:r>
                      <a:endParaRPr lang="en-US" sz="1800" b="0" baseline="0" dirty="0">
                        <a:solidFill>
                          <a:schemeClr val="tx1">
                            <a:lumMod val="90000"/>
                            <a:lumOff val="10000"/>
                          </a:schemeClr>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AU" sz="1800" b="0" dirty="0"/>
                        <a:t>1 in 50</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21367">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baseline="0" dirty="0">
                          <a:solidFill>
                            <a:schemeClr val="tx1">
                              <a:lumMod val="90000"/>
                              <a:lumOff val="10000"/>
                            </a:schemeClr>
                          </a:solidFill>
                        </a:rPr>
                        <a:t>–3 </a:t>
                      </a:r>
                      <a:r>
                        <a:rPr lang="zh-CN" altLang="en-US" sz="1800" b="0" baseline="0" dirty="0">
                          <a:solidFill>
                            <a:schemeClr val="tx1">
                              <a:lumMod val="90000"/>
                              <a:lumOff val="10000"/>
                            </a:schemeClr>
                          </a:solidFill>
                        </a:rPr>
                        <a:t>至</a:t>
                      </a:r>
                      <a:r>
                        <a:rPr lang="en-US" sz="1800" b="0" baseline="0" dirty="0">
                          <a:solidFill>
                            <a:schemeClr val="tx1">
                              <a:lumMod val="90000"/>
                              <a:lumOff val="10000"/>
                            </a:schemeClr>
                          </a:solidFill>
                        </a:rPr>
                        <a:t> –6 D</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AU" sz="1800" b="0" dirty="0"/>
                        <a:t>1 in 17</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421367">
                <a:tc>
                  <a:txBody>
                    <a:bodyPr/>
                    <a:lstStyle/>
                    <a:p>
                      <a:r>
                        <a:rPr lang="en-AU" sz="1800" dirty="0"/>
                        <a:t>–6 </a:t>
                      </a:r>
                      <a:r>
                        <a:rPr lang="zh-CN" altLang="en-US" sz="1800" dirty="0"/>
                        <a:t>至</a:t>
                      </a:r>
                      <a:r>
                        <a:rPr lang="en-AU" sz="1800" dirty="0"/>
                        <a:t>–9 D</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AU" sz="1800" b="0" dirty="0"/>
                        <a:t>1 in 7</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bl>
          </a:graphicData>
        </a:graphic>
      </p:graphicFrame>
      <p:pic>
        <p:nvPicPr>
          <p:cNvPr id="5122" name="Picture 2" descr="C:\Users\pc-hp\Desktop\PICS\Picture8.png"/>
          <p:cNvPicPr>
            <a:picLocks noChangeAspect="1" noChangeArrowheads="1"/>
          </p:cNvPicPr>
          <p:nvPr/>
        </p:nvPicPr>
        <p:blipFill>
          <a:blip r:embed="rId3"/>
          <a:srcRect/>
          <a:stretch>
            <a:fillRect/>
          </a:stretch>
        </p:blipFill>
        <p:spPr bwMode="auto">
          <a:xfrm>
            <a:off x="826854" y="1405094"/>
            <a:ext cx="1907381" cy="1865312"/>
          </a:xfrm>
          <a:prstGeom prst="rect">
            <a:avLst/>
          </a:prstGeom>
          <a:noFill/>
        </p:spPr>
      </p:pic>
      <p:pic>
        <p:nvPicPr>
          <p:cNvPr id="5123" name="Picture 3" descr="C:\Users\pc-hp\Desktop\PICS\Picture13.png"/>
          <p:cNvPicPr>
            <a:picLocks noChangeAspect="1" noChangeArrowheads="1"/>
          </p:cNvPicPr>
          <p:nvPr/>
        </p:nvPicPr>
        <p:blipFill>
          <a:blip r:embed="rId4"/>
          <a:srcRect/>
          <a:stretch>
            <a:fillRect/>
          </a:stretch>
        </p:blipFill>
        <p:spPr bwMode="auto">
          <a:xfrm>
            <a:off x="826851" y="3642832"/>
            <a:ext cx="1897219" cy="1708150"/>
          </a:xfrm>
          <a:prstGeom prst="rect">
            <a:avLst/>
          </a:prstGeom>
          <a:noFill/>
        </p:spPr>
      </p:pic>
      <p:sp>
        <p:nvSpPr>
          <p:cNvPr id="7" name="Title 1"/>
          <p:cNvSpPr txBox="1"/>
          <p:nvPr/>
        </p:nvSpPr>
        <p:spPr>
          <a:xfrm>
            <a:off x="148493" y="78729"/>
            <a:ext cx="8839200" cy="685800"/>
          </a:xfrm>
          <a:prstGeom prst="rect">
            <a:avLst/>
          </a:prstGeom>
        </p:spPr>
        <p:txBody>
          <a:bodyPr>
            <a:norm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en-US" dirty="0" err="1"/>
              <a:t>终身风险/</a:t>
            </a:r>
            <a:r>
              <a:rPr lang="zh-CN" altLang="en-US" dirty="0" err="1"/>
              <a:t>成效</a:t>
            </a:r>
            <a:r>
              <a:rPr lang="en-US" dirty="0" err="1"/>
              <a:t>分析</a:t>
            </a:r>
            <a:r>
              <a:rPr lang="en-US" dirty="0"/>
              <a:t>：</a:t>
            </a:r>
            <a:r>
              <a:rPr lang="zh-CN" altLang="en-US" dirty="0">
                <a:solidFill>
                  <a:srgbClr val="FFFF00"/>
                </a:solidFill>
              </a:rPr>
              <a:t>微生物性角膜炎</a:t>
            </a:r>
            <a:r>
              <a:rPr lang="en-US" dirty="0">
                <a:solidFill>
                  <a:srgbClr val="FFFF00"/>
                </a:solidFill>
              </a:rPr>
              <a:t>＆</a:t>
            </a:r>
            <a:r>
              <a:rPr lang="zh-CN" altLang="en-US" dirty="0">
                <a:solidFill>
                  <a:srgbClr val="FFFF00"/>
                </a:solidFill>
              </a:rPr>
              <a:t>视网膜脱离</a:t>
            </a:r>
            <a:endParaRPr lang="en-US" dirty="0">
              <a:solidFill>
                <a:srgbClr val="FFFF00"/>
              </a:solidFill>
            </a:endParaRPr>
          </a:p>
        </p:txBody>
      </p:sp>
      <p:sp>
        <p:nvSpPr>
          <p:cNvPr id="8" name="Rectangle 7"/>
          <p:cNvSpPr/>
          <p:nvPr/>
        </p:nvSpPr>
        <p:spPr>
          <a:xfrm>
            <a:off x="2824487" y="5807173"/>
            <a:ext cx="3477689" cy="369332"/>
          </a:xfrm>
          <a:prstGeom prst="rect">
            <a:avLst/>
          </a:prstGeom>
        </p:spPr>
        <p:txBody>
          <a:bodyPr wrap="square">
            <a:spAutoFit/>
          </a:bodyPr>
          <a:lstStyle/>
          <a:p>
            <a:pPr algn="ctr"/>
            <a:r>
              <a:rPr lang="en-US" b="1" dirty="0">
                <a:solidFill>
                  <a:srgbClr val="5C6F7B"/>
                </a:solidFill>
              </a:rPr>
              <a:t>For References – see </a:t>
            </a:r>
            <a:r>
              <a:rPr lang="en-US" b="1" i="1" dirty="0">
                <a:solidFill>
                  <a:srgbClr val="5C6F7B"/>
                </a:solidFill>
              </a:rPr>
              <a:t>Notes</a:t>
            </a:r>
            <a:r>
              <a:rPr lang="en-US" b="1" dirty="0">
                <a:solidFill>
                  <a:srgbClr val="5C6F7B"/>
                </a:solidFill>
              </a:rPr>
              <a:t> section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50662" y="840338"/>
          <a:ext cx="4572000" cy="1949308"/>
        </p:xfrm>
        <a:graphic>
          <a:graphicData uri="http://schemas.openxmlformats.org/drawingml/2006/table">
            <a:tbl>
              <a:tblPr firstRow="1" bandRow="1">
                <a:tableStyleId>{5C22544A-7EE6-4342-B048-85BDC9FD1C3A}</a:tableStyleId>
              </a:tblPr>
              <a:tblGrid>
                <a:gridCol w="2690390">
                  <a:extLst>
                    <a:ext uri="{9D8B030D-6E8A-4147-A177-3AD203B41FA5}">
                      <a16:colId xmlns:a16="http://schemas.microsoft.com/office/drawing/2014/main" val="20000"/>
                    </a:ext>
                  </a:extLst>
                </a:gridCol>
                <a:gridCol w="1881610">
                  <a:extLst>
                    <a:ext uri="{9D8B030D-6E8A-4147-A177-3AD203B41FA5}">
                      <a16:colId xmlns:a16="http://schemas.microsoft.com/office/drawing/2014/main" val="20001"/>
                    </a:ext>
                  </a:extLst>
                </a:gridCol>
              </a:tblGrid>
              <a:tr h="465948">
                <a:tc>
                  <a:txBody>
                    <a:bodyPr/>
                    <a:lstStyle/>
                    <a:p>
                      <a:r>
                        <a:rPr lang="en-US" sz="1800" b="0" baseline="0" dirty="0">
                          <a:solidFill>
                            <a:schemeClr val="tx1">
                              <a:lumMod val="90000"/>
                              <a:lumOff val="10000"/>
                            </a:schemeClr>
                          </a:solidFill>
                        </a:rPr>
                        <a:t> </a:t>
                      </a:r>
                      <a:r>
                        <a:rPr lang="en-US" sz="1800" b="0" baseline="0" dirty="0" err="1">
                          <a:solidFill>
                            <a:schemeClr val="tx1">
                              <a:lumMod val="90000"/>
                              <a:lumOff val="10000"/>
                            </a:schemeClr>
                          </a:solidFill>
                        </a:rPr>
                        <a:t>日戴</a:t>
                      </a:r>
                      <a:r>
                        <a:rPr lang="en-US" sz="1800" b="0" baseline="0" dirty="0">
                          <a:solidFill>
                            <a:schemeClr val="tx1">
                              <a:lumMod val="90000"/>
                              <a:lumOff val="10000"/>
                            </a:schemeClr>
                          </a:solidFill>
                        </a:rPr>
                        <a:t>, DD</a:t>
                      </a:r>
                      <a:r>
                        <a:rPr lang="en-US" sz="1800" b="0" dirty="0">
                          <a:solidFill>
                            <a:schemeClr val="tx1">
                              <a:lumMod val="90000"/>
                              <a:lumOff val="10000"/>
                            </a:schemeClr>
                          </a:solidFill>
                        </a:rPr>
                        <a:t> 0.02%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US" sz="1800" b="0" dirty="0">
                          <a:solidFill>
                            <a:schemeClr val="tx1">
                              <a:lumMod val="90000"/>
                              <a:lumOff val="10000"/>
                            </a:schemeClr>
                          </a:solidFill>
                        </a:rPr>
                        <a:t>1 in 100</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baseline="0" dirty="0">
                          <a:solidFill>
                            <a:schemeClr val="tx1">
                              <a:lumMod val="90000"/>
                              <a:lumOff val="10000"/>
                            </a:schemeClr>
                          </a:solidFill>
                        </a:rPr>
                        <a:t>日戴</a:t>
                      </a:r>
                      <a:r>
                        <a:rPr lang="en-US" sz="1800" b="0" baseline="0" dirty="0">
                          <a:solidFill>
                            <a:schemeClr val="tx1">
                              <a:lumMod val="90000"/>
                              <a:lumOff val="10000"/>
                            </a:schemeClr>
                          </a:solidFill>
                        </a:rPr>
                        <a:t>, SiHy 0.12%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16</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baseline="0" dirty="0">
                          <a:solidFill>
                            <a:schemeClr val="tx1">
                              <a:lumMod val="90000"/>
                              <a:lumOff val="10000"/>
                            </a:schemeClr>
                          </a:solidFill>
                        </a:rPr>
                        <a:t>长戴</a:t>
                      </a:r>
                      <a:r>
                        <a:rPr lang="en-US" sz="1800" b="0" baseline="0" dirty="0">
                          <a:solidFill>
                            <a:schemeClr val="tx1">
                              <a:lumMod val="90000"/>
                              <a:lumOff val="10000"/>
                            </a:schemeClr>
                          </a:solidFill>
                        </a:rPr>
                        <a:t> ,SiHy 0.52%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4</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800" b="0" baseline="0" dirty="0">
                          <a:solidFill>
                            <a:schemeClr val="tx1">
                              <a:lumMod val="90000"/>
                              <a:lumOff val="10000"/>
                            </a:schemeClr>
                          </a:solidFill>
                        </a:rPr>
                        <a:t>儿童角膜塑形镜</a:t>
                      </a:r>
                      <a:r>
                        <a:rPr lang="en-US" sz="1800" b="0" baseline="0" dirty="0">
                          <a:solidFill>
                            <a:schemeClr val="tx1">
                              <a:lumMod val="90000"/>
                              <a:lumOff val="10000"/>
                            </a:schemeClr>
                          </a:solidFill>
                        </a:rPr>
                        <a:t>0.14%  </a:t>
                      </a:r>
                      <a:r>
                        <a:rPr lang="en-US" sz="1800" b="1" baseline="0" dirty="0">
                          <a:solidFill>
                            <a:schemeClr val="tx1">
                              <a:lumMod val="90000"/>
                              <a:lumOff val="10000"/>
                            </a:schemeClr>
                          </a:solidFill>
                        </a:rPr>
                        <a:t>*</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14</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600" b="0" baseline="0" dirty="0">
                          <a:solidFill>
                            <a:schemeClr val="tx1">
                              <a:lumMod val="90000"/>
                              <a:lumOff val="10000"/>
                            </a:schemeClr>
                          </a:solidFill>
                        </a:rPr>
                        <a:t>角膜塑形镜</a:t>
                      </a:r>
                      <a:r>
                        <a:rPr lang="en-US" sz="1600" b="0" baseline="0" dirty="0">
                          <a:solidFill>
                            <a:schemeClr val="tx1">
                              <a:lumMod val="90000"/>
                              <a:lumOff val="10000"/>
                            </a:schemeClr>
                          </a:solidFill>
                        </a:rPr>
                        <a:t>(所有年龄) 0.07%</a:t>
                      </a:r>
                      <a:endParaRPr lang="en-US" sz="1600" b="0" dirty="0">
                        <a:solidFill>
                          <a:schemeClr val="tx1">
                            <a:lumMod val="90000"/>
                            <a:lumOff val="10000"/>
                          </a:schemeClr>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algn="ctr"/>
                      <a:r>
                        <a:rPr lang="en-AU" sz="1800" b="0" dirty="0"/>
                        <a:t>1 in 28</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nvGraphicFramePr>
        <p:xfrm>
          <a:off x="4248692" y="4715903"/>
          <a:ext cx="4572000" cy="184912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0">
                <a:tc>
                  <a:txBody>
                    <a:bodyPr/>
                    <a:lstStyle/>
                    <a:p>
                      <a:r>
                        <a:rPr lang="zh-CN" altLang="en-US" sz="1800" b="0" dirty="0">
                          <a:solidFill>
                            <a:schemeClr val="tx1">
                              <a:lumMod val="90000"/>
                              <a:lumOff val="10000"/>
                            </a:schemeClr>
                          </a:solidFill>
                        </a:rPr>
                        <a:t>没有近视</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800" b="0" dirty="0">
                          <a:solidFill>
                            <a:schemeClr val="tx1">
                              <a:lumMod val="90000"/>
                              <a:lumOff val="10000"/>
                            </a:schemeClr>
                          </a:solidFill>
                        </a:rPr>
                        <a:t>1 in 238</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baseline="0" dirty="0">
                          <a:solidFill>
                            <a:schemeClr val="tx1">
                              <a:lumMod val="90000"/>
                              <a:lumOff val="10000"/>
                            </a:schemeClr>
                          </a:solidFill>
                        </a:rPr>
                        <a:t>–1 </a:t>
                      </a:r>
                      <a:r>
                        <a:rPr lang="zh-CN" altLang="en-US" sz="1800" b="0" baseline="0" dirty="0">
                          <a:solidFill>
                            <a:schemeClr val="tx1">
                              <a:lumMod val="90000"/>
                              <a:lumOff val="10000"/>
                            </a:schemeClr>
                          </a:solidFill>
                        </a:rPr>
                        <a:t>至</a:t>
                      </a:r>
                      <a:r>
                        <a:rPr lang="en-US" sz="1800" b="0" baseline="0" dirty="0">
                          <a:solidFill>
                            <a:schemeClr val="tx1">
                              <a:lumMod val="90000"/>
                              <a:lumOff val="10000"/>
                            </a:schemeClr>
                          </a:solidFill>
                        </a:rPr>
                        <a:t> –3 D</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AU" sz="1800" b="0" dirty="0"/>
                        <a:t>1 in 119</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370840">
                <a:tc>
                  <a:txBody>
                    <a:bodyPr/>
                    <a:lstStyle/>
                    <a:p>
                      <a:r>
                        <a:rPr lang="en-AU" sz="1800" dirty="0"/>
                        <a:t>–3 </a:t>
                      </a:r>
                      <a:r>
                        <a:rPr lang="zh-CN" altLang="en-US" sz="1800" dirty="0"/>
                        <a:t>至</a:t>
                      </a:r>
                      <a:r>
                        <a:rPr lang="en-AU" sz="1800" dirty="0"/>
                        <a:t> –5 D</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AU" sz="1800" b="0" dirty="0"/>
                        <a:t>1 in 24</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370840">
                <a:tc>
                  <a:txBody>
                    <a:bodyPr/>
                    <a:lstStyle/>
                    <a:p>
                      <a:r>
                        <a:rPr lang="en-AU" sz="1800" dirty="0"/>
                        <a:t>–5 </a:t>
                      </a:r>
                      <a:r>
                        <a:rPr lang="zh-CN" altLang="en-US" sz="1800" dirty="0"/>
                        <a:t>至</a:t>
                      </a:r>
                      <a:r>
                        <a:rPr lang="en-AU" sz="1800" dirty="0"/>
                        <a:t> –7 D</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AU" sz="1800" b="0" dirty="0"/>
                        <a:t>1 in 5</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370840">
                <a:tc>
                  <a:txBody>
                    <a:bodyPr/>
                    <a:lstStyle/>
                    <a:p>
                      <a:r>
                        <a:rPr lang="en-AU" sz="1800" dirty="0"/>
                        <a:t>-7 </a:t>
                      </a:r>
                      <a:r>
                        <a:rPr lang="zh-CN" altLang="en-US" sz="1800" dirty="0"/>
                        <a:t>至</a:t>
                      </a:r>
                      <a:r>
                        <a:rPr lang="en-AU" sz="1800" dirty="0"/>
                        <a:t>-9D </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AU" sz="1800" b="0" dirty="0"/>
                        <a:t>1 in 2</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bl>
          </a:graphicData>
        </a:graphic>
      </p:graphicFrame>
      <p:pic>
        <p:nvPicPr>
          <p:cNvPr id="6146" name="Picture 2" descr="C:\Users\pc-hp\Desktop\PICS\Picture8.png"/>
          <p:cNvPicPr>
            <a:picLocks noChangeAspect="1" noChangeArrowheads="1"/>
          </p:cNvPicPr>
          <p:nvPr/>
        </p:nvPicPr>
        <p:blipFill>
          <a:blip r:embed="rId3"/>
          <a:srcRect/>
          <a:stretch>
            <a:fillRect/>
          </a:stretch>
        </p:blipFill>
        <p:spPr bwMode="auto">
          <a:xfrm>
            <a:off x="148493" y="831376"/>
            <a:ext cx="1824343" cy="1865313"/>
          </a:xfrm>
          <a:prstGeom prst="rect">
            <a:avLst/>
          </a:prstGeom>
          <a:noFill/>
        </p:spPr>
      </p:pic>
      <p:pic>
        <p:nvPicPr>
          <p:cNvPr id="6147" name="Picture 3" descr="C:\Users\pc-hp\Desktop\PICS\Picture15.png"/>
          <p:cNvPicPr>
            <a:picLocks noChangeAspect="1" noChangeArrowheads="1"/>
          </p:cNvPicPr>
          <p:nvPr/>
        </p:nvPicPr>
        <p:blipFill>
          <a:blip r:embed="rId4"/>
          <a:srcRect/>
          <a:stretch>
            <a:fillRect/>
          </a:stretch>
        </p:blipFill>
        <p:spPr bwMode="auto">
          <a:xfrm>
            <a:off x="1060664" y="2845585"/>
            <a:ext cx="1870911" cy="1708150"/>
          </a:xfrm>
          <a:prstGeom prst="rect">
            <a:avLst/>
          </a:prstGeom>
          <a:noFill/>
        </p:spPr>
      </p:pic>
      <p:pic>
        <p:nvPicPr>
          <p:cNvPr id="6148" name="Picture 4" descr="C:\Users\pc-hp\Desktop\PICS\Picture16.png"/>
          <p:cNvPicPr>
            <a:picLocks noChangeAspect="1" noChangeArrowheads="1"/>
          </p:cNvPicPr>
          <p:nvPr/>
        </p:nvPicPr>
        <p:blipFill>
          <a:blip r:embed="rId5"/>
          <a:srcRect/>
          <a:stretch>
            <a:fillRect/>
          </a:stretch>
        </p:blipFill>
        <p:spPr bwMode="auto">
          <a:xfrm>
            <a:off x="2551356" y="4700158"/>
            <a:ext cx="1713290" cy="1876425"/>
          </a:xfrm>
          <a:prstGeom prst="rect">
            <a:avLst/>
          </a:prstGeom>
          <a:noFill/>
        </p:spPr>
      </p:pic>
      <p:sp>
        <p:nvSpPr>
          <p:cNvPr id="10" name="Title 1"/>
          <p:cNvSpPr txBox="1"/>
          <p:nvPr/>
        </p:nvSpPr>
        <p:spPr>
          <a:xfrm>
            <a:off x="0" y="78729"/>
            <a:ext cx="9144000" cy="685800"/>
          </a:xfrm>
          <a:prstGeom prst="rect">
            <a:avLst/>
          </a:prstGeom>
        </p:spPr>
        <p:txBody>
          <a:bodyPr>
            <a:normAutofit fontScale="90000" lnSpcReduction="20000"/>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en-US" dirty="0" err="1"/>
              <a:t>终身风险/</a:t>
            </a:r>
            <a:r>
              <a:rPr lang="zh-CN" altLang="en-US" dirty="0" err="1"/>
              <a:t>成效</a:t>
            </a:r>
            <a:r>
              <a:rPr lang="en-US" dirty="0" err="1"/>
              <a:t>分析</a:t>
            </a:r>
            <a:r>
              <a:rPr lang="en-US" dirty="0"/>
              <a:t>：</a:t>
            </a:r>
            <a:r>
              <a:rPr lang="zh-CN" altLang="en-US" dirty="0">
                <a:solidFill>
                  <a:srgbClr val="FFFF00"/>
                </a:solidFill>
              </a:rPr>
              <a:t>微生物性角膜炎</a:t>
            </a:r>
            <a:r>
              <a:rPr lang="en-US" dirty="0">
                <a:solidFill>
                  <a:srgbClr val="FFFF00"/>
                </a:solidFill>
              </a:rPr>
              <a:t>，</a:t>
            </a:r>
            <a:r>
              <a:rPr lang="zh-CN" altLang="en-US" dirty="0">
                <a:solidFill>
                  <a:srgbClr val="FFFF00"/>
                </a:solidFill>
              </a:rPr>
              <a:t>视网膜脱离</a:t>
            </a:r>
            <a:r>
              <a:rPr lang="en-US" dirty="0">
                <a:solidFill>
                  <a:srgbClr val="FFFF00"/>
                </a:solidFill>
              </a:rPr>
              <a:t>&amp;</a:t>
            </a:r>
            <a:r>
              <a:rPr lang="zh-CN" altLang="en-US" dirty="0">
                <a:solidFill>
                  <a:srgbClr val="FFFF00"/>
                </a:solidFill>
              </a:rPr>
              <a:t>近视性黄斑病变</a:t>
            </a:r>
            <a:endParaRPr lang="en-US" dirty="0">
              <a:solidFill>
                <a:srgbClr val="FFFF00"/>
              </a:solidFill>
            </a:endParaRPr>
          </a:p>
        </p:txBody>
      </p:sp>
      <p:graphicFrame>
        <p:nvGraphicFramePr>
          <p:cNvPr id="11" name="Table 10"/>
          <p:cNvGraphicFramePr>
            <a:graphicFrameLocks noGrp="1"/>
          </p:cNvGraphicFramePr>
          <p:nvPr/>
        </p:nvGraphicFramePr>
        <p:xfrm>
          <a:off x="2916894" y="2859302"/>
          <a:ext cx="4603350" cy="1685468"/>
        </p:xfrm>
        <a:graphic>
          <a:graphicData uri="http://schemas.openxmlformats.org/drawingml/2006/table">
            <a:tbl>
              <a:tblPr firstRow="1" bandRow="1">
                <a:tableStyleId>{5C22544A-7EE6-4342-B048-85BDC9FD1C3A}</a:tableStyleId>
              </a:tblPr>
              <a:tblGrid>
                <a:gridCol w="1721441">
                  <a:extLst>
                    <a:ext uri="{9D8B030D-6E8A-4147-A177-3AD203B41FA5}">
                      <a16:colId xmlns:a16="http://schemas.microsoft.com/office/drawing/2014/main" val="20000"/>
                    </a:ext>
                  </a:extLst>
                </a:gridCol>
                <a:gridCol w="2881909">
                  <a:extLst>
                    <a:ext uri="{9D8B030D-6E8A-4147-A177-3AD203B41FA5}">
                      <a16:colId xmlns:a16="http://schemas.microsoft.com/office/drawing/2014/main" val="20001"/>
                    </a:ext>
                  </a:extLst>
                </a:gridCol>
              </a:tblGrid>
              <a:tr h="421367">
                <a:tc>
                  <a:txBody>
                    <a:bodyPr/>
                    <a:lstStyle/>
                    <a:p>
                      <a:r>
                        <a:rPr lang="zh-CN" altLang="en-US" sz="1800" b="0" dirty="0">
                          <a:solidFill>
                            <a:schemeClr val="tx1">
                              <a:lumMod val="90000"/>
                              <a:lumOff val="10000"/>
                            </a:schemeClr>
                          </a:solidFill>
                        </a:rPr>
                        <a:t>没有近视</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800" b="0" dirty="0">
                          <a:solidFill>
                            <a:schemeClr val="tx1">
                              <a:lumMod val="90000"/>
                              <a:lumOff val="10000"/>
                            </a:schemeClr>
                          </a:solidFill>
                        </a:rPr>
                        <a:t>1 in 243</a:t>
                      </a:r>
                      <a:r>
                        <a:rPr lang="en-US" sz="1800" b="0" baseline="0" dirty="0">
                          <a:solidFill>
                            <a:schemeClr val="tx1">
                              <a:lumMod val="90000"/>
                              <a:lumOff val="10000"/>
                            </a:schemeClr>
                          </a:solidFill>
                        </a:rPr>
                        <a:t> to 1 in 71</a:t>
                      </a:r>
                      <a:endParaRPr lang="en-US" sz="1800" b="0" dirty="0">
                        <a:solidFill>
                          <a:schemeClr val="tx1">
                            <a:lumMod val="90000"/>
                            <a:lumOff val="10000"/>
                          </a:schemeClr>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421367">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dirty="0">
                          <a:solidFill>
                            <a:schemeClr val="tx1">
                              <a:lumMod val="90000"/>
                              <a:lumOff val="10000"/>
                            </a:schemeClr>
                          </a:solidFill>
                        </a:rPr>
                        <a:t>–1 </a:t>
                      </a:r>
                      <a:r>
                        <a:rPr lang="zh-CN" altLang="en-US" sz="1800" b="0" dirty="0">
                          <a:solidFill>
                            <a:schemeClr val="tx1">
                              <a:lumMod val="90000"/>
                              <a:lumOff val="10000"/>
                            </a:schemeClr>
                          </a:solidFill>
                        </a:rPr>
                        <a:t>至</a:t>
                      </a:r>
                      <a:r>
                        <a:rPr lang="en-US" sz="1800" b="0" dirty="0">
                          <a:solidFill>
                            <a:schemeClr val="tx1">
                              <a:lumMod val="90000"/>
                              <a:lumOff val="10000"/>
                            </a:schemeClr>
                          </a:solidFill>
                        </a:rPr>
                        <a:t> –3 D</a:t>
                      </a:r>
                      <a:endParaRPr lang="en-US" sz="1800" b="0" baseline="0" dirty="0">
                        <a:solidFill>
                          <a:schemeClr val="tx1">
                            <a:lumMod val="90000"/>
                            <a:lumOff val="10000"/>
                          </a:schemeClr>
                        </a:solidFill>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AU" sz="1800" b="0" dirty="0"/>
                        <a:t>1 in 50</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21367">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800" b="0" baseline="0" dirty="0">
                          <a:solidFill>
                            <a:schemeClr val="tx1">
                              <a:lumMod val="90000"/>
                              <a:lumOff val="10000"/>
                            </a:schemeClr>
                          </a:solidFill>
                        </a:rPr>
                        <a:t>–3 </a:t>
                      </a:r>
                      <a:r>
                        <a:rPr lang="zh-CN" altLang="en-US" sz="1800" b="0" baseline="0" dirty="0">
                          <a:solidFill>
                            <a:schemeClr val="tx1">
                              <a:lumMod val="90000"/>
                              <a:lumOff val="10000"/>
                            </a:schemeClr>
                          </a:solidFill>
                        </a:rPr>
                        <a:t>至</a:t>
                      </a:r>
                      <a:r>
                        <a:rPr lang="en-US" sz="1800" b="0" baseline="0" dirty="0">
                          <a:solidFill>
                            <a:schemeClr val="tx1">
                              <a:lumMod val="90000"/>
                              <a:lumOff val="10000"/>
                            </a:schemeClr>
                          </a:solidFill>
                        </a:rPr>
                        <a:t> –6 D</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AU" sz="1800" b="0" dirty="0"/>
                        <a:t>1 in 17</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421367">
                <a:tc>
                  <a:txBody>
                    <a:bodyPr/>
                    <a:lstStyle/>
                    <a:p>
                      <a:r>
                        <a:rPr lang="en-AU" sz="1800" dirty="0"/>
                        <a:t>–6 </a:t>
                      </a:r>
                      <a:r>
                        <a:rPr lang="zh-CN" altLang="en-US" sz="1800" dirty="0"/>
                        <a:t>至</a:t>
                      </a:r>
                      <a:r>
                        <a:rPr lang="en-AU" sz="1800" dirty="0"/>
                        <a:t> –9 D</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AU" sz="1800" b="0" dirty="0"/>
                        <a:t>1 in 7</a:t>
                      </a: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52" y="78729"/>
            <a:ext cx="8839200" cy="685800"/>
          </a:xfrm>
        </p:spPr>
        <p:txBody>
          <a:bodyPr>
            <a:normAutofit/>
          </a:bodyPr>
          <a:lstStyle/>
          <a:p>
            <a:r>
              <a:rPr lang="en-US" dirty="0"/>
              <a:t>近视风险与CL</a:t>
            </a:r>
            <a:r>
              <a:rPr lang="zh-CN" altLang="en-US" dirty="0"/>
              <a:t>配戴</a:t>
            </a:r>
            <a:r>
              <a:rPr lang="en-US" dirty="0"/>
              <a:t>风险</a:t>
            </a:r>
          </a:p>
        </p:txBody>
      </p:sp>
      <p:sp>
        <p:nvSpPr>
          <p:cNvPr id="3" name="Content Placeholder 2"/>
          <p:cNvSpPr>
            <a:spLocks noGrp="1"/>
          </p:cNvSpPr>
          <p:nvPr>
            <p:ph idx="1"/>
          </p:nvPr>
        </p:nvSpPr>
        <p:spPr>
          <a:xfrm>
            <a:off x="91235" y="863038"/>
            <a:ext cx="8225914" cy="4908177"/>
          </a:xfrm>
        </p:spPr>
        <p:txBody>
          <a:bodyPr>
            <a:noAutofit/>
          </a:bodyPr>
          <a:lstStyle/>
          <a:p>
            <a:r>
              <a:rPr lang="en-US" sz="2400" dirty="0"/>
              <a:t>3至6 D近视患者</a:t>
            </a:r>
            <a:r>
              <a:rPr lang="en-US" altLang="zh-CN" sz="2400" dirty="0"/>
              <a:t>使用DD </a:t>
            </a:r>
            <a:r>
              <a:rPr lang="en-US" altLang="zh-CN" sz="2400" dirty="0" err="1"/>
              <a:t>CLs时</a:t>
            </a:r>
            <a:r>
              <a:rPr lang="zh-CN" altLang="en-US" sz="2400" dirty="0"/>
              <a:t>，视网膜脱离</a:t>
            </a:r>
            <a:r>
              <a:rPr lang="en-US" sz="2400" dirty="0"/>
              <a:t>的</a:t>
            </a:r>
            <a:r>
              <a:rPr lang="zh-CN" altLang="en-US" sz="2400" dirty="0"/>
              <a:t>患病</a:t>
            </a:r>
            <a:r>
              <a:rPr lang="en-US" sz="2400" dirty="0" err="1"/>
              <a:t>终身风险</a:t>
            </a:r>
            <a:r>
              <a:rPr lang="zh-CN" altLang="en-US" sz="2400" dirty="0"/>
              <a:t>比微生物性角膜炎</a:t>
            </a:r>
            <a:r>
              <a:rPr lang="en-US" sz="2400" dirty="0"/>
              <a:t>高出6倍</a:t>
            </a:r>
            <a:r>
              <a:rPr lang="zh-CN" altLang="en-US" sz="2400" dirty="0"/>
              <a:t>。</a:t>
            </a:r>
            <a:endParaRPr lang="en-US" sz="2400" dirty="0"/>
          </a:p>
          <a:p>
            <a:r>
              <a:rPr lang="en-US" sz="2400" dirty="0"/>
              <a:t> 5至7 D近视患者</a:t>
            </a:r>
            <a:r>
              <a:rPr lang="zh-CN" altLang="en-US" sz="2400" dirty="0"/>
              <a:t>患</a:t>
            </a:r>
            <a:r>
              <a:rPr lang="en-US" sz="2400" dirty="0" err="1"/>
              <a:t>近视</a:t>
            </a:r>
            <a:r>
              <a:rPr lang="zh-CN" altLang="en-US" sz="2400" dirty="0"/>
              <a:t>性</a:t>
            </a:r>
            <a:r>
              <a:rPr lang="en-US" sz="2400" dirty="0"/>
              <a:t>黄斑病变的终生风险相当于50岁SiHy </a:t>
            </a:r>
            <a:r>
              <a:rPr lang="zh-CN" altLang="en-US" sz="2400" dirty="0"/>
              <a:t>长戴者</a:t>
            </a:r>
            <a:r>
              <a:rPr lang="en-US" sz="2400" dirty="0"/>
              <a:t>患</a:t>
            </a:r>
            <a:r>
              <a:rPr lang="zh-CN" altLang="en-US" sz="2400" dirty="0"/>
              <a:t>微生物性角膜炎</a:t>
            </a:r>
            <a:r>
              <a:rPr lang="en-US" sz="2400" dirty="0" err="1"/>
              <a:t>的风险，比</a:t>
            </a:r>
            <a:r>
              <a:rPr lang="zh-CN" altLang="en-US" sz="2400" dirty="0"/>
              <a:t>儿童角膜塑形镜配戴风险高</a:t>
            </a:r>
            <a:r>
              <a:rPr lang="en-US" sz="2400" dirty="0"/>
              <a:t>3倍</a:t>
            </a:r>
            <a:r>
              <a:rPr lang="zh-CN" altLang="en-US" sz="2400" dirty="0"/>
              <a:t>。</a:t>
            </a:r>
            <a:endParaRPr lang="en-US" sz="2400" dirty="0"/>
          </a:p>
          <a:p>
            <a:r>
              <a:rPr lang="en-US" sz="2400" dirty="0"/>
              <a:t> 已发现DD或儿童</a:t>
            </a:r>
            <a:r>
              <a:rPr lang="zh-CN" altLang="en-US" sz="2400" dirty="0"/>
              <a:t>角膜塑形镜配戴</a:t>
            </a:r>
            <a:r>
              <a:rPr lang="en-US" sz="2400" dirty="0"/>
              <a:t>导致2</a:t>
            </a:r>
            <a:r>
              <a:rPr lang="zh-CN" altLang="en-US" sz="2400" dirty="0"/>
              <a:t>行视力</a:t>
            </a:r>
            <a:r>
              <a:rPr lang="en-US" sz="2400" dirty="0"/>
              <a:t>损失的风险为0％（Stapleton</a:t>
            </a:r>
            <a:r>
              <a:rPr lang="en-US" sz="2400" i="1" dirty="0"/>
              <a:t>等</a:t>
            </a:r>
            <a:r>
              <a:rPr lang="zh-CN" altLang="en-US" sz="2400" i="1" dirty="0"/>
              <a:t>人，</a:t>
            </a:r>
            <a:r>
              <a:rPr lang="en-US" sz="2400" dirty="0"/>
              <a:t>2008，Bullimore</a:t>
            </a:r>
            <a:r>
              <a:rPr lang="en-US" sz="2400" i="1" dirty="0"/>
              <a:t>等</a:t>
            </a:r>
            <a:r>
              <a:rPr lang="zh-CN" altLang="en-US" sz="2400" i="1" dirty="0"/>
              <a:t>人，</a:t>
            </a:r>
            <a:r>
              <a:rPr lang="en-US" sz="2400" dirty="0"/>
              <a:t>2013）</a:t>
            </a:r>
          </a:p>
          <a:p>
            <a:r>
              <a:rPr lang="en-US" sz="2400" dirty="0"/>
              <a:t> </a:t>
            </a:r>
            <a:r>
              <a:rPr lang="en-US" sz="2400" dirty="0" err="1"/>
              <a:t>较低的近视</a:t>
            </a:r>
            <a:r>
              <a:rPr lang="zh-CN" altLang="en-US" sz="2400" dirty="0"/>
              <a:t>度数</a:t>
            </a:r>
            <a:r>
              <a:rPr lang="en-US" sz="2400" dirty="0"/>
              <a:t>使</a:t>
            </a:r>
            <a:r>
              <a:rPr lang="zh-CN" altLang="en-US" sz="2400" dirty="0"/>
              <a:t>隐形眼镜配戴</a:t>
            </a:r>
            <a:r>
              <a:rPr lang="en-US" sz="2400" dirty="0" err="1"/>
              <a:t>更“危险”，但近视</a:t>
            </a:r>
            <a:r>
              <a:rPr lang="zh-CN" altLang="en-US" sz="2400" dirty="0"/>
              <a:t>度数</a:t>
            </a:r>
            <a:r>
              <a:rPr lang="en-US" sz="2400" dirty="0"/>
              <a:t>&lt;3 D</a:t>
            </a:r>
            <a:r>
              <a:rPr lang="zh-CN" altLang="en-US" sz="2400" dirty="0"/>
              <a:t>显著降低眼部伴随发生病理改变的风险。</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48" y="83592"/>
            <a:ext cx="8839200" cy="685800"/>
          </a:xfrm>
        </p:spPr>
        <p:txBody>
          <a:bodyPr>
            <a:normAutofit/>
          </a:bodyPr>
          <a:lstStyle/>
          <a:p>
            <a:r>
              <a:rPr lang="zh-CN" altLang="en-US" dirty="0"/>
              <a:t>隐形眼镜控制近视</a:t>
            </a:r>
            <a:endParaRPr lang="en-US" dirty="0"/>
          </a:p>
        </p:txBody>
      </p:sp>
      <p:sp>
        <p:nvSpPr>
          <p:cNvPr id="11" name="TextBox 10"/>
          <p:cNvSpPr txBox="1"/>
          <p:nvPr/>
        </p:nvSpPr>
        <p:spPr>
          <a:xfrm>
            <a:off x="4387550" y="3312987"/>
            <a:ext cx="855971" cy="784830"/>
          </a:xfrm>
          <a:prstGeom prst="rect">
            <a:avLst/>
          </a:prstGeom>
          <a:noFill/>
        </p:spPr>
        <p:txBody>
          <a:bodyPr wrap="square" rtlCol="0">
            <a:spAutoFit/>
          </a:bodyPr>
          <a:lstStyle/>
          <a:p>
            <a:pPr algn="ctr"/>
            <a:r>
              <a:rPr lang="en-US" sz="4500" b="1" i="1" dirty="0">
                <a:solidFill>
                  <a:srgbClr val="5C6F7B"/>
                </a:solidFill>
              </a:rPr>
              <a:t>VS</a:t>
            </a:r>
          </a:p>
        </p:txBody>
      </p:sp>
      <p:sp>
        <p:nvSpPr>
          <p:cNvPr id="3" name="TextBox 2"/>
          <p:cNvSpPr txBox="1"/>
          <p:nvPr/>
        </p:nvSpPr>
        <p:spPr>
          <a:xfrm>
            <a:off x="-77442" y="3197571"/>
            <a:ext cx="1767237" cy="706755"/>
          </a:xfrm>
          <a:prstGeom prst="rect">
            <a:avLst/>
          </a:prstGeom>
          <a:noFill/>
        </p:spPr>
        <p:txBody>
          <a:bodyPr wrap="square" rtlCol="0">
            <a:spAutoFit/>
          </a:bodyPr>
          <a:lstStyle/>
          <a:p>
            <a:pPr algn="ctr"/>
            <a:r>
              <a:rPr lang="zh-CN" altLang="en-AU" sz="2000" dirty="0">
                <a:solidFill>
                  <a:srgbClr val="5C6F7B"/>
                </a:solidFill>
                <a:latin typeface="Arial" panose="020B0604020202020204" pitchFamily="34" charset="0"/>
                <a:cs typeface="Arial" panose="020B0604020202020204" pitchFamily="34" charset="0"/>
              </a:rPr>
              <a:t>配戴</a:t>
            </a:r>
            <a:r>
              <a:rPr lang="en-AU" sz="2000" dirty="0">
                <a:solidFill>
                  <a:srgbClr val="5C6F7B"/>
                </a:solidFill>
                <a:latin typeface="Arial" panose="020B0604020202020204" pitchFamily="34" charset="0"/>
                <a:cs typeface="Arial" panose="020B0604020202020204" pitchFamily="34" charset="0"/>
              </a:rPr>
              <a:t>CL病理学直接风险</a:t>
            </a:r>
          </a:p>
        </p:txBody>
      </p:sp>
      <p:sp>
        <p:nvSpPr>
          <p:cNvPr id="10" name="TextBox 9"/>
          <p:cNvSpPr txBox="1"/>
          <p:nvPr/>
        </p:nvSpPr>
        <p:spPr>
          <a:xfrm>
            <a:off x="7088270" y="3043683"/>
            <a:ext cx="1485212" cy="1015663"/>
          </a:xfrm>
          <a:prstGeom prst="rect">
            <a:avLst/>
          </a:prstGeom>
          <a:noFill/>
        </p:spPr>
        <p:txBody>
          <a:bodyPr wrap="square" rtlCol="0">
            <a:spAutoFit/>
          </a:bodyPr>
          <a:lstStyle/>
          <a:p>
            <a:pPr algn="ctr"/>
            <a:r>
              <a:rPr lang="en-AU" sz="2000" dirty="0" err="1">
                <a:solidFill>
                  <a:srgbClr val="5C6F7B"/>
                </a:solidFill>
                <a:latin typeface="Arial" panose="020B0604020202020204" pitchFamily="34" charset="0"/>
                <a:cs typeface="Arial" panose="020B0604020202020204" pitchFamily="34" charset="0"/>
              </a:rPr>
              <a:t>近视相关病</a:t>
            </a:r>
            <a:r>
              <a:rPr lang="zh-CN" altLang="en-US" sz="2000" dirty="0">
                <a:solidFill>
                  <a:srgbClr val="5C6F7B"/>
                </a:solidFill>
                <a:latin typeface="Arial" panose="020B0604020202020204" pitchFamily="34" charset="0"/>
                <a:cs typeface="Arial" panose="020B0604020202020204" pitchFamily="34" charset="0"/>
              </a:rPr>
              <a:t>理</a:t>
            </a:r>
            <a:r>
              <a:rPr lang="en-AU" sz="2000" dirty="0" err="1">
                <a:solidFill>
                  <a:srgbClr val="5C6F7B"/>
                </a:solidFill>
                <a:latin typeface="Arial" panose="020B0604020202020204" pitchFamily="34" charset="0"/>
                <a:cs typeface="Arial" panose="020B0604020202020204" pitchFamily="34" charset="0"/>
              </a:rPr>
              <a:t>的未来风险</a:t>
            </a:r>
            <a:endParaRPr lang="en-AU" sz="2000" dirty="0">
              <a:solidFill>
                <a:srgbClr val="5C6F7B"/>
              </a:solidFill>
              <a:latin typeface="Arial" panose="020B0604020202020204" pitchFamily="34" charset="0"/>
              <a:cs typeface="Arial" panose="020B0604020202020204" pitchFamily="34" charset="0"/>
            </a:endParaRPr>
          </a:p>
        </p:txBody>
      </p:sp>
      <p:pic>
        <p:nvPicPr>
          <p:cNvPr id="7170" name="Picture 2" descr="C:\Users\pc-hp\Desktop\PICS\Picture8.png"/>
          <p:cNvPicPr>
            <a:picLocks noChangeAspect="1" noChangeArrowheads="1"/>
          </p:cNvPicPr>
          <p:nvPr/>
        </p:nvPicPr>
        <p:blipFill>
          <a:blip r:embed="rId3"/>
          <a:srcRect/>
          <a:stretch>
            <a:fillRect/>
          </a:stretch>
        </p:blipFill>
        <p:spPr bwMode="auto">
          <a:xfrm>
            <a:off x="1550894" y="1261608"/>
            <a:ext cx="2836637" cy="2797741"/>
          </a:xfrm>
          <a:prstGeom prst="rect">
            <a:avLst/>
          </a:prstGeom>
          <a:noFill/>
        </p:spPr>
      </p:pic>
      <p:pic>
        <p:nvPicPr>
          <p:cNvPr id="7171" name="Picture 3" descr="C:\Users\pc-hp\Desktop\PICS\Picture19.png"/>
          <p:cNvPicPr>
            <a:picLocks noChangeAspect="1" noChangeArrowheads="1"/>
          </p:cNvPicPr>
          <p:nvPr/>
        </p:nvPicPr>
        <p:blipFill>
          <a:blip r:embed="rId4"/>
          <a:srcRect/>
          <a:stretch>
            <a:fillRect/>
          </a:stretch>
        </p:blipFill>
        <p:spPr bwMode="auto">
          <a:xfrm>
            <a:off x="5243515" y="1261611"/>
            <a:ext cx="1837318" cy="1633171"/>
          </a:xfrm>
          <a:prstGeom prst="rect">
            <a:avLst/>
          </a:prstGeom>
          <a:noFill/>
        </p:spPr>
      </p:pic>
      <p:pic>
        <p:nvPicPr>
          <p:cNvPr id="7172" name="Picture 4" descr="C:\Users\pc-hp\Desktop\PICS\Picture18.png"/>
          <p:cNvPicPr>
            <a:picLocks noChangeAspect="1" noChangeArrowheads="1"/>
          </p:cNvPicPr>
          <p:nvPr/>
        </p:nvPicPr>
        <p:blipFill>
          <a:blip r:embed="rId5"/>
          <a:srcRect/>
          <a:stretch>
            <a:fillRect/>
          </a:stretch>
        </p:blipFill>
        <p:spPr bwMode="auto">
          <a:xfrm>
            <a:off x="1545440" y="4059345"/>
            <a:ext cx="2842095" cy="1993900"/>
          </a:xfrm>
          <a:prstGeom prst="rect">
            <a:avLst/>
          </a:prstGeom>
          <a:noFill/>
        </p:spPr>
      </p:pic>
      <p:pic>
        <p:nvPicPr>
          <p:cNvPr id="7173" name="Picture 5" descr="C:\Users\pc-hp\Desktop\PICS\Picture20.png"/>
          <p:cNvPicPr>
            <a:picLocks noChangeAspect="1" noChangeArrowheads="1"/>
          </p:cNvPicPr>
          <p:nvPr/>
        </p:nvPicPr>
        <p:blipFill>
          <a:blip r:embed="rId6"/>
          <a:srcRect/>
          <a:stretch>
            <a:fillRect/>
          </a:stretch>
        </p:blipFill>
        <p:spPr bwMode="auto">
          <a:xfrm>
            <a:off x="5243515" y="2853843"/>
            <a:ext cx="1837318" cy="1640697"/>
          </a:xfrm>
          <a:prstGeom prst="rect">
            <a:avLst/>
          </a:prstGeom>
          <a:noFill/>
        </p:spPr>
      </p:pic>
      <p:pic>
        <p:nvPicPr>
          <p:cNvPr id="7174" name="Picture 6" descr="C:\Users\pc-hp\Desktop\PICS\Picture21.png"/>
          <p:cNvPicPr>
            <a:picLocks noChangeAspect="1" noChangeArrowheads="1"/>
          </p:cNvPicPr>
          <p:nvPr/>
        </p:nvPicPr>
        <p:blipFill>
          <a:blip r:embed="rId7"/>
          <a:srcRect/>
          <a:stretch>
            <a:fillRect/>
          </a:stretch>
        </p:blipFill>
        <p:spPr bwMode="auto">
          <a:xfrm>
            <a:off x="5243521" y="4420088"/>
            <a:ext cx="1844755" cy="1633171"/>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pc-hp\Desktop\PICS\Picture24.png"/>
          <p:cNvPicPr>
            <a:picLocks noChangeAspect="1" noChangeArrowheads="1"/>
          </p:cNvPicPr>
          <p:nvPr/>
        </p:nvPicPr>
        <p:blipFill>
          <a:blip r:embed="rId2"/>
          <a:srcRect/>
          <a:stretch>
            <a:fillRect/>
          </a:stretch>
        </p:blipFill>
        <p:spPr bwMode="auto">
          <a:xfrm>
            <a:off x="3846491" y="2775310"/>
            <a:ext cx="2447032" cy="1519238"/>
          </a:xfrm>
          <a:prstGeom prst="rect">
            <a:avLst/>
          </a:prstGeom>
          <a:noFill/>
        </p:spPr>
      </p:pic>
      <p:sp>
        <p:nvSpPr>
          <p:cNvPr id="2" name="Title 1"/>
          <p:cNvSpPr>
            <a:spLocks noGrp="1"/>
          </p:cNvSpPr>
          <p:nvPr>
            <p:ph type="title"/>
          </p:nvPr>
        </p:nvSpPr>
        <p:spPr>
          <a:xfrm>
            <a:off x="154945" y="78729"/>
            <a:ext cx="8839200" cy="685800"/>
          </a:xfrm>
        </p:spPr>
        <p:txBody>
          <a:bodyPr>
            <a:normAutofit/>
          </a:bodyPr>
          <a:lstStyle/>
          <a:p>
            <a:r>
              <a:rPr lang="en-US" dirty="0"/>
              <a:t>造成近视的原因是什么？</a:t>
            </a:r>
          </a:p>
        </p:txBody>
      </p:sp>
      <p:sp>
        <p:nvSpPr>
          <p:cNvPr id="3" name="Content Placeholder 2"/>
          <p:cNvSpPr>
            <a:spLocks noGrp="1"/>
          </p:cNvSpPr>
          <p:nvPr>
            <p:ph idx="1"/>
          </p:nvPr>
        </p:nvSpPr>
        <p:spPr>
          <a:xfrm>
            <a:off x="819076" y="901961"/>
            <a:ext cx="5687616" cy="4007224"/>
          </a:xfrm>
        </p:spPr>
        <p:txBody>
          <a:bodyPr>
            <a:noAutofit/>
          </a:bodyPr>
          <a:lstStyle/>
          <a:p>
            <a:pPr>
              <a:lnSpc>
                <a:spcPts val="2500"/>
              </a:lnSpc>
            </a:pPr>
            <a:r>
              <a:rPr lang="en-US" sz="2400" dirty="0"/>
              <a:t>遗传学</a:t>
            </a:r>
          </a:p>
          <a:p>
            <a:pPr>
              <a:lnSpc>
                <a:spcPts val="2500"/>
              </a:lnSpc>
            </a:pPr>
            <a:endParaRPr lang="en-US" sz="2400" dirty="0"/>
          </a:p>
          <a:p>
            <a:pPr>
              <a:lnSpc>
                <a:spcPts val="2500"/>
              </a:lnSpc>
            </a:pPr>
            <a:r>
              <a:rPr lang="en-US" sz="2400" dirty="0" err="1"/>
              <a:t>环境</a:t>
            </a:r>
            <a:endParaRPr lang="en-US" sz="2400" dirty="0"/>
          </a:p>
          <a:p>
            <a:pPr>
              <a:lnSpc>
                <a:spcPts val="2500"/>
              </a:lnSpc>
            </a:pPr>
            <a:endParaRPr lang="en-US" sz="2400" dirty="0"/>
          </a:p>
          <a:p>
            <a:pPr>
              <a:lnSpc>
                <a:spcPts val="2500"/>
              </a:lnSpc>
            </a:pPr>
            <a:endParaRPr lang="en-US" sz="2400" dirty="0"/>
          </a:p>
          <a:p>
            <a:pPr>
              <a:lnSpc>
                <a:spcPts val="2500"/>
              </a:lnSpc>
            </a:pPr>
            <a:r>
              <a:rPr lang="en-US" sz="2400" dirty="0" err="1"/>
              <a:t>远视</a:t>
            </a:r>
            <a:r>
              <a:rPr lang="zh-CN" altLang="en-US" sz="2400" dirty="0"/>
              <a:t>离焦</a:t>
            </a:r>
            <a:endParaRPr lang="en-US" altLang="zh-CN" sz="2400" dirty="0"/>
          </a:p>
          <a:p>
            <a:pPr>
              <a:lnSpc>
                <a:spcPts val="2500"/>
              </a:lnSpc>
              <a:buNone/>
            </a:pPr>
            <a:r>
              <a:rPr lang="en-US" sz="2400" dirty="0"/>
              <a:t>   （</a:t>
            </a:r>
            <a:r>
              <a:rPr lang="en-US" sz="2400" dirty="0" err="1"/>
              <a:t>中央</a:t>
            </a:r>
            <a:r>
              <a:rPr lang="en-US" sz="2400" dirty="0"/>
              <a:t>/</a:t>
            </a:r>
            <a:r>
              <a:rPr lang="zh-CN" altLang="en-US" sz="2400" dirty="0"/>
              <a:t>周边</a:t>
            </a:r>
            <a:r>
              <a:rPr lang="en-US" sz="2400" dirty="0"/>
              <a:t>）</a:t>
            </a:r>
          </a:p>
          <a:p>
            <a:pPr>
              <a:lnSpc>
                <a:spcPts val="2500"/>
              </a:lnSpc>
            </a:pPr>
            <a:endParaRPr lang="en-US" sz="2400" dirty="0"/>
          </a:p>
          <a:p>
            <a:pPr>
              <a:lnSpc>
                <a:spcPts val="2500"/>
              </a:lnSpc>
            </a:pPr>
            <a:endParaRPr lang="en-US" sz="2400" dirty="0"/>
          </a:p>
          <a:p>
            <a:pPr>
              <a:lnSpc>
                <a:spcPts val="2500"/>
              </a:lnSpc>
            </a:pPr>
            <a:r>
              <a:rPr lang="en-US" sz="2400" dirty="0" err="1"/>
              <a:t>运气好吗</a:t>
            </a:r>
            <a:r>
              <a:rPr lang="en-US" sz="2400" dirty="0"/>
              <a:t>？</a:t>
            </a:r>
          </a:p>
        </p:txBody>
      </p:sp>
      <p:pic>
        <p:nvPicPr>
          <p:cNvPr id="8194" name="Picture 2" descr="C:\Users\pc-hp\Desktop\PICS\Picture22.png"/>
          <p:cNvPicPr>
            <a:picLocks noChangeAspect="1" noChangeArrowheads="1"/>
          </p:cNvPicPr>
          <p:nvPr/>
        </p:nvPicPr>
        <p:blipFill>
          <a:blip r:embed="rId3"/>
          <a:srcRect/>
          <a:stretch>
            <a:fillRect/>
          </a:stretch>
        </p:blipFill>
        <p:spPr bwMode="auto">
          <a:xfrm>
            <a:off x="2556788" y="768191"/>
            <a:ext cx="966630" cy="1249362"/>
          </a:xfrm>
          <a:prstGeom prst="rect">
            <a:avLst/>
          </a:prstGeom>
          <a:noFill/>
        </p:spPr>
      </p:pic>
      <p:pic>
        <p:nvPicPr>
          <p:cNvPr id="8195" name="Picture 3" descr="C:\Users\pc-hp\Desktop\PICS\Picture23.png"/>
          <p:cNvPicPr>
            <a:picLocks noChangeAspect="1" noChangeArrowheads="1"/>
          </p:cNvPicPr>
          <p:nvPr/>
        </p:nvPicPr>
        <p:blipFill>
          <a:blip r:embed="rId4"/>
          <a:srcRect/>
          <a:stretch>
            <a:fillRect/>
          </a:stretch>
        </p:blipFill>
        <p:spPr bwMode="auto">
          <a:xfrm>
            <a:off x="3675253" y="1572606"/>
            <a:ext cx="936935" cy="1292225"/>
          </a:xfrm>
          <a:prstGeom prst="rect">
            <a:avLst/>
          </a:prstGeom>
          <a:noFill/>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3039" t="12279" r="17745" b="1986"/>
          <a:stretch>
            <a:fillRect/>
          </a:stretch>
        </p:blipFill>
        <p:spPr>
          <a:xfrm>
            <a:off x="4374581" y="4312268"/>
            <a:ext cx="1357008" cy="1120589"/>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4857" t="2107" r="15000" b="-156"/>
          <a:stretch>
            <a:fillRect/>
          </a:stretch>
        </p:blipFill>
        <p:spPr>
          <a:xfrm>
            <a:off x="7514420" y="3493609"/>
            <a:ext cx="1479724" cy="1378953"/>
          </a:xfrm>
          <a:prstGeom prst="rect">
            <a:avLst/>
          </a:prstGeom>
        </p:spPr>
      </p:pic>
      <p:pic>
        <p:nvPicPr>
          <p:cNvPr id="8" name="Picture 7"/>
          <p:cNvPicPr>
            <a:picLocks noChangeAspect="1"/>
          </p:cNvPicPr>
          <p:nvPr/>
        </p:nvPicPr>
        <p:blipFill rotWithShape="1">
          <a:blip r:embed="rId7">
            <a:lum bright="-10000"/>
            <a:extLst>
              <a:ext uri="{28A0092B-C50C-407E-A947-70E740481C1C}">
                <a14:useLocalDpi xmlns:a14="http://schemas.microsoft.com/office/drawing/2010/main" val="0"/>
              </a:ext>
            </a:extLst>
          </a:blip>
          <a:srcRect l="13000" r="18286" b="6821"/>
          <a:stretch>
            <a:fillRect/>
          </a:stretch>
        </p:blipFill>
        <p:spPr>
          <a:xfrm>
            <a:off x="7514421" y="4899458"/>
            <a:ext cx="1479724" cy="1337701"/>
          </a:xfrm>
          <a:prstGeom prst="rect">
            <a:avLst/>
          </a:prstGeom>
        </p:spPr>
      </p:pic>
      <p:sp>
        <p:nvSpPr>
          <p:cNvPr id="9" name="TextBox 8"/>
          <p:cNvSpPr txBox="1"/>
          <p:nvPr/>
        </p:nvSpPr>
        <p:spPr>
          <a:xfrm rot="16200000">
            <a:off x="7011419" y="4000769"/>
            <a:ext cx="640080" cy="365760"/>
          </a:xfrm>
          <a:prstGeom prst="rect">
            <a:avLst/>
          </a:prstGeom>
          <a:noFill/>
        </p:spPr>
        <p:txBody>
          <a:bodyPr wrap="none" rtlCol="0">
            <a:spAutoFit/>
          </a:bodyPr>
          <a:lstStyle/>
          <a:p>
            <a:r>
              <a:rPr lang="zh-CN" altLang="en-GB" dirty="0"/>
              <a:t>幸运</a:t>
            </a:r>
          </a:p>
        </p:txBody>
      </p:sp>
      <p:sp>
        <p:nvSpPr>
          <p:cNvPr id="10" name="TextBox 9"/>
          <p:cNvSpPr txBox="1"/>
          <p:nvPr/>
        </p:nvSpPr>
        <p:spPr>
          <a:xfrm rot="16200000">
            <a:off x="6905483" y="5383641"/>
            <a:ext cx="868680" cy="365760"/>
          </a:xfrm>
          <a:prstGeom prst="rect">
            <a:avLst/>
          </a:prstGeom>
          <a:noFill/>
        </p:spPr>
        <p:txBody>
          <a:bodyPr wrap="none" rtlCol="0">
            <a:spAutoFit/>
          </a:bodyPr>
          <a:lstStyle/>
          <a:p>
            <a:r>
              <a:rPr lang="zh-CN" altLang="en-GB" dirty="0"/>
              <a:t>不幸运</a:t>
            </a:r>
          </a:p>
        </p:txBody>
      </p:sp>
      <p:cxnSp>
        <p:nvCxnSpPr>
          <p:cNvPr id="13" name="Straight Arrow Connector 12"/>
          <p:cNvCxnSpPr/>
          <p:nvPr/>
        </p:nvCxnSpPr>
        <p:spPr>
          <a:xfrm flipV="1">
            <a:off x="5819705" y="4183086"/>
            <a:ext cx="1280342" cy="689476"/>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819705" y="4853638"/>
            <a:ext cx="1280342" cy="689476"/>
          </a:xfrm>
          <a:prstGeom prst="straightConnector1">
            <a:avLst/>
          </a:prstGeom>
          <a:ln w="57150">
            <a:solidFill>
              <a:srgbClr val="FF283A"/>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pc-hp\Desktop\PICS\Picture26.png"/>
          <p:cNvPicPr>
            <a:picLocks noChangeAspect="1" noChangeArrowheads="1"/>
          </p:cNvPicPr>
          <p:nvPr/>
        </p:nvPicPr>
        <p:blipFill>
          <a:blip r:embed="rId2"/>
          <a:srcRect/>
          <a:stretch>
            <a:fillRect/>
          </a:stretch>
        </p:blipFill>
        <p:spPr bwMode="auto">
          <a:xfrm>
            <a:off x="4650446" y="2299860"/>
            <a:ext cx="4170824" cy="2646362"/>
          </a:xfrm>
          <a:prstGeom prst="rect">
            <a:avLst/>
          </a:prstGeom>
          <a:noFill/>
        </p:spPr>
      </p:pic>
      <p:pic>
        <p:nvPicPr>
          <p:cNvPr id="9218" name="Picture 2" descr="C:\Users\pc-hp\Desktop\PICS\Picture25.png"/>
          <p:cNvPicPr>
            <a:picLocks noChangeAspect="1" noChangeArrowheads="1"/>
          </p:cNvPicPr>
          <p:nvPr/>
        </p:nvPicPr>
        <p:blipFill>
          <a:blip r:embed="rId3"/>
          <a:srcRect/>
          <a:stretch>
            <a:fillRect/>
          </a:stretch>
        </p:blipFill>
        <p:spPr bwMode="auto">
          <a:xfrm>
            <a:off x="1024888" y="2143431"/>
            <a:ext cx="3272155" cy="2608262"/>
          </a:xfrm>
          <a:prstGeom prst="rect">
            <a:avLst/>
          </a:prstGeom>
          <a:noFill/>
        </p:spPr>
      </p:pic>
      <p:sp>
        <p:nvSpPr>
          <p:cNvPr id="7" name="Rectangle 6"/>
          <p:cNvSpPr/>
          <p:nvPr/>
        </p:nvSpPr>
        <p:spPr>
          <a:xfrm>
            <a:off x="138608" y="2740802"/>
            <a:ext cx="886280" cy="655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670001" y="3732716"/>
            <a:ext cx="987747" cy="11500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5384919" y="3985644"/>
            <a:ext cx="987747" cy="11500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479660" y="5125115"/>
            <a:ext cx="3920270" cy="701040"/>
          </a:xfrm>
          <a:prstGeom prst="rect">
            <a:avLst/>
          </a:prstGeom>
          <a:noFill/>
        </p:spPr>
        <p:txBody>
          <a:bodyPr wrap="square" rtlCol="0">
            <a:spAutoFit/>
          </a:bodyPr>
          <a:lstStyle/>
          <a:p>
            <a:pPr marL="268605" indent="-268605">
              <a:buFont typeface="Arial" panose="020B0604020202020204" pitchFamily="34" charset="0"/>
              <a:buChar char="•"/>
            </a:pPr>
            <a:r>
              <a:rPr lang="zh-CN" altLang="en-US" sz="2000" dirty="0">
                <a:solidFill>
                  <a:srgbClr val="5C6F7B"/>
                </a:solidFill>
              </a:rPr>
              <a:t>相对而言，周边光路可能是不同的，例如远视</a:t>
            </a:r>
            <a:endParaRPr lang="en-US" sz="2000" dirty="0">
              <a:solidFill>
                <a:srgbClr val="5C6F7B"/>
              </a:solidFill>
            </a:endParaRPr>
          </a:p>
        </p:txBody>
      </p:sp>
      <p:sp>
        <p:nvSpPr>
          <p:cNvPr id="12" name="TextBox 11"/>
          <p:cNvSpPr txBox="1"/>
          <p:nvPr/>
        </p:nvSpPr>
        <p:spPr>
          <a:xfrm>
            <a:off x="87311" y="4882751"/>
            <a:ext cx="3852391" cy="70104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solidFill>
                  <a:srgbClr val="5C6F7B"/>
                </a:solidFill>
                <a:latin typeface="Arial" panose="020B0604020202020204"/>
                <a:cs typeface="Arial" panose="020B0604020202020204"/>
              </a:rPr>
              <a:t>↑</a:t>
            </a:r>
            <a:r>
              <a:rPr lang="zh-CN" altLang="en-US" sz="2000" dirty="0">
                <a:solidFill>
                  <a:srgbClr val="5C6F7B"/>
                </a:solidFill>
                <a:latin typeface="Arial" panose="020B0604020202020204" pitchFamily="34" charset="0"/>
                <a:cs typeface="Arial" panose="020B0604020202020204" pitchFamily="34" charset="0"/>
              </a:rPr>
              <a:t>近距离像差</a:t>
            </a:r>
            <a:endParaRPr lang="en-US" altLang="zh-CN" sz="2000" dirty="0">
              <a:solidFill>
                <a:srgbClr val="5C6F7B"/>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zh-CN" altLang="en-US" sz="2000" dirty="0">
                <a:solidFill>
                  <a:srgbClr val="5C6F7B"/>
                </a:solidFill>
                <a:latin typeface="Arial" panose="020B0604020202020204" pitchFamily="34" charset="0"/>
                <a:cs typeface="Arial" panose="020B0604020202020204" pitchFamily="34" charset="0"/>
              </a:rPr>
              <a:t>不准确的调节和集合行为</a:t>
            </a:r>
            <a:endParaRPr lang="en-US" sz="2000" dirty="0">
              <a:solidFill>
                <a:srgbClr val="5C6F7B"/>
              </a:solidFill>
              <a:latin typeface="Arial" panose="020B0604020202020204" pitchFamily="34" charset="0"/>
              <a:cs typeface="Arial" panose="020B0604020202020204" pitchFamily="34" charset="0"/>
            </a:endParaRPr>
          </a:p>
        </p:txBody>
      </p:sp>
      <p:sp>
        <p:nvSpPr>
          <p:cNvPr id="10" name="Title 1"/>
          <p:cNvSpPr txBox="1"/>
          <p:nvPr/>
        </p:nvSpPr>
        <p:spPr>
          <a:xfrm>
            <a:off x="154945" y="78729"/>
            <a:ext cx="8839200" cy="685800"/>
          </a:xfrm>
          <a:prstGeom prst="rect">
            <a:avLst/>
          </a:prstGeom>
        </p:spPr>
        <p:txBody>
          <a:bodyPr>
            <a:norm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en-US" dirty="0" err="1"/>
              <a:t>远视</a:t>
            </a:r>
            <a:r>
              <a:rPr lang="zh-CN" altLang="en-US" dirty="0"/>
              <a:t>离焦</a:t>
            </a:r>
            <a:r>
              <a:rPr lang="en-US" dirty="0"/>
              <a:t>：</a:t>
            </a:r>
            <a:r>
              <a:rPr lang="zh-CN" altLang="en-US" dirty="0">
                <a:solidFill>
                  <a:srgbClr val="FFFF00"/>
                </a:solidFill>
              </a:rPr>
              <a:t>中央和周边</a:t>
            </a:r>
            <a:endParaRPr lang="en-US" dirty="0">
              <a:solidFill>
                <a:srgbClr val="FFFF00"/>
              </a:solidFill>
            </a:endParaRPr>
          </a:p>
        </p:txBody>
      </p:sp>
      <p:sp>
        <p:nvSpPr>
          <p:cNvPr id="2" name="TextBox 1"/>
          <p:cNvSpPr txBox="1"/>
          <p:nvPr/>
        </p:nvSpPr>
        <p:spPr>
          <a:xfrm>
            <a:off x="581745" y="943747"/>
            <a:ext cx="8412399" cy="646331"/>
          </a:xfrm>
          <a:prstGeom prst="rect">
            <a:avLst/>
          </a:prstGeom>
          <a:noFill/>
        </p:spPr>
        <p:txBody>
          <a:bodyPr wrap="square" rtlCol="0">
            <a:spAutoFit/>
          </a:bodyPr>
          <a:lstStyle/>
          <a:p>
            <a:pPr algn="l"/>
            <a:r>
              <a:rPr lang="en-GB" dirty="0" err="1"/>
              <a:t>中央远视</a:t>
            </a:r>
            <a:r>
              <a:rPr lang="zh-CN" altLang="en-US" dirty="0"/>
              <a:t>离焦</a:t>
            </a:r>
            <a:r>
              <a:rPr lang="en-GB" dirty="0" err="1"/>
              <a:t>提示远视，即屈光不正</a:t>
            </a:r>
            <a:r>
              <a:rPr lang="zh-CN" altLang="en-US" dirty="0"/>
              <a:t>。</a:t>
            </a:r>
            <a:endParaRPr lang="en-GB" dirty="0"/>
          </a:p>
          <a:p>
            <a:pPr algn="l"/>
            <a:r>
              <a:rPr lang="en-GB" dirty="0"/>
              <a:t> </a:t>
            </a:r>
            <a:r>
              <a:rPr lang="en-GB" dirty="0" err="1"/>
              <a:t>然而</a:t>
            </a:r>
            <a:r>
              <a:rPr lang="en-GB" dirty="0"/>
              <a:t>，</a:t>
            </a:r>
            <a:r>
              <a:rPr lang="zh-CN" altLang="en-US" dirty="0"/>
              <a:t>周边</a:t>
            </a:r>
            <a:r>
              <a:rPr lang="en-GB" dirty="0" err="1"/>
              <a:t>远视</a:t>
            </a:r>
            <a:r>
              <a:rPr lang="zh-CN" altLang="en-US" dirty="0"/>
              <a:t>离焦可能由于</a:t>
            </a:r>
            <a:r>
              <a:rPr lang="en-GB" dirty="0" err="1"/>
              <a:t>简单地</a:t>
            </a:r>
            <a:r>
              <a:rPr lang="zh-CN" altLang="en-US" dirty="0"/>
              <a:t>配戴</a:t>
            </a:r>
            <a:r>
              <a:rPr lang="en-GB" dirty="0" err="1"/>
              <a:t>视力矫正</a:t>
            </a:r>
            <a:r>
              <a:rPr lang="zh-CN" altLang="en-US" dirty="0"/>
              <a:t>眼镜造成。</a:t>
            </a:r>
            <a:endParaRPr lang="en-GB" dirty="0"/>
          </a:p>
        </p:txBody>
      </p:sp>
      <p:sp>
        <p:nvSpPr>
          <p:cNvPr id="14" name="TextBox 13"/>
          <p:cNvSpPr txBox="1"/>
          <p:nvPr/>
        </p:nvSpPr>
        <p:spPr>
          <a:xfrm rot="16200000">
            <a:off x="4579811" y="2301104"/>
            <a:ext cx="3049995" cy="335280"/>
          </a:xfrm>
          <a:prstGeom prst="rect">
            <a:avLst/>
          </a:prstGeom>
          <a:noFill/>
        </p:spPr>
        <p:txBody>
          <a:bodyPr wrap="square" rtlCol="0">
            <a:spAutoFit/>
          </a:bodyPr>
          <a:lstStyle/>
          <a:p>
            <a:pPr algn="ctr"/>
            <a:r>
              <a:rPr lang="zh-CN" altLang="en-US" sz="1600" b="1" dirty="0">
                <a:solidFill>
                  <a:srgbClr val="5C6F7B"/>
                </a:solidFill>
              </a:rPr>
              <a:t>用</a:t>
            </a:r>
            <a:r>
              <a:rPr lang="en-US" altLang="zh-CN" sz="1600" b="1" dirty="0">
                <a:solidFill>
                  <a:srgbClr val="5C6F7B"/>
                </a:solidFill>
              </a:rPr>
              <a:t>CL</a:t>
            </a:r>
            <a:r>
              <a:rPr lang="zh-CN" altLang="en-US" sz="1600" b="1" dirty="0">
                <a:solidFill>
                  <a:srgbClr val="5C6F7B"/>
                </a:solidFill>
              </a:rPr>
              <a:t>矫正的情况</a:t>
            </a:r>
            <a:endParaRPr lang="en-US" sz="1600" b="1" dirty="0">
              <a:solidFill>
                <a:srgbClr val="5C6F7B"/>
              </a:solidFill>
            </a:endParaRPr>
          </a:p>
        </p:txBody>
      </p:sp>
      <p:cxnSp>
        <p:nvCxnSpPr>
          <p:cNvPr id="4" name="Straight Arrow Connector 3"/>
          <p:cNvCxnSpPr/>
          <p:nvPr/>
        </p:nvCxnSpPr>
        <p:spPr>
          <a:xfrm flipV="1">
            <a:off x="8136077" y="4299364"/>
            <a:ext cx="4837" cy="55780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135323" y="4882726"/>
            <a:ext cx="1107996" cy="276999"/>
          </a:xfrm>
          <a:prstGeom prst="rect">
            <a:avLst/>
          </a:prstGeom>
          <a:noFill/>
        </p:spPr>
        <p:txBody>
          <a:bodyPr wrap="none" rtlCol="0">
            <a:spAutoFit/>
          </a:bodyPr>
          <a:lstStyle/>
          <a:p>
            <a:pPr algn="l"/>
            <a:r>
              <a:rPr lang="en-GB" sz="1200" b="1" dirty="0" err="1"/>
              <a:t>周边远视</a:t>
            </a:r>
            <a:r>
              <a:rPr lang="zh-CN" altLang="en-US" sz="1200" b="1" dirty="0"/>
              <a:t>离</a:t>
            </a:r>
            <a:r>
              <a:rPr lang="en-GB" sz="1200" b="1" dirty="0"/>
              <a:t>焦</a:t>
            </a:r>
          </a:p>
        </p:txBody>
      </p:sp>
      <p:sp>
        <p:nvSpPr>
          <p:cNvPr id="19" name="TextBox 18"/>
          <p:cNvSpPr txBox="1"/>
          <p:nvPr/>
        </p:nvSpPr>
        <p:spPr>
          <a:xfrm>
            <a:off x="7135323" y="2143431"/>
            <a:ext cx="954107" cy="276999"/>
          </a:xfrm>
          <a:prstGeom prst="rect">
            <a:avLst/>
          </a:prstGeom>
          <a:noFill/>
        </p:spPr>
        <p:txBody>
          <a:bodyPr wrap="none" rtlCol="0">
            <a:spAutoFit/>
          </a:bodyPr>
          <a:lstStyle/>
          <a:p>
            <a:pPr algn="l"/>
            <a:r>
              <a:rPr lang="en-GB" sz="1200" b="1" dirty="0" err="1"/>
              <a:t>中心</a:t>
            </a:r>
            <a:r>
              <a:rPr lang="zh-CN" altLang="en-US" sz="1200" b="1" dirty="0"/>
              <a:t>凹像点</a:t>
            </a:r>
            <a:endParaRPr lang="en-GB" sz="1200" b="1" dirty="0"/>
          </a:p>
        </p:txBody>
      </p:sp>
      <p:cxnSp>
        <p:nvCxnSpPr>
          <p:cNvPr id="20" name="Straight Arrow Connector 19"/>
          <p:cNvCxnSpPr/>
          <p:nvPr/>
        </p:nvCxnSpPr>
        <p:spPr>
          <a:xfrm>
            <a:off x="8034796" y="2362062"/>
            <a:ext cx="4837" cy="1181049"/>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543183" y="2299860"/>
            <a:ext cx="1107263" cy="274320"/>
          </a:xfrm>
          <a:prstGeom prst="rect">
            <a:avLst/>
          </a:prstGeom>
          <a:solidFill>
            <a:schemeClr val="bg1"/>
          </a:solidFill>
        </p:spPr>
        <p:txBody>
          <a:bodyPr wrap="square" rtlCol="0">
            <a:spAutoFit/>
          </a:bodyPr>
          <a:lstStyle/>
          <a:p>
            <a:r>
              <a:rPr lang="zh-CN" altLang="en-GB" sz="1200" b="1" dirty="0">
                <a:latin typeface="Arial" panose="020B0604020202020204" pitchFamily="34" charset="0"/>
                <a:cs typeface="Arial" panose="020B0604020202020204" pitchFamily="34" charset="0"/>
              </a:rPr>
              <a:t>远视</a:t>
            </a:r>
          </a:p>
        </p:txBody>
      </p:sp>
      <p:sp>
        <p:nvSpPr>
          <p:cNvPr id="5" name="文本框 4"/>
          <p:cNvSpPr txBox="1"/>
          <p:nvPr/>
        </p:nvSpPr>
        <p:spPr>
          <a:xfrm>
            <a:off x="762000" y="2419984"/>
            <a:ext cx="1031240" cy="623661"/>
          </a:xfrm>
          <a:prstGeom prst="rect">
            <a:avLst/>
          </a:prstGeom>
          <a:solidFill>
            <a:schemeClr val="bg1"/>
          </a:solidFill>
        </p:spPr>
        <p:txBody>
          <a:bodyPr wrap="square" rtlCol="0">
            <a:noAutofit/>
          </a:bodyPr>
          <a:lstStyle/>
          <a:p>
            <a:pPr>
              <a:lnSpc>
                <a:spcPct val="100000"/>
              </a:lnSpc>
            </a:pPr>
            <a:r>
              <a:rPr lang="zh-CN" altLang="en-US" sz="1200" b="1" dirty="0"/>
              <a:t>正常眼轴长</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a:t>归属</a:t>
            </a:r>
            <a:endParaRPr lang="zh-CN" altLang="en-GB" dirty="0"/>
          </a:p>
        </p:txBody>
      </p:sp>
      <p:graphicFrame>
        <p:nvGraphicFramePr>
          <p:cNvPr id="2" name="表格 1"/>
          <p:cNvGraphicFramePr>
            <a:graphicFrameLocks noGrp="1"/>
          </p:cNvGraphicFramePr>
          <p:nvPr>
            <p:extLst>
              <p:ext uri="{D42A27DB-BD31-4B8C-83A1-F6EECF244321}">
                <p14:modId xmlns:p14="http://schemas.microsoft.com/office/powerpoint/2010/main" val="3957218891"/>
              </p:ext>
            </p:extLst>
          </p:nvPr>
        </p:nvGraphicFramePr>
        <p:xfrm>
          <a:off x="670157" y="1143159"/>
          <a:ext cx="7803976" cy="4572000"/>
        </p:xfrm>
        <a:graphic>
          <a:graphicData uri="http://schemas.openxmlformats.org/drawingml/2006/table">
            <a:tbl>
              <a:tblPr firstRow="1" bandRow="1">
                <a:tableStyleId>{5C22544A-7EE6-4342-B048-85BDC9FD1C3A}</a:tableStyleId>
              </a:tblPr>
              <a:tblGrid>
                <a:gridCol w="3901988">
                  <a:extLst>
                    <a:ext uri="{9D8B030D-6E8A-4147-A177-3AD203B41FA5}">
                      <a16:colId xmlns:a16="http://schemas.microsoft.com/office/drawing/2014/main" val="20000"/>
                    </a:ext>
                  </a:extLst>
                </a:gridCol>
                <a:gridCol w="3901988">
                  <a:extLst>
                    <a:ext uri="{9D8B030D-6E8A-4147-A177-3AD203B41FA5}">
                      <a16:colId xmlns:a16="http://schemas.microsoft.com/office/drawing/2014/main" val="20001"/>
                    </a:ext>
                  </a:extLst>
                </a:gridCol>
              </a:tblGrid>
              <a:tr h="315931">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0"/>
                  </a:ext>
                </a:extLst>
              </a:tr>
              <a:tr h="3159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GB" baseline="0" dirty="0"/>
                        <a:t>报告贡献者</a:t>
                      </a:r>
                      <a:r>
                        <a:rPr lang="en-GB" baseline="0" dirty="0"/>
                        <a:t>*</a:t>
                      </a:r>
                      <a:endParaRPr lang="en-GB" altLang="en-US" sz="1800" dirty="0">
                        <a:solidFill>
                          <a:srgbClr val="5C6F7B"/>
                        </a:solidFill>
                        <a:latin typeface="Times New Roman" panose="02020603050405020304" pitchFamily="18" charset="0"/>
                        <a:cs typeface="Times New Roman" panose="02020603050405020304" pitchFamily="18" charset="0"/>
                        <a:sym typeface="+mn-ea"/>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GB" dirty="0"/>
                        <a:t>没有以前的</a:t>
                      </a:r>
                      <a:r>
                        <a:rPr lang="en-US" altLang="zh-CN" dirty="0"/>
                        <a:t>IACLE</a:t>
                      </a:r>
                      <a:r>
                        <a:rPr lang="zh-CN" altLang="en-GB" dirty="0"/>
                        <a:t>版本</a:t>
                      </a:r>
                    </a:p>
                  </a:txBody>
                  <a:tcPr/>
                </a:tc>
                <a:extLst>
                  <a:ext uri="{0D108BD9-81ED-4DB2-BD59-A6C34878D82A}">
                    <a16:rowId xmlns:a16="http://schemas.microsoft.com/office/drawing/2014/main" val="10001"/>
                  </a:ext>
                </a:extLst>
              </a:tr>
              <a:tr h="315931">
                <a:tc>
                  <a:txBody>
                    <a:bodyPr/>
                    <a:lstStyle/>
                    <a:p>
                      <a:r>
                        <a:rPr lang="zh-CN" altLang="en-GB" dirty="0"/>
                        <a:t>报告编辑者</a:t>
                      </a:r>
                      <a:r>
                        <a:rPr lang="en-GB"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800" dirty="0">
                          <a:sym typeface="+mn-ea"/>
                        </a:rPr>
                        <a:t>Kate Gifford</a:t>
                      </a:r>
                    </a:p>
                  </a:txBody>
                  <a:tcPr/>
                </a:tc>
                <a:extLst>
                  <a:ext uri="{0D108BD9-81ED-4DB2-BD59-A6C34878D82A}">
                    <a16:rowId xmlns:a16="http://schemas.microsoft.com/office/drawing/2014/main" val="10002"/>
                  </a:ext>
                </a:extLst>
              </a:tr>
              <a:tr h="3159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a:t>IACLE </a:t>
                      </a:r>
                      <a:r>
                        <a:rPr lang="en-GB" sz="1800" dirty="0">
                          <a:sym typeface="+mn-ea"/>
                        </a:rPr>
                        <a:t>（国际隐形眼镜教育者协会）</a:t>
                      </a:r>
                      <a:r>
                        <a:rPr lang="en-GB" dirty="0"/>
                        <a:t>执行编辑**</a:t>
                      </a:r>
                    </a:p>
                  </a:txBody>
                  <a:tcPr/>
                </a:tc>
                <a:tc>
                  <a:txBody>
                    <a:bodyPr/>
                    <a:lstStyle/>
                    <a:p>
                      <a:endParaRPr lang="en-GB" dirty="0"/>
                    </a:p>
                  </a:txBody>
                  <a:tcPr/>
                </a:tc>
                <a:extLst>
                  <a:ext uri="{0D108BD9-81ED-4DB2-BD59-A6C34878D82A}">
                    <a16:rowId xmlns:a16="http://schemas.microsoft.com/office/drawing/2014/main" val="10003"/>
                  </a:ext>
                </a:extLst>
              </a:tr>
              <a:tr h="315931">
                <a:tc>
                  <a:txBody>
                    <a:bodyPr/>
                    <a:lstStyle/>
                    <a:p>
                      <a:r>
                        <a:rPr lang="en-GB" dirty="0"/>
                        <a:t>IACLE 审核</a:t>
                      </a:r>
                      <a:r>
                        <a:rPr lang="zh-CN" altLang="en-GB" dirty="0"/>
                        <a:t>人</a:t>
                      </a:r>
                      <a:r>
                        <a:rPr lang="en-GB" dirty="0"/>
                        <a:t>**</a:t>
                      </a:r>
                    </a:p>
                  </a:txBody>
                  <a:tcPr/>
                </a:tc>
                <a:tc>
                  <a:txBody>
                    <a:bodyPr/>
                    <a:lstStyle/>
                    <a:p>
                      <a:r>
                        <a:rPr lang="en-GB" dirty="0"/>
                        <a:t>Nilesh Thite</a:t>
                      </a:r>
                      <a:r>
                        <a:rPr lang="zh-CN" altLang="en-GB" dirty="0"/>
                        <a:t>，</a:t>
                      </a:r>
                      <a:r>
                        <a:rPr lang="en-GB" dirty="0"/>
                        <a:t> Lewis Williams（人名）</a:t>
                      </a:r>
                      <a:endParaRPr lang="zh-CN" altLang="en-GB" dirty="0"/>
                    </a:p>
                  </a:txBody>
                  <a:tcPr/>
                </a:tc>
                <a:extLst>
                  <a:ext uri="{0D108BD9-81ED-4DB2-BD59-A6C34878D82A}">
                    <a16:rowId xmlns:a16="http://schemas.microsoft.com/office/drawing/2014/main" val="10004"/>
                  </a:ext>
                </a:extLst>
              </a:tr>
              <a:tr h="3159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GB" sz="1800" dirty="0">
                          <a:sym typeface="+mn-ea"/>
                        </a:rPr>
                        <a:t>报告更新</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a:t>2017-十</a:t>
                      </a:r>
                      <a:r>
                        <a:rPr lang="zh-CN" altLang="en-GB" dirty="0"/>
                        <a:t>月</a:t>
                      </a:r>
                    </a:p>
                  </a:txBody>
                  <a:tcPr/>
                </a:tc>
                <a:extLst>
                  <a:ext uri="{0D108BD9-81ED-4DB2-BD59-A6C34878D82A}">
                    <a16:rowId xmlns:a16="http://schemas.microsoft.com/office/drawing/2014/main" val="10005"/>
                  </a:ext>
                </a:extLst>
              </a:tr>
              <a:tr h="3159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GB" dirty="0"/>
                        <a:t>重新检查报告内容</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AU" dirty="0"/>
                        <a:t>2018-二月</a:t>
                      </a:r>
                      <a:endParaRPr lang="en-GB" dirty="0"/>
                    </a:p>
                  </a:txBody>
                  <a:tcPr/>
                </a:tc>
                <a:extLst>
                  <a:ext uri="{0D108BD9-81ED-4DB2-BD59-A6C34878D82A}">
                    <a16:rowId xmlns:a16="http://schemas.microsoft.com/office/drawing/2014/main" val="10006"/>
                  </a:ext>
                </a:extLst>
              </a:tr>
              <a:tr h="315931">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7"/>
                  </a:ext>
                </a:extLst>
              </a:tr>
              <a:tr h="315931">
                <a:tc>
                  <a:txBody>
                    <a:bodyPr/>
                    <a:lstStyle/>
                    <a:p>
                      <a:r>
                        <a:rPr lang="zh-CN" altLang="en-US" dirty="0"/>
                        <a:t>感谢个人、制造商和</a:t>
                      </a:r>
                      <a:r>
                        <a:rPr lang="en-US" altLang="zh-CN" dirty="0"/>
                        <a:t>/</a:t>
                      </a:r>
                      <a:r>
                        <a:rPr lang="zh-CN" altLang="en-US" dirty="0"/>
                        <a:t>或其代理商对众多图片的贡献</a:t>
                      </a:r>
                      <a:endParaRPr lang="en-GB" dirty="0"/>
                    </a:p>
                  </a:txBody>
                  <a:tcPr/>
                </a:tc>
                <a:tc>
                  <a:txBody>
                    <a:bodyPr/>
                    <a:lstStyle/>
                    <a:p>
                      <a:r>
                        <a:rPr lang="zh-CN" altLang="en-US" dirty="0"/>
                        <a:t>每项贡献的来源在其贡献旁边或在本演示文稿的“备注”部分中体现</a:t>
                      </a:r>
                      <a:endParaRPr lang="en-GB" dirty="0"/>
                    </a:p>
                  </a:txBody>
                  <a:tcPr/>
                </a:tc>
                <a:extLst>
                  <a:ext uri="{0D108BD9-81ED-4DB2-BD59-A6C34878D82A}">
                    <a16:rowId xmlns:a16="http://schemas.microsoft.com/office/drawing/2014/main" val="10008"/>
                  </a:ext>
                </a:extLst>
              </a:tr>
              <a:tr h="315931">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9"/>
                  </a:ext>
                </a:extLst>
              </a:tr>
              <a:tr h="31593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i="1" dirty="0"/>
                        <a:t>* 报告的原作者</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i="1" dirty="0"/>
                        <a:t>**2014/2018 编辑</a:t>
                      </a:r>
                      <a:r>
                        <a:rPr lang="zh-CN" altLang="en-GB" i="1" dirty="0"/>
                        <a:t>和审核人</a:t>
                      </a:r>
                    </a:p>
                  </a:txBody>
                  <a:tcPr/>
                </a:tc>
                <a:extLst>
                  <a:ext uri="{0D108BD9-81ED-4DB2-BD59-A6C34878D82A}">
                    <a16:rowId xmlns:a16="http://schemas.microsoft.com/office/drawing/2014/main" val="1001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31857"/>
            <a:ext cx="4491318" cy="3687293"/>
          </a:xfrm>
          <a:prstGeom prst="rect">
            <a:avLst/>
          </a:prstGeom>
        </p:spPr>
      </p:pic>
      <p:sp>
        <p:nvSpPr>
          <p:cNvPr id="2" name="Title 1"/>
          <p:cNvSpPr>
            <a:spLocks noGrp="1"/>
          </p:cNvSpPr>
          <p:nvPr>
            <p:ph type="title"/>
          </p:nvPr>
        </p:nvSpPr>
        <p:spPr>
          <a:xfrm>
            <a:off x="147520" y="-229509"/>
            <a:ext cx="5955135" cy="1143000"/>
          </a:xfrm>
        </p:spPr>
        <p:txBody>
          <a:bodyPr anchor="ctr">
            <a:normAutofit/>
          </a:bodyPr>
          <a:lstStyle/>
          <a:p>
            <a:r>
              <a:rPr lang="en-US" dirty="0"/>
              <a:t>↑近</a:t>
            </a:r>
            <a:r>
              <a:rPr lang="zh-CN" altLang="en-US" dirty="0"/>
              <a:t>距</a:t>
            </a:r>
            <a:r>
              <a:rPr lang="en-US" dirty="0" err="1"/>
              <a:t>像差</a:t>
            </a:r>
            <a:endParaRPr lang="en-US" dirty="0"/>
          </a:p>
        </p:txBody>
      </p:sp>
      <p:sp>
        <p:nvSpPr>
          <p:cNvPr id="3" name="Content Placeholder 2"/>
          <p:cNvSpPr>
            <a:spLocks noGrp="1"/>
          </p:cNvSpPr>
          <p:nvPr>
            <p:ph idx="1"/>
          </p:nvPr>
        </p:nvSpPr>
        <p:spPr>
          <a:xfrm>
            <a:off x="33655" y="716280"/>
            <a:ext cx="4457065" cy="3796665"/>
          </a:xfrm>
        </p:spPr>
        <p:txBody>
          <a:bodyPr>
            <a:normAutofit/>
          </a:bodyPr>
          <a:lstStyle/>
          <a:p>
            <a:r>
              <a:rPr lang="zh-CN" altLang="en-US" sz="2000" dirty="0"/>
              <a:t>调节</a:t>
            </a:r>
            <a:r>
              <a:rPr lang="en-US" altLang="zh-CN" sz="2000" dirty="0">
                <a:sym typeface="Symbol" panose="05050102010706020507"/>
              </a:rPr>
              <a:t></a:t>
            </a:r>
            <a:r>
              <a:rPr lang="zh-CN" altLang="en-US" sz="2000" dirty="0"/>
              <a:t> </a:t>
            </a:r>
            <a:r>
              <a:rPr lang="en-US" altLang="zh-CN" sz="2000" dirty="0"/>
              <a:t>-</a:t>
            </a:r>
            <a:r>
              <a:rPr lang="en-US" altLang="zh-CN" sz="2000" dirty="0" err="1"/>
              <a:t>ve</a:t>
            </a:r>
            <a:r>
              <a:rPr lang="en-US" sz="2000" dirty="0" err="1"/>
              <a:t>球面像差（SA）的</a:t>
            </a:r>
            <a:r>
              <a:rPr lang="zh-CN" altLang="en-US" sz="2000" dirty="0"/>
              <a:t>转变</a:t>
            </a:r>
            <a:endParaRPr lang="en-US" sz="2000" dirty="0"/>
          </a:p>
          <a:p>
            <a:r>
              <a:rPr lang="en-US" sz="2000" dirty="0"/>
              <a:t>在</a:t>
            </a:r>
            <a:r>
              <a:rPr lang="zh-CN" altLang="en-US" sz="2000" dirty="0"/>
              <a:t>球面像差</a:t>
            </a:r>
            <a:r>
              <a:rPr lang="en-US" sz="2000" dirty="0" err="1"/>
              <a:t>中，近视显示↓水平和↑变异性</a:t>
            </a:r>
            <a:endParaRPr lang="en-US" sz="2000" dirty="0"/>
          </a:p>
          <a:p>
            <a:r>
              <a:rPr lang="en-US" sz="2000" dirty="0"/>
              <a:t> ↑</a:t>
            </a:r>
            <a:r>
              <a:rPr lang="en-US" sz="2000" dirty="0" err="1"/>
              <a:t>近距离工作的</a:t>
            </a:r>
            <a:r>
              <a:rPr lang="zh-CN" altLang="en-US" sz="2000" dirty="0"/>
              <a:t>像差</a:t>
            </a:r>
            <a:endParaRPr lang="en-US" sz="2000" dirty="0"/>
          </a:p>
          <a:p>
            <a:r>
              <a:rPr lang="en-US" sz="2000" dirty="0"/>
              <a:t> ↓</a:t>
            </a:r>
            <a:r>
              <a:rPr lang="en-US" sz="2000" dirty="0" err="1"/>
              <a:t>视网膜</a:t>
            </a:r>
            <a:r>
              <a:rPr lang="zh-CN" altLang="en-US" sz="2000" dirty="0"/>
              <a:t>成像</a:t>
            </a:r>
            <a:r>
              <a:rPr lang="en-US" sz="2000" dirty="0" err="1"/>
              <a:t>质量</a:t>
            </a:r>
            <a:endParaRPr lang="en-US" sz="2000" dirty="0"/>
          </a:p>
        </p:txBody>
      </p:sp>
      <p:sp>
        <p:nvSpPr>
          <p:cNvPr id="6" name="Rectangle 5"/>
          <p:cNvSpPr/>
          <p:nvPr/>
        </p:nvSpPr>
        <p:spPr>
          <a:xfrm>
            <a:off x="5809747" y="5662437"/>
            <a:ext cx="2831622" cy="335280"/>
          </a:xfrm>
          <a:prstGeom prst="rect">
            <a:avLst/>
          </a:prstGeom>
        </p:spPr>
        <p:txBody>
          <a:bodyPr wrap="square">
            <a:spAutoFit/>
          </a:bodyPr>
          <a:lstStyle/>
          <a:p>
            <a:pPr algn="ctr"/>
            <a:r>
              <a:rPr lang="en-US" sz="1600" b="1" i="1" dirty="0">
                <a:solidFill>
                  <a:srgbClr val="5C6F7B"/>
                </a:solidFill>
                <a:latin typeface="Arial" panose="020B0604020202020204" pitchFamily="34" charset="0"/>
                <a:cs typeface="Arial" panose="020B0604020202020204" pitchFamily="34" charset="0"/>
              </a:rPr>
              <a:t>有关参考资料 - </a:t>
            </a:r>
            <a:r>
              <a:rPr lang="en-US" sz="1600" b="1" i="1" dirty="0" err="1">
                <a:solidFill>
                  <a:srgbClr val="5C6F7B"/>
                </a:solidFill>
                <a:latin typeface="Arial" panose="020B0604020202020204" pitchFamily="34" charset="0"/>
                <a:cs typeface="Arial" panose="020B0604020202020204" pitchFamily="34" charset="0"/>
              </a:rPr>
              <a:t>请参阅</a:t>
            </a:r>
            <a:r>
              <a:rPr lang="zh-CN" altLang="en-US" sz="1600" b="1" i="1" dirty="0">
                <a:solidFill>
                  <a:srgbClr val="5C6F7B"/>
                </a:solidFill>
                <a:latin typeface="Arial" panose="020B0604020202020204" pitchFamily="34" charset="0"/>
                <a:cs typeface="Arial" panose="020B0604020202020204" pitchFamily="34" charset="0"/>
              </a:rPr>
              <a:t>备注</a:t>
            </a:r>
            <a:endParaRPr lang="en-US" sz="1600" b="1" i="1" dirty="0">
              <a:solidFill>
                <a:srgbClr val="5C6F7B"/>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77" y="778933"/>
            <a:ext cx="4822823" cy="4399410"/>
          </a:xfrm>
          <a:prstGeom prst="rect">
            <a:avLst/>
          </a:prstGeom>
        </p:spPr>
      </p:pic>
      <p:sp>
        <p:nvSpPr>
          <p:cNvPr id="4" name="文本框 3"/>
          <p:cNvSpPr txBox="1"/>
          <p:nvPr/>
        </p:nvSpPr>
        <p:spPr>
          <a:xfrm rot="16200000">
            <a:off x="4594861" y="1329161"/>
            <a:ext cx="1764665" cy="664210"/>
          </a:xfrm>
          <a:prstGeom prst="rect">
            <a:avLst/>
          </a:prstGeom>
          <a:solidFill>
            <a:srgbClr val="FFF9C4"/>
          </a:solidFill>
        </p:spPr>
        <p:txBody>
          <a:bodyPr wrap="square" rtlCol="0">
            <a:noAutofit/>
          </a:bodyPr>
          <a:lstStyle/>
          <a:p>
            <a:pPr>
              <a:lnSpc>
                <a:spcPct val="100000"/>
              </a:lnSpc>
            </a:pPr>
            <a:r>
              <a:rPr lang="zh-CN" altLang="en-US" sz="2400" dirty="0"/>
              <a:t>焦平面轴线</a:t>
            </a:r>
          </a:p>
        </p:txBody>
      </p:sp>
      <p:sp>
        <p:nvSpPr>
          <p:cNvPr id="5" name="文本框 4"/>
          <p:cNvSpPr txBox="1"/>
          <p:nvPr/>
        </p:nvSpPr>
        <p:spPr>
          <a:xfrm rot="16200000">
            <a:off x="2428876" y="3782084"/>
            <a:ext cx="1764665" cy="664210"/>
          </a:xfrm>
          <a:prstGeom prst="rect">
            <a:avLst/>
          </a:prstGeom>
          <a:solidFill>
            <a:srgbClr val="FFF9C4"/>
          </a:solidFill>
        </p:spPr>
        <p:txBody>
          <a:bodyPr wrap="square" rtlCol="0">
            <a:noAutofit/>
          </a:bodyPr>
          <a:lstStyle/>
          <a:p>
            <a:pPr>
              <a:lnSpc>
                <a:spcPct val="100000"/>
              </a:lnSpc>
            </a:pPr>
            <a:r>
              <a:rPr lang="zh-CN" altLang="en-US" sz="2400" dirty="0"/>
              <a:t>焦平面轴线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7520" y="-229509"/>
            <a:ext cx="5955135" cy="1143000"/>
          </a:xfrm>
        </p:spPr>
        <p:txBody>
          <a:bodyPr anchor="ctr">
            <a:normAutofit/>
          </a:bodyPr>
          <a:lstStyle/>
          <a:p>
            <a:r>
              <a:rPr lang="en-US" dirty="0"/>
              <a:t>球面像差： </a:t>
            </a:r>
            <a:r>
              <a:rPr lang="en-US" dirty="0">
                <a:solidFill>
                  <a:srgbClr val="FFFF00"/>
                </a:solidFill>
              </a:rPr>
              <a:t>- ＆+</a:t>
            </a:r>
            <a:r>
              <a:rPr lang="zh-CN" altLang="en-US" dirty="0">
                <a:solidFill>
                  <a:srgbClr val="FFFF00"/>
                </a:solidFill>
              </a:rPr>
              <a:t>镜片</a:t>
            </a:r>
            <a:endParaRPr lang="en-US" dirty="0">
              <a:solidFill>
                <a:srgbClr val="FFFF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506" y="779926"/>
            <a:ext cx="3684494" cy="61346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5" y="779926"/>
            <a:ext cx="3102245" cy="611493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44" y="78729"/>
            <a:ext cx="8839200" cy="685800"/>
          </a:xfrm>
        </p:spPr>
        <p:txBody>
          <a:bodyPr>
            <a:noAutofit/>
          </a:bodyPr>
          <a:lstStyle/>
          <a:p>
            <a:r>
              <a:rPr lang="en-US" dirty="0" err="1"/>
              <a:t>不</a:t>
            </a:r>
            <a:r>
              <a:rPr lang="zh-CN" altLang="en-US" dirty="0" err="1"/>
              <a:t>精确</a:t>
            </a:r>
            <a:r>
              <a:rPr lang="en-US" dirty="0" err="1"/>
              <a:t>的调节和</a:t>
            </a:r>
            <a:r>
              <a:rPr lang="zh-CN" altLang="en-US" dirty="0"/>
              <a:t>集合</a:t>
            </a:r>
            <a:endParaRPr lang="en-US" dirty="0"/>
          </a:p>
        </p:txBody>
      </p:sp>
      <p:sp>
        <p:nvSpPr>
          <p:cNvPr id="3" name="Content Placeholder 2"/>
          <p:cNvSpPr>
            <a:spLocks noGrp="1"/>
          </p:cNvSpPr>
          <p:nvPr>
            <p:ph idx="1"/>
          </p:nvPr>
        </p:nvSpPr>
        <p:spPr>
          <a:xfrm>
            <a:off x="109855" y="939165"/>
            <a:ext cx="5779135" cy="4401185"/>
          </a:xfrm>
        </p:spPr>
        <p:txBody>
          <a:bodyPr>
            <a:normAutofit/>
          </a:bodyPr>
          <a:lstStyle/>
          <a:p>
            <a:pPr>
              <a:lnSpc>
                <a:spcPct val="150000"/>
              </a:lnSpc>
            </a:pPr>
            <a:r>
              <a:rPr lang="zh-CN" altLang="en-US" sz="2400" dirty="0"/>
              <a:t>近距内隐斜</a:t>
            </a:r>
          </a:p>
          <a:p>
            <a:pPr>
              <a:lnSpc>
                <a:spcPct val="150000"/>
              </a:lnSpc>
            </a:pPr>
            <a:r>
              <a:rPr lang="zh-CN" altLang="en-US" sz="2400" dirty="0"/>
              <a:t>调节滞后</a:t>
            </a:r>
            <a:endParaRPr lang="en-US" sz="2400" dirty="0"/>
          </a:p>
          <a:p>
            <a:pPr>
              <a:lnSpc>
                <a:spcPct val="150000"/>
              </a:lnSpc>
            </a:pPr>
            <a:r>
              <a:rPr lang="en-US" sz="2400" dirty="0"/>
              <a:t>高AC / A</a:t>
            </a:r>
          </a:p>
          <a:p>
            <a:pPr>
              <a:lnSpc>
                <a:spcPct val="150000"/>
              </a:lnSpc>
            </a:pPr>
            <a:r>
              <a:rPr lang="en-US" sz="2400" dirty="0"/>
              <a:t>↑调节反应的可变性</a:t>
            </a:r>
          </a:p>
          <a:p>
            <a:pPr>
              <a:lnSpc>
                <a:spcPct val="150000"/>
              </a:lnSpc>
            </a:pPr>
            <a:r>
              <a:rPr lang="zh-CN" altLang="en-US" sz="2400" dirty="0"/>
              <a:t>张力性调节</a:t>
            </a:r>
            <a:r>
              <a:rPr lang="en-US" altLang="zh-CN" sz="2400" dirty="0"/>
              <a:t>（TA）</a:t>
            </a:r>
            <a:r>
              <a:rPr lang="zh-CN" altLang="en-US" sz="2400" dirty="0"/>
              <a:t>的更高转变</a:t>
            </a:r>
            <a:r>
              <a:rPr lang="en-US" altLang="zh-CN" sz="2400" dirty="0"/>
              <a:t>&amp;</a:t>
            </a:r>
            <a:r>
              <a:rPr lang="zh-CN" altLang="en-US" sz="2400" dirty="0"/>
              <a:t>缓慢恢复</a:t>
            </a:r>
            <a:endParaRPr lang="en-US" sz="2400" dirty="0"/>
          </a:p>
          <a:p>
            <a:pPr>
              <a:lnSpc>
                <a:spcPct val="150000"/>
              </a:lnSpc>
            </a:pPr>
            <a:r>
              <a:rPr lang="en-US" sz="2400" dirty="0"/>
              <a:t>近</a:t>
            </a:r>
            <a:r>
              <a:rPr lang="zh-CN" altLang="en-US" sz="2400" dirty="0"/>
              <a:t>距</a:t>
            </a:r>
            <a:r>
              <a:rPr lang="en-US" sz="2400" dirty="0"/>
              <a:t>工作引起的短暂性近视（NITM）</a:t>
            </a:r>
          </a:p>
        </p:txBody>
      </p:sp>
      <p:sp>
        <p:nvSpPr>
          <p:cNvPr id="6" name="Rectangle 5"/>
          <p:cNvSpPr/>
          <p:nvPr/>
        </p:nvSpPr>
        <p:spPr>
          <a:xfrm>
            <a:off x="3156193" y="5807173"/>
            <a:ext cx="2831622" cy="369332"/>
          </a:xfrm>
          <a:prstGeom prst="rect">
            <a:avLst/>
          </a:prstGeom>
        </p:spPr>
        <p:txBody>
          <a:bodyPr wrap="square">
            <a:spAutoFit/>
          </a:bodyPr>
          <a:lstStyle/>
          <a:p>
            <a:pPr algn="ctr"/>
            <a:r>
              <a:rPr lang="en-US" b="1" dirty="0">
                <a:solidFill>
                  <a:srgbClr val="5C6F7B"/>
                </a:solidFill>
              </a:rPr>
              <a:t>For References – see Notes</a:t>
            </a:r>
          </a:p>
        </p:txBody>
      </p:sp>
      <p:pic>
        <p:nvPicPr>
          <p:cNvPr id="11266" name="Picture 2" descr="C:\Users\pc-hp\Desktop\PICS\Picture29.png"/>
          <p:cNvPicPr>
            <a:picLocks noChangeAspect="1" noChangeArrowheads="1"/>
          </p:cNvPicPr>
          <p:nvPr/>
        </p:nvPicPr>
        <p:blipFill>
          <a:blip r:embed="rId3"/>
          <a:srcRect/>
          <a:stretch>
            <a:fillRect/>
          </a:stretch>
        </p:blipFill>
        <p:spPr bwMode="auto">
          <a:xfrm>
            <a:off x="5675899" y="764529"/>
            <a:ext cx="3477837" cy="3311360"/>
          </a:xfrm>
          <a:prstGeom prst="rect">
            <a:avLst/>
          </a:prstGeom>
          <a:noFill/>
        </p:spPr>
      </p:pic>
      <p:sp>
        <p:nvSpPr>
          <p:cNvPr id="4" name="Rectangle 5"/>
          <p:cNvSpPr/>
          <p:nvPr/>
        </p:nvSpPr>
        <p:spPr>
          <a:xfrm>
            <a:off x="3057658" y="5807217"/>
            <a:ext cx="2831622" cy="335280"/>
          </a:xfrm>
          <a:prstGeom prst="rect">
            <a:avLst/>
          </a:prstGeom>
          <a:solidFill>
            <a:schemeClr val="bg1"/>
          </a:solidFill>
        </p:spPr>
        <p:txBody>
          <a:bodyPr wrap="square">
            <a:spAutoFit/>
          </a:bodyPr>
          <a:lstStyle/>
          <a:p>
            <a:pPr algn="ctr"/>
            <a:r>
              <a:rPr lang="en-US" sz="1600" b="1" i="1" dirty="0">
                <a:solidFill>
                  <a:srgbClr val="5C6F7B"/>
                </a:solidFill>
                <a:latin typeface="Arial" panose="020B0604020202020204" pitchFamily="34" charset="0"/>
                <a:cs typeface="Arial" panose="020B0604020202020204" pitchFamily="34" charset="0"/>
              </a:rPr>
              <a:t>有关参考资料 - </a:t>
            </a:r>
            <a:r>
              <a:rPr lang="en-US" sz="1600" b="1" i="1" dirty="0" err="1">
                <a:solidFill>
                  <a:srgbClr val="5C6F7B"/>
                </a:solidFill>
                <a:latin typeface="Arial" panose="020B0604020202020204" pitchFamily="34" charset="0"/>
                <a:cs typeface="Arial" panose="020B0604020202020204" pitchFamily="34" charset="0"/>
              </a:rPr>
              <a:t>请参阅</a:t>
            </a:r>
            <a:r>
              <a:rPr lang="zh-CN" altLang="en-US" sz="1600" b="1" i="1" dirty="0">
                <a:solidFill>
                  <a:srgbClr val="5C6F7B"/>
                </a:solidFill>
                <a:latin typeface="Arial" panose="020B0604020202020204" pitchFamily="34" charset="0"/>
                <a:cs typeface="Arial" panose="020B0604020202020204" pitchFamily="34" charset="0"/>
              </a:rPr>
              <a:t>备注</a:t>
            </a:r>
            <a:endParaRPr lang="en-US" sz="1600" b="1" i="1" dirty="0">
              <a:solidFill>
                <a:srgbClr val="5C6F7B"/>
              </a:solidFill>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30033" y="1727250"/>
            <a:ext cx="928902" cy="655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805097" y="1430635"/>
            <a:ext cx="1681430" cy="655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3983441" y="3938206"/>
            <a:ext cx="987747" cy="115001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870456" y="5202585"/>
            <a:ext cx="3222017" cy="396240"/>
          </a:xfrm>
          <a:prstGeom prst="rect">
            <a:avLst/>
          </a:prstGeom>
          <a:noFill/>
        </p:spPr>
        <p:txBody>
          <a:bodyPr wrap="square" rtlCol="0">
            <a:spAutoFit/>
          </a:bodyPr>
          <a:lstStyle/>
          <a:p>
            <a:pPr algn="ctr"/>
            <a:r>
              <a:rPr lang="en-US" sz="2000" b="1" dirty="0" err="1">
                <a:solidFill>
                  <a:srgbClr val="5C6F7B"/>
                </a:solidFill>
              </a:rPr>
              <a:t>相对</a:t>
            </a:r>
            <a:r>
              <a:rPr lang="zh-CN" altLang="en-US" sz="2000" b="1" dirty="0">
                <a:solidFill>
                  <a:srgbClr val="5C6F7B"/>
                </a:solidFill>
              </a:rPr>
              <a:t>周边</a:t>
            </a:r>
            <a:r>
              <a:rPr lang="en-US" sz="2000" b="1" dirty="0">
                <a:solidFill>
                  <a:srgbClr val="5C6F7B"/>
                </a:solidFill>
              </a:rPr>
              <a:t>远视（RPH）</a:t>
            </a:r>
          </a:p>
        </p:txBody>
      </p:sp>
      <p:pic>
        <p:nvPicPr>
          <p:cNvPr id="12290" name="Picture 2" descr="C:\Users\pc-hp\Desktop\PICS\Picture30.png"/>
          <p:cNvPicPr>
            <a:picLocks noChangeAspect="1" noChangeArrowheads="1"/>
          </p:cNvPicPr>
          <p:nvPr/>
        </p:nvPicPr>
        <p:blipFill>
          <a:blip r:embed="rId2"/>
          <a:srcRect/>
          <a:stretch>
            <a:fillRect/>
          </a:stretch>
        </p:blipFill>
        <p:spPr bwMode="auto">
          <a:xfrm>
            <a:off x="2027727" y="911225"/>
            <a:ext cx="5087583" cy="3026981"/>
          </a:xfrm>
          <a:prstGeom prst="rect">
            <a:avLst/>
          </a:prstGeom>
          <a:noFill/>
        </p:spPr>
      </p:pic>
      <p:sp>
        <p:nvSpPr>
          <p:cNvPr id="10" name="Title 1"/>
          <p:cNvSpPr txBox="1"/>
          <p:nvPr/>
        </p:nvSpPr>
        <p:spPr>
          <a:xfrm>
            <a:off x="149344" y="78729"/>
            <a:ext cx="8839200" cy="685800"/>
          </a:xfrm>
          <a:prstGeom prst="rect">
            <a:avLst/>
          </a:prstGeom>
        </p:spPr>
        <p:txBody>
          <a:bodyPr>
            <a:no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en-US" dirty="0" err="1"/>
              <a:t>周边</a:t>
            </a:r>
            <a:r>
              <a:rPr lang="zh-CN" altLang="en-US" dirty="0"/>
              <a:t>离焦</a:t>
            </a:r>
            <a:endParaRPr lang="en-US" dirty="0"/>
          </a:p>
        </p:txBody>
      </p:sp>
      <p:cxnSp>
        <p:nvCxnSpPr>
          <p:cNvPr id="9" name="Straight Arrow Connector 8"/>
          <p:cNvCxnSpPr/>
          <p:nvPr/>
        </p:nvCxnSpPr>
        <p:spPr>
          <a:xfrm flipV="1">
            <a:off x="6289347" y="3254007"/>
            <a:ext cx="4837" cy="557801"/>
          </a:xfrm>
          <a:prstGeom prst="straightConnector1">
            <a:avLst/>
          </a:prstGeom>
          <a:ln w="38100">
            <a:solidFill>
              <a:srgbClr val="0066FF"/>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152206" y="1262915"/>
            <a:ext cx="4837" cy="1181049"/>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092473" y="3797110"/>
            <a:ext cx="196874" cy="0"/>
          </a:xfrm>
          <a:prstGeom prst="straightConnector1">
            <a:avLst/>
          </a:prstGeom>
          <a:ln w="28575">
            <a:solidFill>
              <a:srgbClr val="0066FF"/>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61" y="78729"/>
            <a:ext cx="9471600" cy="1143000"/>
          </a:xfrm>
        </p:spPr>
        <p:txBody>
          <a:bodyPr>
            <a:noAutofit/>
          </a:bodyPr>
          <a:lstStyle/>
          <a:p>
            <a:r>
              <a:rPr lang="en-US" dirty="0" err="1"/>
              <a:t>相对</a:t>
            </a:r>
            <a:r>
              <a:rPr lang="zh-CN" altLang="en-US" dirty="0"/>
              <a:t>周边</a:t>
            </a:r>
            <a:r>
              <a:rPr lang="en-US" dirty="0"/>
              <a:t>远视（RPH）：近视因子？</a:t>
            </a:r>
          </a:p>
        </p:txBody>
      </p:sp>
      <p:sp>
        <p:nvSpPr>
          <p:cNvPr id="3" name="Content Placeholder 2"/>
          <p:cNvSpPr>
            <a:spLocks noGrp="1"/>
          </p:cNvSpPr>
          <p:nvPr>
            <p:ph sz="half" idx="1"/>
          </p:nvPr>
        </p:nvSpPr>
        <p:spPr>
          <a:xfrm>
            <a:off x="968818" y="1983209"/>
            <a:ext cx="3359997" cy="3095851"/>
          </a:xfrm>
          <a:ln w="50800">
            <a:solidFill>
              <a:srgbClr val="008000"/>
            </a:solidFill>
          </a:ln>
        </p:spPr>
        <p:txBody>
          <a:bodyPr>
            <a:normAutofit lnSpcReduction="10000"/>
          </a:bodyPr>
          <a:lstStyle/>
          <a:p>
            <a:r>
              <a:rPr lang="en-US" dirty="0" err="1"/>
              <a:t>近视眼有</a:t>
            </a:r>
            <a:r>
              <a:rPr lang="zh-CN" altLang="en-US" dirty="0"/>
              <a:t>相对周边</a:t>
            </a:r>
            <a:r>
              <a:rPr lang="zh-CN" altLang="en-US" b="1" dirty="0"/>
              <a:t>远视</a:t>
            </a:r>
            <a:r>
              <a:rPr lang="zh-CN" altLang="en-US" dirty="0"/>
              <a:t>，</a:t>
            </a:r>
            <a:r>
              <a:rPr lang="en-US" dirty="0" err="1"/>
              <a:t>但正视眼</a:t>
            </a:r>
            <a:r>
              <a:rPr lang="en-US" dirty="0"/>
              <a:t>/</a:t>
            </a:r>
            <a:r>
              <a:rPr lang="zh-CN" altLang="en-US" dirty="0"/>
              <a:t>远视眼</a:t>
            </a:r>
            <a:r>
              <a:rPr lang="en-US" dirty="0"/>
              <a:t>有</a:t>
            </a:r>
            <a:r>
              <a:rPr lang="zh-CN" altLang="en-US" dirty="0"/>
              <a:t>相对周边</a:t>
            </a:r>
            <a:r>
              <a:rPr lang="zh-CN" altLang="en-US" b="1" dirty="0"/>
              <a:t>近视</a:t>
            </a:r>
            <a:r>
              <a:rPr lang="zh-CN" altLang="en-US" dirty="0"/>
              <a:t>。</a:t>
            </a:r>
            <a:endParaRPr lang="en-US" dirty="0"/>
          </a:p>
          <a:p>
            <a:r>
              <a:rPr lang="en-US" dirty="0"/>
              <a:t>近视儿童在近视发病</a:t>
            </a:r>
            <a:r>
              <a:rPr lang="en-US" b="1" dirty="0"/>
              <a:t>前</a:t>
            </a:r>
            <a:r>
              <a:rPr lang="en-US" dirty="0"/>
              <a:t>2年有较高的</a:t>
            </a:r>
            <a:r>
              <a:rPr lang="zh-CN" altLang="en-US" dirty="0"/>
              <a:t>相对周边远视。</a:t>
            </a:r>
            <a:endParaRPr lang="en-US" dirty="0"/>
          </a:p>
          <a:p>
            <a:r>
              <a:rPr lang="en-US" dirty="0"/>
              <a:t>CL矫正</a:t>
            </a:r>
            <a:r>
              <a:rPr lang="zh-CN" altLang="en-US" dirty="0"/>
              <a:t>改变相对周边远视由于其</a:t>
            </a:r>
            <a:r>
              <a:rPr lang="en-US" dirty="0" err="1"/>
              <a:t>阳性近视控制</a:t>
            </a:r>
            <a:r>
              <a:rPr lang="zh-CN" altLang="en-US" dirty="0"/>
              <a:t>。</a:t>
            </a:r>
            <a:endParaRPr lang="en-US" dirty="0"/>
          </a:p>
        </p:txBody>
      </p:sp>
      <p:sp>
        <p:nvSpPr>
          <p:cNvPr id="4" name="Content Placeholder 3"/>
          <p:cNvSpPr>
            <a:spLocks noGrp="1"/>
          </p:cNvSpPr>
          <p:nvPr>
            <p:ph sz="half" idx="2"/>
          </p:nvPr>
        </p:nvSpPr>
        <p:spPr>
          <a:xfrm>
            <a:off x="4747098" y="1983204"/>
            <a:ext cx="3881336" cy="3095856"/>
          </a:xfrm>
          <a:ln w="50800" cap="rnd">
            <a:solidFill>
              <a:srgbClr val="FF0000"/>
            </a:solidFill>
          </a:ln>
        </p:spPr>
        <p:txBody>
          <a:bodyPr>
            <a:normAutofit lnSpcReduction="10000"/>
          </a:bodyPr>
          <a:lstStyle/>
          <a:p>
            <a:r>
              <a:rPr lang="zh-CN" altLang="en-US" dirty="0"/>
              <a:t>相对周边远视</a:t>
            </a:r>
            <a:r>
              <a:rPr lang="en-US" dirty="0" err="1"/>
              <a:t>关系在亚洲而非高加索儿童中</a:t>
            </a:r>
            <a:r>
              <a:rPr lang="zh-CN" altLang="en-US" dirty="0"/>
              <a:t>出现。</a:t>
            </a:r>
            <a:r>
              <a:rPr lang="en-US" dirty="0"/>
              <a:t> </a:t>
            </a:r>
          </a:p>
          <a:p>
            <a:r>
              <a:rPr lang="zh-CN" altLang="en-US" dirty="0"/>
              <a:t>相对周边远视</a:t>
            </a:r>
            <a:r>
              <a:rPr lang="en-US" dirty="0" err="1"/>
              <a:t>随时间稳定</a:t>
            </a:r>
            <a:r>
              <a:rPr lang="zh-CN" altLang="en-US" dirty="0"/>
              <a:t>。</a:t>
            </a:r>
            <a:endParaRPr lang="en-US" dirty="0"/>
          </a:p>
          <a:p>
            <a:r>
              <a:rPr lang="en-US" dirty="0"/>
              <a:t> + 1.00D </a:t>
            </a:r>
            <a:r>
              <a:rPr lang="zh-CN" altLang="en-US" dirty="0"/>
              <a:t>相对周边远视</a:t>
            </a:r>
            <a:r>
              <a:rPr lang="en-US" dirty="0"/>
              <a:t>= -0.025D /</a:t>
            </a:r>
            <a:r>
              <a:rPr lang="en-US" dirty="0" err="1"/>
              <a:t>年（提高进展率最小</a:t>
            </a:r>
            <a:r>
              <a:rPr lang="zh-CN" altLang="en-US" dirty="0"/>
              <a:t>影响</a:t>
            </a:r>
            <a:r>
              <a:rPr lang="en-US" dirty="0"/>
              <a:t>）</a:t>
            </a:r>
            <a:r>
              <a:rPr lang="zh-CN" altLang="en-US" dirty="0"/>
              <a:t>。</a:t>
            </a:r>
            <a:endParaRPr lang="en-US" dirty="0"/>
          </a:p>
          <a:p>
            <a:r>
              <a:rPr lang="en-US" dirty="0"/>
              <a:t> </a:t>
            </a:r>
            <a:r>
              <a:rPr lang="en-US" dirty="0" err="1"/>
              <a:t>垂直子午线是近视</a:t>
            </a:r>
            <a:r>
              <a:rPr lang="zh-CN" altLang="en-US" dirty="0"/>
              <a:t>。</a:t>
            </a:r>
            <a:endParaRPr lang="en-US" dirty="0"/>
          </a:p>
        </p:txBody>
      </p:sp>
      <p:sp>
        <p:nvSpPr>
          <p:cNvPr id="7" name="Rectangle 6"/>
          <p:cNvSpPr/>
          <p:nvPr/>
        </p:nvSpPr>
        <p:spPr>
          <a:xfrm>
            <a:off x="1083269" y="5212648"/>
            <a:ext cx="6955419" cy="1169551"/>
          </a:xfrm>
          <a:prstGeom prst="rect">
            <a:avLst/>
          </a:prstGeom>
        </p:spPr>
        <p:txBody>
          <a:bodyPr wrap="square">
            <a:spAutoFit/>
          </a:bodyPr>
          <a:lstStyle/>
          <a:p>
            <a:r>
              <a:rPr lang="en-US" sz="1400" dirty="0" err="1"/>
              <a:t>Mutti</a:t>
            </a:r>
            <a:r>
              <a:rPr lang="zh-CN" altLang="en-US" sz="1400" i="1" dirty="0"/>
              <a:t>等人，</a:t>
            </a:r>
            <a:r>
              <a:rPr lang="en-US" altLang="zh-CN" sz="1400" dirty="0"/>
              <a:t>2000</a:t>
            </a:r>
            <a:r>
              <a:rPr lang="zh-CN" altLang="en-US" sz="1400" dirty="0"/>
              <a:t>年，</a:t>
            </a:r>
            <a:r>
              <a:rPr lang="en-US" sz="1400" dirty="0"/>
              <a:t>Atchison</a:t>
            </a:r>
            <a:r>
              <a:rPr lang="zh-CN" altLang="en-US" sz="1400" i="1" dirty="0"/>
              <a:t>等人，</a:t>
            </a:r>
            <a:r>
              <a:rPr lang="en-US" altLang="zh-CN" sz="1400" dirty="0"/>
              <a:t>2005</a:t>
            </a:r>
            <a:r>
              <a:rPr lang="zh-CN" altLang="en-US" sz="1400" dirty="0"/>
              <a:t>年，</a:t>
            </a:r>
            <a:r>
              <a:rPr lang="en-US" sz="1400" dirty="0"/>
              <a:t>Atchison</a:t>
            </a:r>
            <a:r>
              <a:rPr lang="zh-CN" altLang="en-US" sz="1400" i="1" dirty="0"/>
              <a:t>等人，</a:t>
            </a:r>
            <a:r>
              <a:rPr lang="en-US" altLang="zh-CN" sz="1400" dirty="0"/>
              <a:t>2006</a:t>
            </a:r>
            <a:r>
              <a:rPr lang="en-US" sz="1400" dirty="0"/>
              <a:t>a，Atchison 2006b，Mutti</a:t>
            </a:r>
            <a:r>
              <a:rPr lang="zh-CN" altLang="en-US" sz="1400" i="1" dirty="0"/>
              <a:t>等人</a:t>
            </a:r>
            <a:r>
              <a:rPr lang="zh-CN" altLang="en-US" sz="1400" dirty="0"/>
              <a:t>，</a:t>
            </a:r>
            <a:r>
              <a:rPr lang="en-US" altLang="zh-CN" sz="1400" dirty="0"/>
              <a:t>2007</a:t>
            </a:r>
            <a:r>
              <a:rPr lang="zh-CN" altLang="en-US" sz="1400" dirty="0"/>
              <a:t>年，</a:t>
            </a:r>
            <a:r>
              <a:rPr lang="en-US" sz="1400" dirty="0"/>
              <a:t>Kang</a:t>
            </a:r>
            <a:r>
              <a:rPr lang="zh-CN" altLang="en-US" sz="1400" i="1" dirty="0"/>
              <a:t>等人，</a:t>
            </a:r>
            <a:r>
              <a:rPr lang="en-US" altLang="zh-CN" sz="1400" dirty="0"/>
              <a:t>2010</a:t>
            </a:r>
            <a:r>
              <a:rPr lang="zh-CN" altLang="en-US" sz="1400" dirty="0"/>
              <a:t>年，</a:t>
            </a:r>
            <a:r>
              <a:rPr lang="en-US" sz="1400" dirty="0"/>
              <a:t>Chen</a:t>
            </a:r>
            <a:r>
              <a:rPr lang="zh-CN" altLang="en-US" sz="1400" i="1" dirty="0"/>
              <a:t>等人，</a:t>
            </a:r>
            <a:r>
              <a:rPr lang="en-US" altLang="zh-CN" sz="1400" dirty="0"/>
              <a:t>2010</a:t>
            </a:r>
            <a:r>
              <a:rPr lang="zh-CN" altLang="en-US" sz="1400" dirty="0"/>
              <a:t>年，</a:t>
            </a:r>
            <a:r>
              <a:rPr lang="en-US" sz="1400" dirty="0" err="1"/>
              <a:t>Mutti</a:t>
            </a:r>
            <a:r>
              <a:rPr lang="zh-CN" altLang="en-US" sz="1400" i="1" dirty="0"/>
              <a:t>等人，</a:t>
            </a:r>
            <a:r>
              <a:rPr lang="en-US" altLang="zh-CN" sz="1400" dirty="0"/>
              <a:t>2010</a:t>
            </a:r>
            <a:r>
              <a:rPr lang="zh-CN" altLang="en-US" sz="1400" dirty="0"/>
              <a:t>年，</a:t>
            </a:r>
            <a:r>
              <a:rPr lang="en-US" sz="1400" dirty="0" err="1"/>
              <a:t>Sng</a:t>
            </a:r>
            <a:r>
              <a:rPr lang="zh-CN" altLang="en-US" sz="1400" i="1" dirty="0"/>
              <a:t>等人</a:t>
            </a:r>
            <a:r>
              <a:rPr lang="en-US" altLang="zh-CN" sz="1400" dirty="0"/>
              <a:t>2011</a:t>
            </a:r>
            <a:r>
              <a:rPr lang="zh-CN" altLang="en-US" sz="1400" dirty="0"/>
              <a:t>年，</a:t>
            </a:r>
            <a:r>
              <a:rPr lang="en-US" sz="1400" dirty="0"/>
              <a:t>Smith</a:t>
            </a:r>
            <a:r>
              <a:rPr lang="zh-CN" altLang="en-US" sz="1400" i="1" dirty="0"/>
              <a:t>等人，</a:t>
            </a:r>
            <a:r>
              <a:rPr lang="en-US" altLang="zh-CN" sz="1400" dirty="0"/>
              <a:t>2011</a:t>
            </a:r>
            <a:r>
              <a:rPr lang="zh-CN" altLang="en-US" sz="1400" dirty="0"/>
              <a:t>年，</a:t>
            </a:r>
            <a:r>
              <a:rPr lang="en-US" sz="1400" dirty="0" err="1"/>
              <a:t>Mutti</a:t>
            </a:r>
            <a:r>
              <a:rPr lang="zh-CN" altLang="en-US" sz="1400" i="1" dirty="0"/>
              <a:t>等人，</a:t>
            </a:r>
            <a:r>
              <a:rPr lang="en-US" altLang="zh-CN" sz="1400" dirty="0"/>
              <a:t>2011</a:t>
            </a:r>
            <a:r>
              <a:rPr lang="zh-CN" altLang="en-US" sz="1400" dirty="0"/>
              <a:t>年，</a:t>
            </a:r>
            <a:r>
              <a:rPr lang="en-US" sz="1400" dirty="0"/>
              <a:t>Kang</a:t>
            </a:r>
            <a:r>
              <a:rPr lang="zh-CN" altLang="en-US" sz="1400" i="1" dirty="0"/>
              <a:t>等人，</a:t>
            </a:r>
            <a:r>
              <a:rPr lang="en-US" altLang="zh-CN" sz="1400" dirty="0"/>
              <a:t>2011</a:t>
            </a:r>
            <a:r>
              <a:rPr lang="zh-CN" altLang="en-US" sz="1400" dirty="0"/>
              <a:t>年，</a:t>
            </a:r>
            <a:r>
              <a:rPr lang="en-US" sz="1400" dirty="0" err="1"/>
              <a:t>Sankaridurg</a:t>
            </a:r>
            <a:r>
              <a:rPr lang="zh-CN" altLang="en-US" sz="1400" i="1" dirty="0"/>
              <a:t>等人</a:t>
            </a:r>
            <a:r>
              <a:rPr lang="en-US" altLang="zh-CN" sz="1400" dirty="0"/>
              <a:t>2011</a:t>
            </a:r>
            <a:r>
              <a:rPr lang="zh-CN" altLang="en-US" sz="1400" dirty="0"/>
              <a:t>年，</a:t>
            </a:r>
            <a:r>
              <a:rPr lang="en-US" sz="1400" dirty="0" err="1"/>
              <a:t>Schmid</a:t>
            </a:r>
            <a:r>
              <a:rPr lang="zh-CN" altLang="en-US" sz="1400" i="1" dirty="0"/>
              <a:t>等人，</a:t>
            </a:r>
            <a:r>
              <a:rPr lang="en-US" altLang="zh-CN" sz="1400" dirty="0"/>
              <a:t>2011</a:t>
            </a:r>
            <a:r>
              <a:rPr lang="zh-CN" altLang="en-US" sz="1400" dirty="0"/>
              <a:t>年，</a:t>
            </a:r>
            <a:r>
              <a:rPr lang="en-US" sz="1400" dirty="0"/>
              <a:t>Kwok</a:t>
            </a:r>
            <a:r>
              <a:rPr lang="zh-CN" altLang="en-US" sz="1400" i="1" dirty="0"/>
              <a:t>等人，</a:t>
            </a:r>
            <a:r>
              <a:rPr lang="en-US" altLang="zh-CN" sz="1400" dirty="0"/>
              <a:t>2012</a:t>
            </a:r>
            <a:r>
              <a:rPr lang="zh-CN" altLang="en-US" sz="1400" dirty="0"/>
              <a:t>年，</a:t>
            </a:r>
            <a:r>
              <a:rPr lang="en-US" sz="1400" dirty="0"/>
              <a:t>Kang</a:t>
            </a:r>
            <a:r>
              <a:rPr lang="zh-CN" altLang="en-US" sz="1400" i="1" dirty="0"/>
              <a:t>等人，</a:t>
            </a:r>
            <a:r>
              <a:rPr lang="en-US" altLang="zh-CN" sz="1400" dirty="0"/>
              <a:t>2012</a:t>
            </a:r>
            <a:r>
              <a:rPr lang="zh-CN" altLang="en-US" sz="1400" dirty="0"/>
              <a:t>年，</a:t>
            </a:r>
            <a:r>
              <a:rPr lang="en-US" sz="1400" dirty="0" err="1"/>
              <a:t>Faria-Ribero</a:t>
            </a:r>
            <a:r>
              <a:rPr lang="zh-CN" altLang="en-US" sz="1400" i="1" dirty="0"/>
              <a:t>等人</a:t>
            </a:r>
            <a:r>
              <a:rPr lang="en-US" altLang="zh-CN" sz="1400" dirty="0"/>
              <a:t>2013</a:t>
            </a:r>
            <a:r>
              <a:rPr lang="zh-CN" altLang="en-US" sz="1400" dirty="0"/>
              <a:t>年，</a:t>
            </a:r>
            <a:r>
              <a:rPr lang="en-US" sz="1400" dirty="0" err="1"/>
              <a:t>Ticak</a:t>
            </a:r>
            <a:r>
              <a:rPr lang="zh-CN" altLang="en-US" sz="1400" i="1" dirty="0"/>
              <a:t>等人，</a:t>
            </a:r>
            <a:r>
              <a:rPr lang="en-US" altLang="zh-CN" sz="1400" dirty="0"/>
              <a:t>2013</a:t>
            </a:r>
            <a:r>
              <a:rPr lang="zh-CN" altLang="en-US" sz="1400" dirty="0"/>
              <a:t>年，</a:t>
            </a:r>
            <a:r>
              <a:rPr lang="en-US" sz="1400" dirty="0"/>
              <a:t>Atchison2015</a:t>
            </a:r>
            <a:r>
              <a:rPr lang="zh-CN" altLang="en-US" sz="1400" dirty="0"/>
              <a:t>年。</a:t>
            </a:r>
            <a:endParaRPr lang="en-US" sz="1400"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3667" b="91000" l="4138" r="96897"/>
                    </a14:imgEffect>
                  </a14:imgLayer>
                </a14:imgProps>
              </a:ext>
            </a:extLst>
          </a:blip>
          <a:stretch>
            <a:fillRect/>
          </a:stretch>
        </p:blipFill>
        <p:spPr>
          <a:xfrm>
            <a:off x="1902623" y="758613"/>
            <a:ext cx="949247" cy="130930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5140" y="1254222"/>
            <a:ext cx="532145" cy="70952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pc-hp\Desktop\PICS\Picture32.png"/>
          <p:cNvPicPr>
            <a:picLocks noChangeAspect="1" noChangeArrowheads="1"/>
          </p:cNvPicPr>
          <p:nvPr/>
        </p:nvPicPr>
        <p:blipFill>
          <a:blip r:embed="rId2"/>
          <a:srcRect/>
          <a:stretch>
            <a:fillRect/>
          </a:stretch>
        </p:blipFill>
        <p:spPr bwMode="auto">
          <a:xfrm>
            <a:off x="4578709" y="1048501"/>
            <a:ext cx="3670347" cy="2646362"/>
          </a:xfrm>
          <a:prstGeom prst="rect">
            <a:avLst/>
          </a:prstGeom>
          <a:noFill/>
        </p:spPr>
      </p:pic>
      <p:sp>
        <p:nvSpPr>
          <p:cNvPr id="9" name="Title 1"/>
          <p:cNvSpPr txBox="1">
            <a:spLocks noGrp="1"/>
          </p:cNvSpPr>
          <p:nvPr>
            <p:ph type="title" idx="4294967295"/>
          </p:nvPr>
        </p:nvSpPr>
        <p:spPr>
          <a:xfrm>
            <a:off x="152536" y="-133699"/>
            <a:ext cx="5687615" cy="733425"/>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近视控制目标</a:t>
            </a:r>
          </a:p>
        </p:txBody>
      </p:sp>
      <p:sp>
        <p:nvSpPr>
          <p:cNvPr id="7" name="Rectangle 6"/>
          <p:cNvSpPr/>
          <p:nvPr/>
        </p:nvSpPr>
        <p:spPr>
          <a:xfrm>
            <a:off x="1326865" y="1716618"/>
            <a:ext cx="928902" cy="655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2692143" y="3963149"/>
            <a:ext cx="589105" cy="9042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969645" y="4867428"/>
            <a:ext cx="3824430" cy="1015663"/>
          </a:xfrm>
          <a:prstGeom prst="rect">
            <a:avLst/>
          </a:prstGeom>
          <a:noFill/>
        </p:spPr>
        <p:txBody>
          <a:bodyPr wrap="square" rtlCol="0">
            <a:spAutoFit/>
          </a:bodyPr>
          <a:lstStyle/>
          <a:p>
            <a:pPr algn="ctr"/>
            <a:r>
              <a:rPr lang="en-US" sz="2000" dirty="0" err="1">
                <a:solidFill>
                  <a:srgbClr val="5C6F7B"/>
                </a:solidFill>
                <a:latin typeface="Arial" panose="020B0604020202020204" pitchFamily="34" charset="0"/>
                <a:cs typeface="Arial" panose="020B0604020202020204" pitchFamily="34" charset="0"/>
                <a:sym typeface="Wingdings" panose="05000000000000000000" pitchFamily="2" charset="2"/>
              </a:rPr>
              <a:t>调整中心</a:t>
            </a:r>
            <a:r>
              <a:rPr lang="zh-CN" altLang="en-US" sz="2000" dirty="0">
                <a:solidFill>
                  <a:srgbClr val="5C6F7B"/>
                </a:solidFill>
                <a:latin typeface="Arial" panose="020B0604020202020204" pitchFamily="34" charset="0"/>
                <a:cs typeface="Arial" panose="020B0604020202020204" pitchFamily="34" charset="0"/>
                <a:sym typeface="Wingdings" panose="05000000000000000000" pitchFamily="2" charset="2"/>
              </a:rPr>
              <a:t>离焦</a:t>
            </a:r>
            <a:endParaRPr lang="en-US" altLang="zh-CN" sz="2000" dirty="0">
              <a:solidFill>
                <a:srgbClr val="5C6F7B"/>
              </a:solidFill>
              <a:latin typeface="Arial" panose="020B0604020202020204" pitchFamily="34" charset="0"/>
              <a:cs typeface="Arial" panose="020B0604020202020204" pitchFamily="34" charset="0"/>
              <a:sym typeface="Wingdings" panose="05000000000000000000" pitchFamily="2" charset="2"/>
            </a:endParaRPr>
          </a:p>
          <a:p>
            <a:pPr algn="ctr"/>
            <a:r>
              <a:rPr lang="en-US" altLang="zh-CN" sz="2000" b="1" dirty="0">
                <a:solidFill>
                  <a:srgbClr val="5C6F7B"/>
                </a:solidFill>
                <a:latin typeface="Arial" panose="020B0604020202020204" pitchFamily="34" charset="0"/>
                <a:cs typeface="Arial" panose="020B0604020202020204" pitchFamily="34" charset="0"/>
                <a:sym typeface="Wingdings" panose="05000000000000000000"/>
              </a:rPr>
              <a:t></a:t>
            </a:r>
            <a:r>
              <a:rPr lang="zh-CN" alt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改善</a:t>
            </a:r>
            <a:r>
              <a:rPr lang="en-US" sz="2000" b="1" dirty="0" err="1">
                <a:solidFill>
                  <a:srgbClr val="5C6F7B"/>
                </a:solidFill>
                <a:latin typeface="Arial" panose="020B0604020202020204" pitchFamily="34" charset="0"/>
                <a:cs typeface="Arial" panose="020B0604020202020204" pitchFamily="34" charset="0"/>
                <a:sym typeface="Wingdings" panose="05000000000000000000" pitchFamily="2" charset="2"/>
              </a:rPr>
              <a:t>像差</a:t>
            </a:r>
            <a:r>
              <a:rPr lang="zh-CN" alt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轮廓</a:t>
            </a:r>
            <a:endParaRPr lang="en-US" sz="2000" b="1" dirty="0">
              <a:solidFill>
                <a:srgbClr val="5C6F7B"/>
              </a:solidFill>
              <a:latin typeface="Arial" panose="020B0604020202020204" pitchFamily="34" charset="0"/>
              <a:cs typeface="Arial" panose="020B0604020202020204" pitchFamily="34" charset="0"/>
              <a:sym typeface="Wingdings" panose="05000000000000000000" pitchFamily="2" charset="2"/>
            </a:endParaRPr>
          </a:p>
          <a:p>
            <a:pPr algn="ctr"/>
            <a:r>
              <a:rPr lang="en-US" altLang="zh-CN" sz="2000" b="1" dirty="0">
                <a:solidFill>
                  <a:srgbClr val="5C6F7B"/>
                </a:solidFill>
                <a:latin typeface="Arial" panose="020B0604020202020204" pitchFamily="34" charset="0"/>
                <a:cs typeface="Arial" panose="020B0604020202020204" pitchFamily="34" charset="0"/>
                <a:sym typeface="Wingdings" panose="05000000000000000000"/>
              </a:rPr>
              <a:t> </a:t>
            </a:r>
            <a:r>
              <a:rPr lang="en-US" sz="2000" b="1" dirty="0" err="1">
                <a:solidFill>
                  <a:srgbClr val="5C6F7B"/>
                </a:solidFill>
                <a:latin typeface="Arial" panose="020B0604020202020204" pitchFamily="34" charset="0"/>
                <a:cs typeface="Arial" panose="020B0604020202020204" pitchFamily="34" charset="0"/>
                <a:sym typeface="Wingdings" panose="05000000000000000000" pitchFamily="2" charset="2"/>
              </a:rPr>
              <a:t>精确的</a:t>
            </a:r>
            <a:r>
              <a:rPr lang="zh-CN" alt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双眼</a:t>
            </a:r>
            <a:r>
              <a:rPr lang="en-US" sz="2000" b="1" dirty="0" err="1">
                <a:solidFill>
                  <a:srgbClr val="5C6F7B"/>
                </a:solidFill>
                <a:latin typeface="Arial" panose="020B0604020202020204" pitchFamily="34" charset="0"/>
                <a:cs typeface="Arial" panose="020B0604020202020204" pitchFamily="34" charset="0"/>
                <a:sym typeface="Wingdings" panose="05000000000000000000" pitchFamily="2" charset="2"/>
              </a:rPr>
              <a:t>视觉</a:t>
            </a:r>
            <a:endParaRPr lang="en-US" sz="2000" b="1" dirty="0">
              <a:solidFill>
                <a:srgbClr val="5C6F7B"/>
              </a:solidFill>
              <a:latin typeface="Arial" panose="020B0604020202020204" pitchFamily="34" charset="0"/>
              <a:cs typeface="Arial" panose="020B0604020202020204" pitchFamily="34" charset="0"/>
              <a:sym typeface="Wingdings" panose="05000000000000000000" pitchFamily="2" charset="2"/>
            </a:endParaRPr>
          </a:p>
        </p:txBody>
      </p:sp>
      <p:sp>
        <p:nvSpPr>
          <p:cNvPr id="15" name="TextBox 14"/>
          <p:cNvSpPr txBox="1"/>
          <p:nvPr/>
        </p:nvSpPr>
        <p:spPr>
          <a:xfrm>
            <a:off x="4746097" y="4867428"/>
            <a:ext cx="3603886" cy="707886"/>
          </a:xfrm>
          <a:prstGeom prst="rect">
            <a:avLst/>
          </a:prstGeom>
          <a:noFill/>
        </p:spPr>
        <p:txBody>
          <a:bodyPr wrap="square" rtlCol="0">
            <a:spAutoFit/>
          </a:bodyPr>
          <a:lstStyle/>
          <a:p>
            <a:pPr algn="ctr"/>
            <a:r>
              <a:rPr lang="zh-CN" altLang="en-US" sz="2000" dirty="0">
                <a:solidFill>
                  <a:srgbClr val="5C6F7B"/>
                </a:solidFill>
                <a:latin typeface="Arial" panose="020B0604020202020204" pitchFamily="34" charset="0"/>
                <a:cs typeface="Arial" panose="020B0604020202020204" pitchFamily="34" charset="0"/>
              </a:rPr>
              <a:t>调整</a:t>
            </a:r>
            <a:r>
              <a:rPr lang="en-US" sz="2000" dirty="0" err="1">
                <a:solidFill>
                  <a:srgbClr val="5C6F7B"/>
                </a:solidFill>
                <a:latin typeface="Arial" panose="020B0604020202020204" pitchFamily="34" charset="0"/>
                <a:cs typeface="Arial" panose="020B0604020202020204" pitchFamily="34" charset="0"/>
              </a:rPr>
              <a:t>周边离焦</a:t>
            </a:r>
            <a:endParaRPr lang="en-US" sz="2000" dirty="0">
              <a:solidFill>
                <a:srgbClr val="5C6F7B"/>
              </a:solidFill>
              <a:latin typeface="Arial" panose="020B0604020202020204" pitchFamily="34" charset="0"/>
              <a:cs typeface="Arial" panose="020B0604020202020204" pitchFamily="34" charset="0"/>
            </a:endParaRPr>
          </a:p>
          <a:p>
            <a:pPr algn="ctr"/>
            <a:r>
              <a:rPr lang="en-US" altLang="zh-CN" sz="2000" b="1" dirty="0">
                <a:solidFill>
                  <a:srgbClr val="5C6F7B"/>
                </a:solidFill>
                <a:latin typeface="Arial" panose="020B0604020202020204" pitchFamily="34" charset="0"/>
                <a:cs typeface="Arial" panose="020B0604020202020204" pitchFamily="34" charset="0"/>
                <a:sym typeface="Wingdings" panose="05000000000000000000"/>
              </a:rPr>
              <a:t> </a:t>
            </a:r>
            <a:r>
              <a:rPr lang="en-US" sz="2000" b="1" dirty="0" err="1">
                <a:solidFill>
                  <a:srgbClr val="5C6F7B"/>
                </a:solidFill>
                <a:latin typeface="Arial" panose="020B0604020202020204" pitchFamily="34" charset="0"/>
                <a:cs typeface="Arial" panose="020B0604020202020204" pitchFamily="34" charset="0"/>
              </a:rPr>
              <a:t>近视周边光学</a:t>
            </a:r>
            <a:endParaRPr lang="en-US" sz="2000" b="1" dirty="0">
              <a:solidFill>
                <a:srgbClr val="5C6F7B"/>
              </a:solidFill>
              <a:latin typeface="Arial" panose="020B0604020202020204" pitchFamily="34" charset="0"/>
              <a:cs typeface="Arial" panose="020B0604020202020204" pitchFamily="34" charset="0"/>
            </a:endParaRPr>
          </a:p>
        </p:txBody>
      </p:sp>
      <p:sp>
        <p:nvSpPr>
          <p:cNvPr id="12" name="Down Arrow 11"/>
          <p:cNvSpPr/>
          <p:nvPr/>
        </p:nvSpPr>
        <p:spPr>
          <a:xfrm>
            <a:off x="6246579" y="3963149"/>
            <a:ext cx="589105" cy="9042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314" name="Picture 2" descr="C:\Users\pc-hp\Desktop\PICS\Picture31.png"/>
          <p:cNvPicPr>
            <a:picLocks noChangeAspect="1" noChangeArrowheads="1"/>
          </p:cNvPicPr>
          <p:nvPr/>
        </p:nvPicPr>
        <p:blipFill>
          <a:blip r:embed="rId3"/>
          <a:srcRect/>
          <a:stretch>
            <a:fillRect/>
          </a:stretch>
        </p:blipFill>
        <p:spPr bwMode="auto">
          <a:xfrm>
            <a:off x="969439" y="1086601"/>
            <a:ext cx="3207697" cy="2608262"/>
          </a:xfrm>
          <a:prstGeom prst="rect">
            <a:avLst/>
          </a:prstGeom>
          <a:noFill/>
        </p:spPr>
      </p:pic>
      <p:sp>
        <p:nvSpPr>
          <p:cNvPr id="10" name="TextBox 9"/>
          <p:cNvSpPr txBox="1"/>
          <p:nvPr/>
        </p:nvSpPr>
        <p:spPr>
          <a:xfrm>
            <a:off x="3543184" y="1242024"/>
            <a:ext cx="1035525" cy="307777"/>
          </a:xfrm>
          <a:prstGeom prst="rect">
            <a:avLst/>
          </a:prstGeom>
          <a:solidFill>
            <a:schemeClr val="bg1"/>
          </a:solidFill>
        </p:spPr>
        <p:txBody>
          <a:bodyPr wrap="square" rtlCol="0">
            <a:spAutoFit/>
          </a:bodyPr>
          <a:lstStyle/>
          <a:p>
            <a:pPr algn="l"/>
            <a:r>
              <a:rPr lang="en-GB" sz="1400" b="1" dirty="0" err="1">
                <a:latin typeface="Arial" panose="020B0604020202020204" pitchFamily="34" charset="0"/>
                <a:cs typeface="Arial" panose="020B0604020202020204" pitchFamily="34" charset="0"/>
              </a:rPr>
              <a:t>远视</a:t>
            </a:r>
            <a:r>
              <a:rPr lang="zh-CN" altLang="en-US" sz="1400" b="1" dirty="0">
                <a:latin typeface="Arial" panose="020B0604020202020204" pitchFamily="34" charset="0"/>
                <a:cs typeface="Arial" panose="020B0604020202020204" pitchFamily="34" charset="0"/>
              </a:rPr>
              <a:t>眼</a:t>
            </a:r>
            <a:endParaRPr lang="en-GB" sz="1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740" y="2489343"/>
            <a:ext cx="626827" cy="626827"/>
          </a:xfrm>
          <a:prstGeom prst="rect">
            <a:avLst/>
          </a:prstGeom>
        </p:spPr>
      </p:pic>
      <p:sp>
        <p:nvSpPr>
          <p:cNvPr id="5" name="文本框 4"/>
          <p:cNvSpPr txBox="1"/>
          <p:nvPr/>
        </p:nvSpPr>
        <p:spPr>
          <a:xfrm>
            <a:off x="969645" y="1367155"/>
            <a:ext cx="1031240" cy="349250"/>
          </a:xfrm>
          <a:prstGeom prst="rect">
            <a:avLst/>
          </a:prstGeom>
          <a:solidFill>
            <a:schemeClr val="bg1"/>
          </a:solidFill>
        </p:spPr>
        <p:txBody>
          <a:bodyPr wrap="square" rtlCol="0">
            <a:noAutofit/>
          </a:bodyPr>
          <a:lstStyle/>
          <a:p>
            <a:pPr>
              <a:lnSpc>
                <a:spcPct val="100000"/>
              </a:lnSpc>
            </a:pPr>
            <a:r>
              <a:rPr lang="zh-CN" altLang="en-US" sz="1400" b="1" dirty="0"/>
              <a:t>正常眼</a:t>
            </a:r>
            <a:endParaRPr lang="en-US" altLang="zh-CN" sz="1400" b="1" dirty="0"/>
          </a:p>
          <a:p>
            <a:pPr>
              <a:lnSpc>
                <a:spcPct val="100000"/>
              </a:lnSpc>
            </a:pPr>
            <a:r>
              <a:rPr lang="zh-CN" altLang="en-US" sz="1400" b="1" dirty="0"/>
              <a:t>轴长度</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Kate\Documents\Pictures for presentations\pics for website and presentations\RGP.bmp"/>
          <p:cNvPicPr>
            <a:picLocks noChangeAspect="1" noChangeArrowheads="1"/>
          </p:cNvPicPr>
          <p:nvPr/>
        </p:nvPicPr>
        <p:blipFill rotWithShape="1">
          <a:blip r:embed="rId2"/>
          <a:srcRect t="31142" b="24684"/>
          <a:stretch>
            <a:fillRect/>
          </a:stretch>
        </p:blipFill>
        <p:spPr bwMode="auto">
          <a:xfrm>
            <a:off x="6848442" y="5250037"/>
            <a:ext cx="2097828" cy="1033622"/>
          </a:xfrm>
          <a:prstGeom prst="rect">
            <a:avLst/>
          </a:prstGeom>
          <a:noFill/>
        </p:spPr>
      </p:pic>
      <p:sp>
        <p:nvSpPr>
          <p:cNvPr id="2" name="Title 1"/>
          <p:cNvSpPr>
            <a:spLocks noGrp="1"/>
          </p:cNvSpPr>
          <p:nvPr>
            <p:ph type="title"/>
          </p:nvPr>
        </p:nvSpPr>
        <p:spPr>
          <a:xfrm>
            <a:off x="150694" y="78729"/>
            <a:ext cx="9463395" cy="1143000"/>
          </a:xfrm>
        </p:spPr>
        <p:txBody>
          <a:bodyPr>
            <a:noAutofit/>
          </a:bodyPr>
          <a:lstStyle/>
          <a:p>
            <a:r>
              <a:rPr lang="zh-CN" altLang="en-US" dirty="0"/>
              <a:t>改变</a:t>
            </a:r>
            <a:r>
              <a:rPr lang="en-US" dirty="0" err="1"/>
              <a:t>像差</a:t>
            </a:r>
            <a:r>
              <a:rPr lang="en-US" dirty="0"/>
              <a:t>：</a:t>
            </a:r>
            <a:r>
              <a:rPr lang="zh-CN" altLang="en-US" dirty="0">
                <a:solidFill>
                  <a:srgbClr val="FFFF00"/>
                </a:solidFill>
              </a:rPr>
              <a:t>框架</a:t>
            </a:r>
            <a:r>
              <a:rPr lang="en-US" dirty="0" err="1">
                <a:solidFill>
                  <a:srgbClr val="FFFF00"/>
                </a:solidFill>
              </a:rPr>
              <a:t>眼镜vs</a:t>
            </a:r>
            <a:r>
              <a:rPr lang="zh-CN" altLang="en-US" dirty="0">
                <a:solidFill>
                  <a:srgbClr val="FFFF00"/>
                </a:solidFill>
              </a:rPr>
              <a:t>隐形眼镜</a:t>
            </a:r>
            <a:endParaRPr lang="en-US" dirty="0">
              <a:solidFill>
                <a:srgbClr val="FFFF00"/>
              </a:solidFill>
            </a:endParaRPr>
          </a:p>
        </p:txBody>
      </p:sp>
      <p:sp>
        <p:nvSpPr>
          <p:cNvPr id="3" name="Content Placeholder 2"/>
          <p:cNvSpPr>
            <a:spLocks noGrp="1"/>
          </p:cNvSpPr>
          <p:nvPr>
            <p:ph sz="half" idx="1"/>
          </p:nvPr>
        </p:nvSpPr>
        <p:spPr>
          <a:xfrm>
            <a:off x="235586" y="1407616"/>
            <a:ext cx="2848078" cy="2257781"/>
          </a:xfrm>
        </p:spPr>
        <p:txBody>
          <a:bodyPr>
            <a:noAutofit/>
          </a:bodyPr>
          <a:lstStyle/>
          <a:p>
            <a:r>
              <a:rPr lang="en-US" sz="2000" dirty="0"/>
              <a:t>在</a:t>
            </a:r>
            <a:r>
              <a:rPr lang="zh-CN" altLang="en-US" sz="2000" dirty="0"/>
              <a:t>框架</a:t>
            </a:r>
            <a:r>
              <a:rPr lang="en-US" sz="2000" dirty="0" err="1"/>
              <a:t>眼镜中，如果没有陡峭的曲面，离轴</a:t>
            </a:r>
            <a:r>
              <a:rPr lang="zh-CN" altLang="en-US" sz="2000" dirty="0"/>
              <a:t>屈光度</a:t>
            </a:r>
            <a:r>
              <a:rPr lang="en-US" sz="2000" dirty="0" err="1"/>
              <a:t>误差和周边</a:t>
            </a:r>
            <a:r>
              <a:rPr lang="zh-CN" altLang="en-US" sz="2000" dirty="0"/>
              <a:t>畸变</a:t>
            </a:r>
            <a:r>
              <a:rPr lang="en-US" sz="2000" dirty="0"/>
              <a:t>就无法消除（Atchison&amp;Smith，1987）</a:t>
            </a:r>
          </a:p>
        </p:txBody>
      </p:sp>
      <p:sp>
        <p:nvSpPr>
          <p:cNvPr id="4" name="Content Placeholder 3"/>
          <p:cNvSpPr>
            <a:spLocks noGrp="1"/>
          </p:cNvSpPr>
          <p:nvPr>
            <p:ph sz="half" idx="2"/>
          </p:nvPr>
        </p:nvSpPr>
        <p:spPr>
          <a:xfrm>
            <a:off x="3041016" y="1407612"/>
            <a:ext cx="5081580" cy="4334282"/>
          </a:xfrm>
        </p:spPr>
        <p:txBody>
          <a:bodyPr>
            <a:noAutofit/>
          </a:bodyPr>
          <a:lstStyle/>
          <a:p>
            <a:r>
              <a:rPr lang="en-US" sz="2000" dirty="0" err="1"/>
              <a:t>标准近视SCLs</a:t>
            </a:r>
            <a:r>
              <a:rPr lang="en-US" altLang="zh-CN" sz="2000" dirty="0">
                <a:sym typeface="Symbol" panose="05050102010706020507"/>
              </a:rPr>
              <a:t>  </a:t>
            </a:r>
            <a:r>
              <a:rPr lang="zh-CN" altLang="en-US" sz="2000" dirty="0">
                <a:sym typeface="Symbol" panose="05050102010706020507"/>
              </a:rPr>
              <a:t>负向</a:t>
            </a:r>
            <a:r>
              <a:rPr lang="en-US" sz="2000" dirty="0"/>
              <a:t>球</a:t>
            </a:r>
            <a:r>
              <a:rPr lang="zh-CN" altLang="en-US" sz="2000" dirty="0"/>
              <a:t>面像</a:t>
            </a:r>
            <a:r>
              <a:rPr lang="en-US" sz="2000" dirty="0"/>
              <a:t>差（SA）</a:t>
            </a:r>
            <a:r>
              <a:rPr lang="zh-CN" altLang="en-US" sz="2000" dirty="0"/>
              <a:t>转变</a:t>
            </a:r>
            <a:r>
              <a:rPr lang="en-US" sz="2000" dirty="0"/>
              <a:t>（</a:t>
            </a:r>
            <a:r>
              <a:rPr lang="en-US" sz="2000" dirty="0" err="1"/>
              <a:t>Hough</a:t>
            </a:r>
            <a:r>
              <a:rPr lang="en-US" sz="2000" i="1" dirty="0" err="1"/>
              <a:t>等人</a:t>
            </a:r>
            <a:r>
              <a:rPr lang="zh-CN" altLang="en-US" sz="2000" i="1" dirty="0"/>
              <a:t>，</a:t>
            </a:r>
            <a:r>
              <a:rPr lang="en-US" sz="2000" dirty="0"/>
              <a:t>2002年，Lindskoog</a:t>
            </a:r>
            <a:r>
              <a:rPr lang="en-US" sz="2000" i="1" dirty="0"/>
              <a:t>等人</a:t>
            </a:r>
            <a:r>
              <a:rPr lang="zh-CN" altLang="en-US" sz="2000" i="1" dirty="0"/>
              <a:t>，</a:t>
            </a:r>
            <a:r>
              <a:rPr lang="en-US" sz="2000" dirty="0"/>
              <a:t>2008年，McAlinden</a:t>
            </a:r>
            <a:r>
              <a:rPr lang="en-US" sz="2000" i="1" dirty="0"/>
              <a:t>等人</a:t>
            </a:r>
            <a:r>
              <a:rPr lang="zh-CN" altLang="en-US" sz="2000" i="1" dirty="0"/>
              <a:t>，</a:t>
            </a:r>
            <a:r>
              <a:rPr lang="en-US" sz="2000" dirty="0"/>
              <a:t>2011年）</a:t>
            </a:r>
          </a:p>
          <a:p>
            <a:r>
              <a:rPr lang="zh-CN" altLang="en-US" sz="2000" dirty="0"/>
              <a:t>角膜塑形镜配戴一晚后向正向</a:t>
            </a:r>
            <a:r>
              <a:rPr lang="en-US" altLang="zh-CN" sz="2000" dirty="0">
                <a:latin typeface="Arial" panose="020B0604020202020204"/>
                <a:cs typeface="Arial" panose="020B0604020202020204"/>
              </a:rPr>
              <a:t>↑ </a:t>
            </a:r>
            <a:r>
              <a:rPr lang="zh-CN" altLang="en-US" sz="2000" dirty="0">
                <a:latin typeface="Arial" panose="020B0604020202020204"/>
                <a:cs typeface="Arial" panose="020B0604020202020204"/>
              </a:rPr>
              <a:t>球面像差</a:t>
            </a:r>
            <a:r>
              <a:rPr lang="zh-CN" altLang="en-US" sz="2000" dirty="0"/>
              <a:t>至</a:t>
            </a:r>
            <a:r>
              <a:rPr lang="en-US" sz="2000" dirty="0"/>
              <a:t>2-3</a:t>
            </a:r>
            <a:r>
              <a:rPr lang="zh-CN" altLang="en-US" sz="2000" dirty="0"/>
              <a:t>倍</a:t>
            </a:r>
            <a:r>
              <a:rPr lang="en-US" altLang="zh-CN" sz="2000" dirty="0"/>
              <a:t>&amp;</a:t>
            </a:r>
            <a:r>
              <a:rPr lang="zh-CN" altLang="en-US" sz="2000" dirty="0"/>
              <a:t>配戴</a:t>
            </a:r>
            <a:r>
              <a:rPr lang="en-US" sz="2000" dirty="0"/>
              <a:t>1个月后正向</a:t>
            </a:r>
            <a:r>
              <a:rPr lang="en-US" altLang="zh-CN" sz="2000" dirty="0">
                <a:latin typeface="Arial" panose="020B0604020202020204"/>
                <a:cs typeface="Arial" panose="020B0604020202020204"/>
              </a:rPr>
              <a:t> ↑ </a:t>
            </a:r>
            <a:r>
              <a:rPr lang="zh-CN" altLang="en-US" sz="2000" dirty="0">
                <a:latin typeface="Arial" panose="020B0604020202020204"/>
                <a:cs typeface="Arial" panose="020B0604020202020204"/>
              </a:rPr>
              <a:t>球面像差</a:t>
            </a:r>
            <a:r>
              <a:rPr lang="en-US" altLang="zh-CN" sz="2000" dirty="0"/>
              <a:t> </a:t>
            </a:r>
            <a:r>
              <a:rPr lang="zh-CN" altLang="en-US" sz="2000" dirty="0"/>
              <a:t>至</a:t>
            </a:r>
            <a:r>
              <a:rPr lang="en-US" sz="2000" dirty="0"/>
              <a:t>4-6倍</a:t>
            </a:r>
            <a:r>
              <a:rPr lang="zh-CN" altLang="en-US" sz="2000" dirty="0"/>
              <a:t>。</a:t>
            </a:r>
            <a:r>
              <a:rPr lang="en-US" sz="2000" dirty="0"/>
              <a:t>（</a:t>
            </a:r>
            <a:r>
              <a:rPr lang="en-US" sz="2000" dirty="0" err="1"/>
              <a:t>Stillitano</a:t>
            </a:r>
            <a:r>
              <a:rPr lang="en-US" sz="2000" i="1" dirty="0" err="1"/>
              <a:t>等人</a:t>
            </a:r>
            <a:r>
              <a:rPr lang="zh-CN" altLang="en-US" sz="2000" i="1" dirty="0"/>
              <a:t>，</a:t>
            </a:r>
            <a:r>
              <a:rPr lang="en-US" sz="2000" dirty="0"/>
              <a:t>2007年，Gifford</a:t>
            </a:r>
            <a:r>
              <a:rPr lang="en-US" sz="2000" i="1" dirty="0"/>
              <a:t>等人</a:t>
            </a:r>
            <a:r>
              <a:rPr lang="zh-CN" altLang="en-US" sz="2000" i="1" dirty="0"/>
              <a:t>，</a:t>
            </a:r>
            <a:r>
              <a:rPr lang="en-US" sz="2000" dirty="0"/>
              <a:t>2013年，Joslin</a:t>
            </a:r>
            <a:r>
              <a:rPr lang="en-US" sz="2000" i="1" dirty="0"/>
              <a:t>等人</a:t>
            </a:r>
            <a:r>
              <a:rPr lang="zh-CN" altLang="en-US" sz="2000" i="1" dirty="0"/>
              <a:t>，</a:t>
            </a:r>
            <a:r>
              <a:rPr lang="en-US" sz="2000" dirty="0"/>
              <a:t>2003年，Berntsen</a:t>
            </a:r>
            <a:r>
              <a:rPr lang="en-US" sz="2000" i="1" dirty="0"/>
              <a:t>等人</a:t>
            </a:r>
            <a:r>
              <a:rPr lang="zh-CN" altLang="en-US" sz="2000" i="1" dirty="0"/>
              <a:t>，</a:t>
            </a:r>
            <a:r>
              <a:rPr lang="en-US" sz="2000" dirty="0"/>
              <a:t>2005年，Stillitano</a:t>
            </a:r>
            <a:r>
              <a:rPr lang="en-US" sz="2000" i="1" dirty="0"/>
              <a:t>等人</a:t>
            </a:r>
            <a:r>
              <a:rPr lang="zh-CN" altLang="en-US" sz="2000" i="1" dirty="0"/>
              <a:t>，</a:t>
            </a:r>
            <a:r>
              <a:rPr lang="en-US" sz="2000" dirty="0"/>
              <a:t>2008年）</a:t>
            </a:r>
          </a:p>
          <a:p>
            <a:r>
              <a:rPr lang="zh-CN" altLang="en-US" sz="2000" dirty="0"/>
              <a:t>具有诱导正球面像差的</a:t>
            </a:r>
            <a:r>
              <a:rPr lang="en-US" sz="2000" dirty="0"/>
              <a:t>SCL（</a:t>
            </a:r>
            <a:r>
              <a:rPr lang="zh-CN" altLang="en-US" sz="2000" dirty="0"/>
              <a:t>即特殊的</a:t>
            </a:r>
            <a:r>
              <a:rPr lang="en-US" altLang="zh-CN" sz="2000" dirty="0"/>
              <a:t>CL</a:t>
            </a:r>
            <a:r>
              <a:rPr lang="zh-CN" altLang="en-US" sz="2000" dirty="0"/>
              <a:t>设计）在</a:t>
            </a:r>
            <a:r>
              <a:rPr lang="en-US" altLang="zh-CN" sz="2000" dirty="0"/>
              <a:t>6</a:t>
            </a:r>
            <a:r>
              <a:rPr lang="zh-CN" altLang="en-US" sz="2000" dirty="0"/>
              <a:t>个月时显示出</a:t>
            </a:r>
            <a:r>
              <a:rPr lang="en-US" altLang="zh-CN" sz="2000" dirty="0"/>
              <a:t>69</a:t>
            </a:r>
            <a:r>
              <a:rPr lang="zh-CN" altLang="en-US" sz="2000" dirty="0"/>
              <a:t>％的近视控制效果（</a:t>
            </a:r>
            <a:r>
              <a:rPr lang="en-US" sz="2000" dirty="0"/>
              <a:t>Cheng</a:t>
            </a:r>
            <a:r>
              <a:rPr lang="zh-CN" altLang="en-US" sz="2000" i="1" dirty="0"/>
              <a:t>等人</a:t>
            </a:r>
            <a:r>
              <a:rPr lang="zh-CN" altLang="en-US" sz="2000" dirty="0"/>
              <a:t>，</a:t>
            </a:r>
            <a:r>
              <a:rPr lang="en-US" altLang="zh-CN" sz="2000" dirty="0"/>
              <a:t>2013</a:t>
            </a:r>
            <a:r>
              <a:rPr lang="zh-CN" altLang="en-US" sz="2000" dirty="0"/>
              <a:t>）</a:t>
            </a:r>
            <a:endParaRPr lang="en-US" sz="2000" dirty="0"/>
          </a:p>
        </p:txBody>
      </p:sp>
      <p:pic>
        <p:nvPicPr>
          <p:cNvPr id="5" name="Picture 4" descr="MD002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30" y="4143984"/>
            <a:ext cx="1764523" cy="12875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00" y="78729"/>
            <a:ext cx="7954352" cy="1143000"/>
          </a:xfrm>
        </p:spPr>
        <p:txBody>
          <a:bodyPr>
            <a:noAutofit/>
          </a:bodyPr>
          <a:lstStyle/>
          <a:p>
            <a:r>
              <a:rPr lang="en-US" dirty="0" err="1"/>
              <a:t>正负球</a:t>
            </a:r>
            <a:r>
              <a:rPr lang="zh-CN" altLang="en-US" dirty="0"/>
              <a:t>面像</a:t>
            </a:r>
            <a:r>
              <a:rPr lang="en-US" dirty="0"/>
              <a:t>差</a:t>
            </a:r>
          </a:p>
        </p:txBody>
      </p:sp>
      <p:sp>
        <p:nvSpPr>
          <p:cNvPr id="5" name="TextBox 4"/>
          <p:cNvSpPr txBox="1"/>
          <p:nvPr/>
        </p:nvSpPr>
        <p:spPr>
          <a:xfrm>
            <a:off x="4695281" y="4577906"/>
            <a:ext cx="3412774" cy="209288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spcAft>
                <a:spcPts val="2400"/>
              </a:spcAft>
            </a:pPr>
            <a:r>
              <a:rPr lang="en-US" dirty="0"/>
              <a:t>正</a:t>
            </a:r>
            <a:r>
              <a:rPr lang="zh-CN" altLang="en-US" dirty="0"/>
              <a:t>球面像差</a:t>
            </a:r>
            <a:r>
              <a:rPr lang="en-US" dirty="0"/>
              <a:t> =</a:t>
            </a:r>
            <a:r>
              <a:rPr lang="zh-CN" altLang="en-US" dirty="0">
                <a:solidFill>
                  <a:srgbClr val="7030A0"/>
                </a:solidFill>
              </a:rPr>
              <a:t>周边</a:t>
            </a:r>
            <a:r>
              <a:rPr lang="en-US" dirty="0" err="1"/>
              <a:t>光线</a:t>
            </a:r>
            <a:r>
              <a:rPr lang="zh-CN" altLang="en-US" dirty="0"/>
              <a:t>聚焦更加近视性</a:t>
            </a:r>
            <a:endParaRPr lang="en-US" dirty="0"/>
          </a:p>
          <a:p>
            <a:pPr>
              <a:spcAft>
                <a:spcPts val="2400"/>
              </a:spcAft>
            </a:pPr>
            <a:r>
              <a:rPr lang="en-US" dirty="0"/>
              <a:t> 以D为中心的</a:t>
            </a:r>
            <a:r>
              <a:rPr lang="zh-CN" altLang="en-US" dirty="0"/>
              <a:t>渐进多焦点镜片</a:t>
            </a:r>
            <a:r>
              <a:rPr lang="en-US" dirty="0"/>
              <a:t>/</a:t>
            </a:r>
            <a:r>
              <a:rPr lang="zh-CN" altLang="en-US" dirty="0"/>
              <a:t>角膜塑形镜</a:t>
            </a:r>
            <a:endParaRPr lang="en-US" dirty="0"/>
          </a:p>
          <a:p>
            <a:pPr>
              <a:spcAft>
                <a:spcPts val="2400"/>
              </a:spcAft>
            </a:pPr>
            <a:r>
              <a:rPr lang="en-US" dirty="0"/>
              <a:t> + ve SA↓</a:t>
            </a:r>
            <a:r>
              <a:rPr lang="zh-CN" altLang="en-US" dirty="0"/>
              <a:t>调节需求</a:t>
            </a:r>
            <a:endParaRPr lang="en-US" dirty="0"/>
          </a:p>
        </p:txBody>
      </p:sp>
      <p:sp>
        <p:nvSpPr>
          <p:cNvPr id="6" name="TextBox 5"/>
          <p:cNvSpPr txBox="1"/>
          <p:nvPr/>
        </p:nvSpPr>
        <p:spPr>
          <a:xfrm>
            <a:off x="1434360" y="4074297"/>
            <a:ext cx="3003176" cy="267652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spcAft>
                <a:spcPts val="2400"/>
              </a:spcAft>
            </a:pPr>
            <a:r>
              <a:rPr lang="en-US" dirty="0"/>
              <a:t>负</a:t>
            </a:r>
            <a:r>
              <a:rPr lang="zh-CN" altLang="en-US" dirty="0"/>
              <a:t>球面像差</a:t>
            </a:r>
            <a:r>
              <a:rPr lang="en-US" dirty="0"/>
              <a:t>=</a:t>
            </a:r>
            <a:r>
              <a:rPr lang="en-US" dirty="0" err="1">
                <a:solidFill>
                  <a:srgbClr val="7030A0"/>
                </a:solidFill>
              </a:rPr>
              <a:t>中心</a:t>
            </a:r>
            <a:r>
              <a:rPr lang="zh-CN" altLang="en-US" dirty="0"/>
              <a:t>光线聚焦更加近视性</a:t>
            </a:r>
            <a:endParaRPr lang="en-US" altLang="zh-CN" dirty="0"/>
          </a:p>
          <a:p>
            <a:pPr>
              <a:spcAft>
                <a:spcPts val="2400"/>
              </a:spcAft>
            </a:pPr>
            <a:r>
              <a:rPr lang="zh-CN" altLang="en-US" dirty="0"/>
              <a:t>以</a:t>
            </a:r>
            <a:r>
              <a:rPr lang="en-US" dirty="0"/>
              <a:t>N</a:t>
            </a:r>
            <a:r>
              <a:rPr lang="zh-CN" altLang="en-US" dirty="0"/>
              <a:t>为</a:t>
            </a:r>
            <a:r>
              <a:rPr lang="en-US" dirty="0" err="1"/>
              <a:t>中心的</a:t>
            </a:r>
            <a:r>
              <a:rPr lang="zh-CN" altLang="en-US" dirty="0"/>
              <a:t>渐进多焦点镜片</a:t>
            </a:r>
            <a:endParaRPr lang="en-US" dirty="0"/>
          </a:p>
          <a:p>
            <a:pPr>
              <a:spcAft>
                <a:spcPts val="2400"/>
              </a:spcAft>
            </a:pPr>
            <a:r>
              <a:rPr lang="en-US" altLang="zh-CN" dirty="0">
                <a:latin typeface="Arial" panose="020B0604020202020204"/>
                <a:cs typeface="Arial" panose="020B0604020202020204"/>
              </a:rPr>
              <a:t>↑ </a:t>
            </a:r>
            <a:r>
              <a:rPr lang="en-US" dirty="0" err="1"/>
              <a:t>调节</a:t>
            </a:r>
            <a:endParaRPr lang="en-US" dirty="0"/>
          </a:p>
          <a:p>
            <a:pPr>
              <a:spcAft>
                <a:spcPts val="2400"/>
              </a:spcAft>
            </a:pP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52" y="929647"/>
            <a:ext cx="8641971" cy="3144650"/>
          </a:xfrm>
          <a:prstGeom prst="rect">
            <a:avLst/>
          </a:prstGeom>
        </p:spPr>
      </p:pic>
      <p:sp>
        <p:nvSpPr>
          <p:cNvPr id="4" name="TextBox 3"/>
          <p:cNvSpPr txBox="1"/>
          <p:nvPr/>
        </p:nvSpPr>
        <p:spPr>
          <a:xfrm rot="16200000">
            <a:off x="3291205" y="2550160"/>
            <a:ext cx="2852420" cy="450850"/>
          </a:xfrm>
          <a:prstGeom prst="rect">
            <a:avLst/>
          </a:prstGeom>
          <a:solidFill>
            <a:srgbClr val="FF99FF"/>
          </a:solidFill>
        </p:spPr>
        <p:txBody>
          <a:bodyPr wrap="square" rtlCol="0">
            <a:spAutoFit/>
          </a:bodyPr>
          <a:lstStyle/>
          <a:p>
            <a:pPr algn="l"/>
            <a:r>
              <a:rPr lang="en-GB" sz="3600" baseline="-25000" dirty="0"/>
              <a:t>真焦平面</a:t>
            </a:r>
          </a:p>
        </p:txBody>
      </p:sp>
      <p:sp>
        <p:nvSpPr>
          <p:cNvPr id="9" name="TextBox 8"/>
          <p:cNvSpPr txBox="1"/>
          <p:nvPr/>
        </p:nvSpPr>
        <p:spPr>
          <a:xfrm>
            <a:off x="1668124" y="728066"/>
            <a:ext cx="5804647" cy="396240"/>
          </a:xfrm>
          <a:prstGeom prst="rect">
            <a:avLst/>
          </a:prstGeom>
          <a:solidFill>
            <a:srgbClr val="FFFF00"/>
          </a:solidFill>
        </p:spPr>
        <p:txBody>
          <a:bodyPr wrap="square" rtlCol="0">
            <a:spAutoFit/>
          </a:bodyPr>
          <a:lstStyle/>
          <a:p>
            <a:pPr algn="ctr"/>
            <a:r>
              <a:rPr lang="zh-CN" altLang="en-US" sz="2000" dirty="0">
                <a:solidFill>
                  <a:srgbClr val="5C6F7B"/>
                </a:solidFill>
                <a:latin typeface="Arial" panose="020B0604020202020204" pitchFamily="34" charset="0"/>
                <a:cs typeface="Arial" panose="020B0604020202020204" pitchFamily="34" charset="0"/>
              </a:rPr>
              <a:t>球面像差</a:t>
            </a:r>
            <a:r>
              <a:rPr lang="en-US" sz="2000" dirty="0" err="1">
                <a:solidFill>
                  <a:srgbClr val="5C6F7B"/>
                </a:solidFill>
                <a:latin typeface="Arial" panose="020B0604020202020204" pitchFamily="34" charset="0"/>
                <a:cs typeface="Arial" panose="020B0604020202020204" pitchFamily="34" charset="0"/>
              </a:rPr>
              <a:t>是一种轴上效应，它</a:t>
            </a:r>
            <a:r>
              <a:rPr lang="en-US" altLang="zh-CN" sz="2000" dirty="0">
                <a:solidFill>
                  <a:srgbClr val="5C6F7B"/>
                </a:solidFill>
                <a:latin typeface="Arial" panose="020B0604020202020204"/>
                <a:cs typeface="Arial" panose="020B0604020202020204"/>
              </a:rPr>
              <a:t> ↑ </a:t>
            </a:r>
            <a:r>
              <a:rPr lang="en-US" sz="2000" dirty="0" err="1">
                <a:solidFill>
                  <a:srgbClr val="5C6F7B"/>
                </a:solidFill>
                <a:latin typeface="Arial" panose="020B0604020202020204" pitchFamily="34" charset="0"/>
                <a:cs typeface="Arial" panose="020B0604020202020204" pitchFamily="34" charset="0"/>
              </a:rPr>
              <a:t>焦深</a:t>
            </a:r>
            <a:endParaRPr lang="en-US" sz="2000" dirty="0">
              <a:solidFill>
                <a:srgbClr val="5C6F7B"/>
              </a:solidFill>
              <a:latin typeface="Arial" panose="020B0604020202020204" pitchFamily="34" charset="0"/>
              <a:cs typeface="Arial" panose="020B0604020202020204" pitchFamily="34" charset="0"/>
            </a:endParaRPr>
          </a:p>
        </p:txBody>
      </p:sp>
      <p:sp>
        <p:nvSpPr>
          <p:cNvPr id="14" name="TextBox 13"/>
          <p:cNvSpPr txBox="1"/>
          <p:nvPr/>
        </p:nvSpPr>
        <p:spPr>
          <a:xfrm rot="16200000">
            <a:off x="1699260" y="2377440"/>
            <a:ext cx="2826385" cy="450850"/>
          </a:xfrm>
          <a:prstGeom prst="rect">
            <a:avLst/>
          </a:prstGeom>
          <a:solidFill>
            <a:srgbClr val="CCECFF"/>
          </a:solidFill>
        </p:spPr>
        <p:txBody>
          <a:bodyPr wrap="square" rtlCol="0">
            <a:spAutoFit/>
          </a:bodyPr>
          <a:lstStyle/>
          <a:p>
            <a:pPr algn="l"/>
            <a:r>
              <a:rPr lang="en-GB" sz="3600" baseline="-25000" dirty="0"/>
              <a:t>虚焦平面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8726"/>
            <a:ext cx="8839200" cy="685800"/>
          </a:xfrm>
        </p:spPr>
        <p:txBody>
          <a:bodyPr>
            <a:normAutofit/>
          </a:bodyPr>
          <a:lstStyle/>
          <a:p>
            <a:r>
              <a:rPr lang="en-US" dirty="0" err="1"/>
              <a:t>改变双</a:t>
            </a:r>
            <a:r>
              <a:rPr lang="zh-CN" altLang="en-US" dirty="0"/>
              <a:t>眼</a:t>
            </a:r>
            <a:r>
              <a:rPr lang="en-US" dirty="0" err="1"/>
              <a:t>视觉</a:t>
            </a:r>
            <a:r>
              <a:rPr lang="en-US" dirty="0"/>
              <a:t>：</a:t>
            </a:r>
            <a:r>
              <a:rPr lang="zh-CN" altLang="en-US" dirty="0">
                <a:solidFill>
                  <a:srgbClr val="FFFF00"/>
                </a:solidFill>
              </a:rPr>
              <a:t>戴框架</a:t>
            </a:r>
            <a:r>
              <a:rPr lang="en-US" dirty="0" err="1">
                <a:solidFill>
                  <a:srgbClr val="FFFF00"/>
                </a:solidFill>
              </a:rPr>
              <a:t>眼镜</a:t>
            </a:r>
            <a:endParaRPr lang="en-US" dirty="0">
              <a:solidFill>
                <a:srgbClr val="FFFF00"/>
              </a:solidFill>
            </a:endParaRPr>
          </a:p>
        </p:txBody>
      </p:sp>
      <p:sp>
        <p:nvSpPr>
          <p:cNvPr id="3" name="Content Placeholder 2"/>
          <p:cNvSpPr>
            <a:spLocks noGrp="1"/>
          </p:cNvSpPr>
          <p:nvPr>
            <p:ph idx="1"/>
          </p:nvPr>
        </p:nvSpPr>
        <p:spPr>
          <a:xfrm>
            <a:off x="939642" y="3007883"/>
            <a:ext cx="7263990" cy="1641938"/>
          </a:xfrm>
        </p:spPr>
        <p:txBody>
          <a:bodyPr/>
          <a:lstStyle/>
          <a:p>
            <a:pPr marL="0" indent="0">
              <a:buNone/>
            </a:pPr>
            <a:r>
              <a:rPr lang="zh-CN" altLang="en-US" sz="2000" b="1" dirty="0"/>
              <a:t>近视</a:t>
            </a:r>
            <a:r>
              <a:rPr lang="en-US" altLang="zh-CN" sz="2000" b="1" dirty="0">
                <a:solidFill>
                  <a:srgbClr val="FF0000"/>
                </a:solidFill>
                <a:latin typeface="Arial" panose="020B0604020202020204"/>
                <a:cs typeface="Arial" panose="020B0604020202020204"/>
              </a:rPr>
              <a:t>↓</a:t>
            </a:r>
            <a:r>
              <a:rPr lang="zh-CN" altLang="en-US" sz="2000" b="1" dirty="0"/>
              <a:t>报告：</a:t>
            </a:r>
            <a:endParaRPr lang="en-US" altLang="zh-CN" sz="2000" b="1" dirty="0"/>
          </a:p>
          <a:p>
            <a:pPr marL="0" indent="0">
              <a:buFont typeface="Arial" panose="020B0604020202020204" pitchFamily="34" charset="0"/>
              <a:buChar char="•"/>
            </a:pPr>
            <a:r>
              <a:rPr lang="zh-CN" altLang="en-US" sz="2000" b="1" dirty="0"/>
              <a:t>渐进多焦点镜片适用于所有近视眼</a:t>
            </a:r>
            <a:r>
              <a:rPr lang="en-US" sz="2000" b="1" dirty="0"/>
              <a:t>：</a:t>
            </a:r>
            <a:r>
              <a:rPr lang="en-US" altLang="zh-CN" sz="2000" dirty="0">
                <a:latin typeface="Arial" panose="020B0604020202020204"/>
                <a:cs typeface="Arial" panose="020B0604020202020204"/>
              </a:rPr>
              <a:t> ↓ </a:t>
            </a:r>
            <a:r>
              <a:rPr lang="en-US" sz="2000" b="1" dirty="0"/>
              <a:t>12-17%</a:t>
            </a:r>
          </a:p>
          <a:p>
            <a:pPr marL="0" indent="0">
              <a:buFont typeface="Arial" panose="020B0604020202020204" pitchFamily="34" charset="0"/>
              <a:buChar char="•"/>
            </a:pPr>
            <a:r>
              <a:rPr lang="zh-CN" altLang="en-US" sz="2000" b="1" dirty="0"/>
              <a:t>渐进多焦点镜片适用于具有调节滞后的内隐斜</a:t>
            </a:r>
            <a:r>
              <a:rPr lang="en-US" sz="2000" b="1" dirty="0"/>
              <a:t>：</a:t>
            </a:r>
            <a:r>
              <a:rPr lang="en-US" altLang="zh-CN" sz="2000" dirty="0">
                <a:latin typeface="Arial" panose="020B0604020202020204"/>
                <a:cs typeface="Arial" panose="020B0604020202020204"/>
              </a:rPr>
              <a:t> ↓ </a:t>
            </a:r>
            <a:r>
              <a:rPr lang="en-US" sz="2000" b="1" dirty="0"/>
              <a:t>37%</a:t>
            </a:r>
          </a:p>
          <a:p>
            <a:pPr marL="0" indent="0">
              <a:buFont typeface="Arial" panose="020B0604020202020204" pitchFamily="34" charset="0"/>
              <a:buChar char="•"/>
            </a:pPr>
            <a:r>
              <a:rPr lang="zh-CN" altLang="en-US" sz="2000" b="1" dirty="0"/>
              <a:t>双焦点镜片适用于进展性近视： ↓ </a:t>
            </a:r>
            <a:r>
              <a:rPr lang="en-US" altLang="zh-CN" sz="2000" b="1" dirty="0"/>
              <a:t>37-55%</a:t>
            </a:r>
            <a:endParaRPr lang="en-US" sz="2000" b="1" dirty="0"/>
          </a:p>
        </p:txBody>
      </p:sp>
      <p:sp>
        <p:nvSpPr>
          <p:cNvPr id="4" name="TextBox 3"/>
          <p:cNvSpPr txBox="1"/>
          <p:nvPr/>
        </p:nvSpPr>
        <p:spPr>
          <a:xfrm>
            <a:off x="389098" y="5589382"/>
            <a:ext cx="8349574" cy="584775"/>
          </a:xfrm>
          <a:prstGeom prst="rect">
            <a:avLst/>
          </a:prstGeom>
        </p:spPr>
        <p:txBody>
          <a:bodyPr wrap="square">
            <a:spAutoFit/>
          </a:bodyPr>
          <a:lstStyle>
            <a:defPPr>
              <a:defRPr lang="en-US"/>
            </a:defPPr>
            <a:lvl1pPr>
              <a:defRPr sz="1400"/>
            </a:lvl1pPr>
          </a:lstStyle>
          <a:p>
            <a:r>
              <a:rPr lang="en-US" sz="1600" dirty="0"/>
              <a:t>Edwards </a:t>
            </a:r>
            <a:r>
              <a:rPr lang="zh-CN" altLang="en-US" sz="1600" i="1" dirty="0"/>
              <a:t>等人，</a:t>
            </a:r>
            <a:r>
              <a:rPr lang="en-US" sz="1600" dirty="0"/>
              <a:t>2002, Yang </a:t>
            </a:r>
            <a:r>
              <a:rPr lang="zh-CN" altLang="en-US" sz="1600" i="1" dirty="0"/>
              <a:t>等人，</a:t>
            </a:r>
            <a:r>
              <a:rPr lang="en-US" sz="1600" dirty="0"/>
              <a:t> 2009, </a:t>
            </a:r>
            <a:r>
              <a:rPr lang="en-US" sz="1600" dirty="0" err="1"/>
              <a:t>Gwiazda</a:t>
            </a:r>
            <a:r>
              <a:rPr lang="zh-CN" altLang="en-US" sz="1600" i="1" dirty="0"/>
              <a:t>等人，</a:t>
            </a:r>
            <a:r>
              <a:rPr lang="en-US" sz="1600" dirty="0"/>
              <a:t>2003, Cheng </a:t>
            </a:r>
            <a:r>
              <a:rPr lang="zh-CN" altLang="en-US" sz="1600" i="1" dirty="0"/>
              <a:t>等人，</a:t>
            </a:r>
            <a:r>
              <a:rPr lang="en-US" sz="1600" dirty="0"/>
              <a:t>2010, Cheng</a:t>
            </a:r>
            <a:r>
              <a:rPr lang="zh-CN" altLang="en-US" sz="1600" i="1" dirty="0"/>
              <a:t>等人，</a:t>
            </a:r>
            <a:r>
              <a:rPr lang="en-US" sz="1600" dirty="0"/>
              <a:t>2014</a:t>
            </a:r>
          </a:p>
        </p:txBody>
      </p:sp>
      <p:graphicFrame>
        <p:nvGraphicFramePr>
          <p:cNvPr id="5" name="Table 4"/>
          <p:cNvGraphicFramePr>
            <a:graphicFrameLocks noGrp="1"/>
          </p:cNvGraphicFramePr>
          <p:nvPr/>
        </p:nvGraphicFramePr>
        <p:xfrm>
          <a:off x="1534583" y="2209521"/>
          <a:ext cx="6062698" cy="499185"/>
        </p:xfrm>
        <a:graphic>
          <a:graphicData uri="http://schemas.openxmlformats.org/drawingml/2006/table">
            <a:tbl>
              <a:tblPr>
                <a:tableStyleId>{775DCB02-9BB8-47FD-8907-85C794F793BA}</a:tableStyleId>
              </a:tblPr>
              <a:tblGrid>
                <a:gridCol w="3031349">
                  <a:extLst>
                    <a:ext uri="{9D8B030D-6E8A-4147-A177-3AD203B41FA5}">
                      <a16:colId xmlns:a16="http://schemas.microsoft.com/office/drawing/2014/main" val="20000"/>
                    </a:ext>
                  </a:extLst>
                </a:gridCol>
                <a:gridCol w="3031349">
                  <a:extLst>
                    <a:ext uri="{9D8B030D-6E8A-4147-A177-3AD203B41FA5}">
                      <a16:colId xmlns:a16="http://schemas.microsoft.com/office/drawing/2014/main" val="20001"/>
                    </a:ext>
                  </a:extLst>
                </a:gridCol>
              </a:tblGrid>
              <a:tr h="49918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AU" sz="23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内</a:t>
                      </a:r>
                      <a:r>
                        <a:rPr kumimoji="0" lang="zh-CN" altLang="en-US" sz="23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隐</a:t>
                      </a:r>
                      <a:r>
                        <a:rPr kumimoji="0" lang="en-AU" sz="23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斜</a:t>
                      </a:r>
                    </a:p>
                  </a:txBody>
                  <a:tcPr marL="68580" marR="68580" horzOverflow="overflow">
                    <a:solidFill>
                      <a:schemeClr val="tx1">
                        <a:lumMod val="10000"/>
                        <a:lumOff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en-AU" sz="2300" b="1" i="1" u="none" strike="noStrike" cap="none" normalizeH="0" baseline="0" dirty="0" err="1">
                          <a:ln>
                            <a:noFill/>
                          </a:ln>
                          <a:solidFill>
                            <a:srgbClr val="FF0000"/>
                          </a:solidFill>
                          <a:effectLst/>
                          <a:latin typeface="Arial" panose="020B0604020202020204" pitchFamily="34" charset="0"/>
                          <a:cs typeface="Arial" panose="020B0604020202020204" pitchFamily="34" charset="0"/>
                        </a:rPr>
                        <a:t>调节滞后</a:t>
                      </a:r>
                      <a:endParaRPr kumimoji="0" lang="en-AU" sz="2300" b="1" i="1"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horzOverflow="overflow">
                    <a:solidFill>
                      <a:schemeClr val="tx1">
                        <a:lumMod val="10000"/>
                        <a:lumOff val="90000"/>
                      </a:schemeClr>
                    </a:solidFill>
                  </a:tcPr>
                </a:tc>
                <a:extLst>
                  <a:ext uri="{0D108BD9-81ED-4DB2-BD59-A6C34878D82A}">
                    <a16:rowId xmlns:a16="http://schemas.microsoft.com/office/drawing/2014/main" val="10000"/>
                  </a:ext>
                </a:extLst>
              </a:tr>
            </a:tbl>
          </a:graphicData>
        </a:graphic>
      </p:graphicFrame>
      <p:pic>
        <p:nvPicPr>
          <p:cNvPr id="7" name="Picture 6"/>
          <p:cNvPicPr>
            <a:picLocks noChangeAspect="1"/>
          </p:cNvPicPr>
          <p:nvPr/>
        </p:nvPicPr>
        <p:blipFill rotWithShape="1">
          <a:blip r:embed="rId2"/>
          <a:srcRect l="31352" t="-1" b="10733"/>
          <a:stretch>
            <a:fillRect/>
          </a:stretch>
        </p:blipFill>
        <p:spPr>
          <a:xfrm>
            <a:off x="6897018" y="1367427"/>
            <a:ext cx="487441" cy="845124"/>
          </a:xfrm>
          <a:prstGeom prst="rect">
            <a:avLst/>
          </a:prstGeom>
        </p:spPr>
      </p:pic>
      <p:pic>
        <p:nvPicPr>
          <p:cNvPr id="8" name="Picture 7"/>
          <p:cNvPicPr>
            <a:picLocks noChangeAspect="1"/>
          </p:cNvPicPr>
          <p:nvPr/>
        </p:nvPicPr>
        <p:blipFill rotWithShape="1">
          <a:blip r:embed="rId2"/>
          <a:srcRect l="31352" t="-1" b="10733"/>
          <a:stretch>
            <a:fillRect/>
          </a:stretch>
        </p:blipFill>
        <p:spPr>
          <a:xfrm flipH="1">
            <a:off x="1647024" y="1367427"/>
            <a:ext cx="487441" cy="845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1682" y="5391889"/>
            <a:ext cx="6868159" cy="769441"/>
          </a:xfrm>
          <a:prstGeom prst="rect">
            <a:avLst/>
          </a:prstGeom>
        </p:spPr>
        <p:txBody>
          <a:bodyPr wrap="square">
            <a:spAutoFit/>
          </a:bodyPr>
          <a:lstStyle/>
          <a:p>
            <a:r>
              <a:rPr lang="en-US" sz="1100" dirty="0"/>
              <a:t>Allen </a:t>
            </a:r>
            <a:r>
              <a:rPr lang="zh-CN" altLang="en-US" sz="1100" i="1" dirty="0"/>
              <a:t>等人</a:t>
            </a:r>
            <a:r>
              <a:rPr lang="en-US" sz="1100" dirty="0"/>
              <a:t>, 2006, </a:t>
            </a:r>
            <a:r>
              <a:rPr lang="en-US" sz="1100" dirty="0" err="1"/>
              <a:t>Pandian</a:t>
            </a:r>
            <a:r>
              <a:rPr lang="en-US" sz="1100" dirty="0"/>
              <a:t> </a:t>
            </a:r>
            <a:r>
              <a:rPr lang="zh-CN" altLang="en-US" sz="1100" i="1" dirty="0"/>
              <a:t>等人</a:t>
            </a:r>
            <a:r>
              <a:rPr lang="en-US" sz="1100" dirty="0"/>
              <a:t>, 2006, </a:t>
            </a:r>
            <a:r>
              <a:rPr lang="en-US" sz="1100" dirty="0" err="1"/>
              <a:t>Harb</a:t>
            </a:r>
            <a:r>
              <a:rPr lang="en-US" sz="1100" dirty="0"/>
              <a:t> </a:t>
            </a:r>
            <a:r>
              <a:rPr lang="zh-CN" altLang="en-US" sz="1100" i="1" dirty="0"/>
              <a:t>等人</a:t>
            </a:r>
            <a:r>
              <a:rPr lang="en-US" sz="1100" dirty="0"/>
              <a:t>, 2006, </a:t>
            </a:r>
            <a:r>
              <a:rPr lang="en-US" sz="1100" dirty="0" err="1"/>
              <a:t>Mutti</a:t>
            </a:r>
            <a:r>
              <a:rPr lang="en-US" sz="1100" dirty="0"/>
              <a:t> </a:t>
            </a:r>
            <a:r>
              <a:rPr lang="zh-CN" altLang="en-US" sz="1100" i="1" dirty="0"/>
              <a:t>等人</a:t>
            </a:r>
            <a:r>
              <a:rPr lang="en-US" sz="1100" dirty="0"/>
              <a:t>, 2006, </a:t>
            </a:r>
            <a:r>
              <a:rPr lang="en-US" sz="1100" dirty="0" err="1"/>
              <a:t>Ciuffreda</a:t>
            </a:r>
            <a:r>
              <a:rPr lang="en-US" sz="1100" dirty="0"/>
              <a:t> </a:t>
            </a:r>
            <a:r>
              <a:rPr lang="zh-CN" altLang="en-US" sz="1100" i="1" dirty="0"/>
              <a:t>等人</a:t>
            </a:r>
            <a:r>
              <a:rPr lang="en-US" sz="1100" dirty="0"/>
              <a:t>, 2008, </a:t>
            </a:r>
            <a:r>
              <a:rPr lang="en-US" sz="1100" dirty="0" err="1"/>
              <a:t>Vasudevan</a:t>
            </a:r>
            <a:r>
              <a:rPr lang="en-US" sz="1100" dirty="0"/>
              <a:t> </a:t>
            </a:r>
            <a:r>
              <a:rPr lang="zh-CN" altLang="en-US" sz="1100" i="1" dirty="0"/>
              <a:t>等人</a:t>
            </a:r>
            <a:r>
              <a:rPr lang="en-US" sz="1100" dirty="0"/>
              <a:t>, 2008, Lin </a:t>
            </a:r>
            <a:r>
              <a:rPr lang="zh-CN" altLang="en-US" sz="1100" i="1" dirty="0"/>
              <a:t>等人</a:t>
            </a:r>
            <a:r>
              <a:rPr lang="en-US" sz="1100" dirty="0"/>
              <a:t>, 2012, Price </a:t>
            </a:r>
            <a:r>
              <a:rPr lang="zh-CN" altLang="en-US" sz="1100" i="1" dirty="0"/>
              <a:t>等人</a:t>
            </a:r>
            <a:r>
              <a:rPr lang="en-US" sz="1100" dirty="0"/>
              <a:t>, 2013, Edwards </a:t>
            </a:r>
            <a:r>
              <a:rPr lang="zh-CN" altLang="en-US" sz="1100" i="1" dirty="0"/>
              <a:t>等人</a:t>
            </a:r>
            <a:r>
              <a:rPr lang="en-US" sz="1100" dirty="0"/>
              <a:t>, 2002, Yang </a:t>
            </a:r>
            <a:r>
              <a:rPr lang="zh-CN" altLang="en-US" sz="1100" i="1" dirty="0"/>
              <a:t>等人</a:t>
            </a:r>
            <a:r>
              <a:rPr lang="en-US" sz="1100" dirty="0"/>
              <a:t>, 2009, </a:t>
            </a:r>
            <a:r>
              <a:rPr lang="en-US" sz="1100" dirty="0" err="1"/>
              <a:t>Gwiazda</a:t>
            </a:r>
            <a:r>
              <a:rPr lang="en-US" sz="1100" dirty="0"/>
              <a:t> </a:t>
            </a:r>
            <a:r>
              <a:rPr lang="zh-CN" altLang="en-US" sz="1100" i="1" dirty="0"/>
              <a:t>等人</a:t>
            </a:r>
            <a:r>
              <a:rPr lang="en-US" sz="1100" dirty="0"/>
              <a:t>, 2003, Cheng </a:t>
            </a:r>
            <a:r>
              <a:rPr lang="zh-CN" altLang="en-US" sz="1100" i="1" dirty="0"/>
              <a:t>等人</a:t>
            </a:r>
            <a:r>
              <a:rPr lang="en-US" sz="1100" dirty="0"/>
              <a:t>, 2010, Tarrant </a:t>
            </a:r>
            <a:r>
              <a:rPr lang="zh-CN" altLang="en-US" sz="1100" i="1" dirty="0"/>
              <a:t>等人</a:t>
            </a:r>
            <a:r>
              <a:rPr lang="en-US" sz="1100" dirty="0"/>
              <a:t>, 2008, Tarrant </a:t>
            </a:r>
            <a:r>
              <a:rPr lang="zh-CN" altLang="en-US" sz="1100" i="1" dirty="0"/>
              <a:t>等人</a:t>
            </a:r>
            <a:r>
              <a:rPr lang="en-US" sz="1100" dirty="0"/>
              <a:t>, 2009, Zhu </a:t>
            </a:r>
            <a:r>
              <a:rPr lang="zh-CN" altLang="en-US" sz="1100" i="1" dirty="0"/>
              <a:t>等人</a:t>
            </a:r>
            <a:r>
              <a:rPr lang="en-US" sz="1100" dirty="0"/>
              <a:t>, 2014, Gifford </a:t>
            </a:r>
            <a:r>
              <a:rPr lang="zh-CN" altLang="en-US" sz="1100" i="1" dirty="0"/>
              <a:t>等人</a:t>
            </a:r>
            <a:r>
              <a:rPr lang="en-US" sz="1100" dirty="0"/>
              <a:t>, 2017</a:t>
            </a:r>
          </a:p>
          <a:p>
            <a:endParaRPr lang="en-US" sz="1100" dirty="0"/>
          </a:p>
        </p:txBody>
      </p:sp>
      <p:sp>
        <p:nvSpPr>
          <p:cNvPr id="11" name="Content Placeholder 2"/>
          <p:cNvSpPr txBox="1"/>
          <p:nvPr/>
        </p:nvSpPr>
        <p:spPr>
          <a:xfrm>
            <a:off x="1118685" y="2635199"/>
            <a:ext cx="7872916" cy="240635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613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903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8005" indent="-344805"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0"/>
              </a:spcBef>
            </a:pPr>
            <a:r>
              <a:rPr lang="en-US" sz="2400" b="1" dirty="0" err="1">
                <a:solidFill>
                  <a:srgbClr val="5C6F7B"/>
                </a:solidFill>
                <a:latin typeface="Arial" panose="020B0604020202020204" pitchFamily="34" charset="0"/>
                <a:cs typeface="Arial" panose="020B0604020202020204" pitchFamily="34" charset="0"/>
              </a:rPr>
              <a:t>适用于所有近视的</a:t>
            </a:r>
            <a:r>
              <a:rPr lang="zh-CN" altLang="en-US" sz="2400" b="1" dirty="0">
                <a:solidFill>
                  <a:srgbClr val="5C6F7B"/>
                </a:solidFill>
                <a:latin typeface="Arial" panose="020B0604020202020204" pitchFamily="34" charset="0"/>
                <a:cs typeface="Arial" panose="020B0604020202020204" pitchFamily="34" charset="0"/>
              </a:rPr>
              <a:t>渐进多焦点镜片</a:t>
            </a:r>
            <a:r>
              <a:rPr lang="en-US" sz="2400" b="1" dirty="0">
                <a:solidFill>
                  <a:srgbClr val="5C6F7B"/>
                </a:solidFill>
                <a:latin typeface="Arial" panose="020B0604020202020204" pitchFamily="34" charset="0"/>
                <a:cs typeface="Arial" panose="020B0604020202020204" pitchFamily="34" charset="0"/>
              </a:rPr>
              <a:t>：↓12-17％</a:t>
            </a:r>
          </a:p>
          <a:p>
            <a:pPr>
              <a:spcBef>
                <a:spcPts val="0"/>
              </a:spcBef>
            </a:pPr>
            <a:r>
              <a:rPr lang="zh-CN" altLang="en-US" sz="2400" b="1" dirty="0">
                <a:solidFill>
                  <a:srgbClr val="5C6F7B"/>
                </a:solidFill>
                <a:latin typeface="Arial" panose="020B0604020202020204" pitchFamily="34" charset="0"/>
                <a:cs typeface="Arial" panose="020B0604020202020204" pitchFamily="34" charset="0"/>
              </a:rPr>
              <a:t>渐进多焦点镜片</a:t>
            </a:r>
            <a:r>
              <a:rPr lang="en-US" sz="2400" b="1" dirty="0">
                <a:solidFill>
                  <a:srgbClr val="5C6F7B"/>
                </a:solidFill>
                <a:latin typeface="Arial" panose="020B0604020202020204" pitchFamily="34" charset="0"/>
                <a:cs typeface="Arial" panose="020B0604020202020204" pitchFamily="34" charset="0"/>
              </a:rPr>
              <a:t>适用于具有调节滞后的内隐：↓37％</a:t>
            </a:r>
          </a:p>
          <a:p>
            <a:pPr>
              <a:spcBef>
                <a:spcPts val="0"/>
              </a:spcBef>
            </a:pPr>
            <a:r>
              <a:rPr lang="en-US" sz="2400" b="1" dirty="0" err="1">
                <a:solidFill>
                  <a:srgbClr val="5C6F7B"/>
                </a:solidFill>
                <a:latin typeface="Arial" panose="020B0604020202020204" pitchFamily="34" charset="0"/>
                <a:cs typeface="Arial" panose="020B0604020202020204" pitchFamily="34" charset="0"/>
              </a:rPr>
              <a:t>双焦点</a:t>
            </a:r>
            <a:r>
              <a:rPr lang="zh-CN" altLang="en-US" sz="2400" b="1" dirty="0">
                <a:solidFill>
                  <a:srgbClr val="5C6F7B"/>
                </a:solidFill>
                <a:latin typeface="Arial" panose="020B0604020202020204" pitchFamily="34" charset="0"/>
                <a:cs typeface="Arial" panose="020B0604020202020204" pitchFamily="34" charset="0"/>
              </a:rPr>
              <a:t>镜片</a:t>
            </a:r>
            <a:r>
              <a:rPr lang="en-US" sz="2400" b="1" dirty="0">
                <a:solidFill>
                  <a:srgbClr val="5C6F7B"/>
                </a:solidFill>
                <a:latin typeface="Arial" panose="020B0604020202020204" pitchFamily="34" charset="0"/>
                <a:cs typeface="Arial" panose="020B0604020202020204" pitchFamily="34" charset="0"/>
              </a:rPr>
              <a:t>适用于进展性近视：↓37-55％</a:t>
            </a:r>
          </a:p>
          <a:p>
            <a:pPr>
              <a:spcBef>
                <a:spcPts val="0"/>
              </a:spcBef>
            </a:pPr>
            <a:endParaRPr lang="en-US" sz="2400" b="1" dirty="0">
              <a:solidFill>
                <a:srgbClr val="5C6F7B"/>
              </a:solidFill>
              <a:latin typeface="Arial" panose="020B0604020202020204" pitchFamily="34" charset="0"/>
              <a:cs typeface="Arial" panose="020B0604020202020204" pitchFamily="34" charset="0"/>
            </a:endParaRPr>
          </a:p>
          <a:p>
            <a:pPr>
              <a:spcBef>
                <a:spcPts val="0"/>
              </a:spcBef>
            </a:pPr>
            <a:r>
              <a:rPr lang="zh-CN" altLang="en-US" sz="2400" b="1" dirty="0">
                <a:solidFill>
                  <a:srgbClr val="5C6F7B"/>
                </a:solidFill>
                <a:latin typeface="Arial" panose="020B0604020202020204" pitchFamily="34" charset="0"/>
                <a:cs typeface="Arial" panose="020B0604020202020204" pitchFamily="34" charset="0"/>
              </a:rPr>
              <a:t>角膜塑形镜↓</a:t>
            </a:r>
            <a:r>
              <a:rPr lang="en-US" sz="2400" b="1" dirty="0">
                <a:solidFill>
                  <a:srgbClr val="5C6F7B"/>
                </a:solidFill>
                <a:latin typeface="Arial" panose="020B0604020202020204" pitchFamily="34" charset="0"/>
                <a:cs typeface="Arial" panose="020B0604020202020204" pitchFamily="34" charset="0"/>
              </a:rPr>
              <a:t>调节滞后和↑调节幅度</a:t>
            </a:r>
          </a:p>
          <a:p>
            <a:pPr>
              <a:spcBef>
                <a:spcPts val="0"/>
              </a:spcBef>
            </a:pPr>
            <a:r>
              <a:rPr lang="zh-CN" altLang="en-US" sz="2400" b="1" dirty="0">
                <a:solidFill>
                  <a:srgbClr val="5C6F7B"/>
                </a:solidFill>
                <a:latin typeface="Arial" panose="020B0604020202020204" pitchFamily="34" charset="0"/>
                <a:cs typeface="Arial" panose="020B0604020202020204" pitchFamily="34" charset="0"/>
              </a:rPr>
              <a:t>角膜塑形镜</a:t>
            </a:r>
            <a:r>
              <a:rPr lang="en-US" sz="2400" b="1" dirty="0">
                <a:solidFill>
                  <a:srgbClr val="5C6F7B"/>
                </a:solidFill>
                <a:latin typeface="Arial" panose="020B0604020202020204" pitchFamily="34" charset="0"/>
                <a:cs typeface="Arial" panose="020B0604020202020204" pitchFamily="34" charset="0"/>
              </a:rPr>
              <a:t> </a:t>
            </a:r>
            <a:r>
              <a:rPr lang="zh-CN" altLang="en-US" sz="2400" b="1" dirty="0">
                <a:solidFill>
                  <a:srgbClr val="5C6F7B"/>
                </a:solidFill>
                <a:latin typeface="Arial" panose="020B0604020202020204" pitchFamily="34" charset="0"/>
                <a:cs typeface="Arial" panose="020B0604020202020204" pitchFamily="34" charset="0"/>
              </a:rPr>
              <a:t>↓近距内隐斜</a:t>
            </a:r>
            <a:endParaRPr lang="en-US" sz="2400" b="1" dirty="0">
              <a:solidFill>
                <a:srgbClr val="5C6F7B"/>
              </a:solidFill>
              <a:latin typeface="Arial" panose="020B0604020202020204" pitchFamily="34" charset="0"/>
              <a:cs typeface="Arial" panose="020B0604020202020204" pitchFamily="34" charset="0"/>
            </a:endParaRPr>
          </a:p>
          <a:p>
            <a:pPr>
              <a:spcBef>
                <a:spcPts val="0"/>
              </a:spcBef>
            </a:pPr>
            <a:r>
              <a:rPr lang="en-US" sz="2400" b="1" dirty="0" err="1">
                <a:solidFill>
                  <a:srgbClr val="5C6F7B"/>
                </a:solidFill>
                <a:latin typeface="Arial" panose="020B0604020202020204" pitchFamily="34" charset="0"/>
                <a:cs typeface="Arial" panose="020B0604020202020204" pitchFamily="34" charset="0"/>
              </a:rPr>
              <a:t>多焦点</a:t>
            </a:r>
            <a:r>
              <a:rPr lang="zh-CN" altLang="en-US" sz="2400" b="1" dirty="0">
                <a:solidFill>
                  <a:srgbClr val="5C6F7B"/>
                </a:solidFill>
                <a:latin typeface="Arial" panose="020B0604020202020204" pitchFamily="34" charset="0"/>
                <a:cs typeface="Arial" panose="020B0604020202020204" pitchFamily="34" charset="0"/>
              </a:rPr>
              <a:t>隐形眼镜</a:t>
            </a:r>
            <a:r>
              <a:rPr lang="en-US" sz="2400" b="1" dirty="0">
                <a:solidFill>
                  <a:srgbClr val="5C6F7B"/>
                </a:solidFill>
                <a:latin typeface="Arial" panose="020B0604020202020204" pitchFamily="34" charset="0"/>
                <a:cs typeface="Arial" panose="020B0604020202020204" pitchFamily="34" charset="0"/>
              </a:rPr>
              <a:t>↓调节滞后</a:t>
            </a:r>
          </a:p>
        </p:txBody>
      </p:sp>
      <p:sp>
        <p:nvSpPr>
          <p:cNvPr id="10" name="Title 1"/>
          <p:cNvSpPr>
            <a:spLocks noGrp="1"/>
          </p:cNvSpPr>
          <p:nvPr>
            <p:ph type="title"/>
          </p:nvPr>
        </p:nvSpPr>
        <p:spPr>
          <a:xfrm>
            <a:off x="152400" y="78726"/>
            <a:ext cx="8839200" cy="685800"/>
          </a:xfrm>
        </p:spPr>
        <p:txBody>
          <a:bodyPr>
            <a:normAutofit/>
          </a:bodyPr>
          <a:lstStyle/>
          <a:p>
            <a:r>
              <a:rPr lang="en-US" dirty="0" err="1"/>
              <a:t>改变双</a:t>
            </a:r>
            <a:r>
              <a:rPr lang="zh-CN" altLang="en-US" dirty="0"/>
              <a:t>眼</a:t>
            </a:r>
            <a:r>
              <a:rPr lang="en-US" dirty="0" err="1"/>
              <a:t>视觉</a:t>
            </a:r>
            <a:r>
              <a:rPr lang="en-US" dirty="0"/>
              <a:t>：</a:t>
            </a:r>
            <a:r>
              <a:rPr lang="zh-CN" altLang="en-US" dirty="0">
                <a:solidFill>
                  <a:srgbClr val="FFFF00"/>
                </a:solidFill>
              </a:rPr>
              <a:t>戴框架</a:t>
            </a:r>
            <a:r>
              <a:rPr lang="en-US" dirty="0" err="1">
                <a:solidFill>
                  <a:srgbClr val="FFFF00"/>
                </a:solidFill>
              </a:rPr>
              <a:t>眼镜</a:t>
            </a:r>
            <a:endParaRPr lang="en-US" dirty="0">
              <a:solidFill>
                <a:srgbClr val="FFFF00"/>
              </a:solidFill>
            </a:endParaRPr>
          </a:p>
        </p:txBody>
      </p:sp>
      <p:pic>
        <p:nvPicPr>
          <p:cNvPr id="13" name="Picture 12"/>
          <p:cNvPicPr>
            <a:picLocks noChangeAspect="1"/>
          </p:cNvPicPr>
          <p:nvPr/>
        </p:nvPicPr>
        <p:blipFill rotWithShape="1">
          <a:blip r:embed="rId3"/>
          <a:srcRect l="31352" t="-1" b="10733"/>
          <a:stretch>
            <a:fillRect/>
          </a:stretch>
        </p:blipFill>
        <p:spPr>
          <a:xfrm>
            <a:off x="7730728" y="1660749"/>
            <a:ext cx="487441" cy="845124"/>
          </a:xfrm>
          <a:prstGeom prst="rect">
            <a:avLst/>
          </a:prstGeom>
        </p:spPr>
      </p:pic>
      <p:pic>
        <p:nvPicPr>
          <p:cNvPr id="14" name="Picture 13"/>
          <p:cNvPicPr>
            <a:picLocks noChangeAspect="1"/>
          </p:cNvPicPr>
          <p:nvPr/>
        </p:nvPicPr>
        <p:blipFill rotWithShape="1">
          <a:blip r:embed="rId3"/>
          <a:srcRect l="31352" t="-1" b="10733"/>
          <a:stretch>
            <a:fillRect/>
          </a:stretch>
        </p:blipFill>
        <p:spPr>
          <a:xfrm flipH="1">
            <a:off x="897961" y="1660749"/>
            <a:ext cx="487441" cy="845124"/>
          </a:xfrm>
          <a:prstGeom prst="rect">
            <a:avLst/>
          </a:prstGeom>
        </p:spPr>
      </p:pic>
      <p:graphicFrame>
        <p:nvGraphicFramePr>
          <p:cNvPr id="5" name="Table 4"/>
          <p:cNvGraphicFramePr>
            <a:graphicFrameLocks noGrp="1"/>
          </p:cNvGraphicFramePr>
          <p:nvPr/>
        </p:nvGraphicFramePr>
        <p:xfrm>
          <a:off x="1385358" y="1833601"/>
          <a:ext cx="6062698" cy="499185"/>
        </p:xfrm>
        <a:graphic>
          <a:graphicData uri="http://schemas.openxmlformats.org/drawingml/2006/table">
            <a:tbl>
              <a:tblPr>
                <a:tableStyleId>{775DCB02-9BB8-47FD-8907-85C794F793BA}</a:tableStyleId>
              </a:tblPr>
              <a:tblGrid>
                <a:gridCol w="3031349">
                  <a:extLst>
                    <a:ext uri="{9D8B030D-6E8A-4147-A177-3AD203B41FA5}">
                      <a16:colId xmlns:a16="http://schemas.microsoft.com/office/drawing/2014/main" val="20000"/>
                    </a:ext>
                  </a:extLst>
                </a:gridCol>
                <a:gridCol w="3031349">
                  <a:extLst>
                    <a:ext uri="{9D8B030D-6E8A-4147-A177-3AD203B41FA5}">
                      <a16:colId xmlns:a16="http://schemas.microsoft.com/office/drawing/2014/main" val="20001"/>
                    </a:ext>
                  </a:extLst>
                </a:gridCol>
              </a:tblGrid>
              <a:tr h="49918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AU" sz="23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内隐斜视</a:t>
                      </a:r>
                    </a:p>
                  </a:txBody>
                  <a:tcPr marL="68580" marR="68580" horzOverflow="overflow">
                    <a:solidFill>
                      <a:schemeClr val="tx1">
                        <a:lumMod val="10000"/>
                        <a:lumOff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en-AU" sz="23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调节性滞后</a:t>
                      </a:r>
                    </a:p>
                  </a:txBody>
                  <a:tcPr marL="68580" marR="68580" horzOverflow="overflow">
                    <a:solidFill>
                      <a:schemeClr val="tx1">
                        <a:lumMod val="10000"/>
                        <a:lumOff val="90000"/>
                      </a:scheme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49" name="Group 41"/>
          <p:cNvGraphicFramePr>
            <a:graphicFrameLocks noGrp="1"/>
          </p:cNvGraphicFramePr>
          <p:nvPr>
            <p:ph idx="1"/>
            <p:extLst>
              <p:ext uri="{D42A27DB-BD31-4B8C-83A1-F6EECF244321}">
                <p14:modId xmlns:p14="http://schemas.microsoft.com/office/powerpoint/2010/main" val="816921378"/>
              </p:ext>
            </p:extLst>
          </p:nvPr>
        </p:nvGraphicFramePr>
        <p:xfrm>
          <a:off x="1179689" y="1310923"/>
          <a:ext cx="6937022" cy="4856488"/>
        </p:xfrm>
        <a:graphic>
          <a:graphicData uri="http://schemas.openxmlformats.org/drawingml/2006/table">
            <a:tbl>
              <a:tblPr/>
              <a:tblGrid>
                <a:gridCol w="3468511">
                  <a:extLst>
                    <a:ext uri="{9D8B030D-6E8A-4147-A177-3AD203B41FA5}">
                      <a16:colId xmlns:a16="http://schemas.microsoft.com/office/drawing/2014/main" val="20000"/>
                    </a:ext>
                  </a:extLst>
                </a:gridCol>
                <a:gridCol w="3468511">
                  <a:extLst>
                    <a:ext uri="{9D8B030D-6E8A-4147-A177-3AD203B41FA5}">
                      <a16:colId xmlns:a16="http://schemas.microsoft.com/office/drawing/2014/main" val="20001"/>
                    </a:ext>
                  </a:extLst>
                </a:gridCol>
              </a:tblGrid>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1" i="0" u="none" strike="noStrike" cap="none" normalizeH="0" baseline="0" dirty="0">
                        <a:ln>
                          <a:noFill/>
                        </a:ln>
                        <a:solidFill>
                          <a:srgbClr val="FFFFFF"/>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1" i="0" u="none" strike="noStrike" cap="none" normalizeH="0" baseline="0">
                        <a:ln>
                          <a:noFill/>
                        </a:ln>
                        <a:solidFill>
                          <a:srgbClr val="FFFFFF"/>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12816">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撰稿人</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上一版无此版本</a:t>
                      </a:r>
                      <a:endParaRPr kumimoji="0" 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编辑</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sz="1800" dirty="0">
                          <a:sym typeface="+mn-ea"/>
                        </a:rPr>
                        <a:t>Kate Gifford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IACLE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责任编辑</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IACLE </a:t>
                      </a: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审稿人</a:t>
                      </a:r>
                      <a:r>
                        <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r>
                        <a:rPr lang="en-GB" dirty="0"/>
                        <a:t>Nilesh Thite</a:t>
                      </a:r>
                      <a:r>
                        <a:rPr lang="zh-CN" altLang="en-GB" dirty="0"/>
                        <a:t>，</a:t>
                      </a:r>
                      <a:r>
                        <a:rPr lang="en-GB" dirty="0"/>
                        <a:t> Lewis Williams</a:t>
                      </a:r>
                      <a:endParaRPr lang="zh-CN" alt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更新时间</a:t>
                      </a:r>
                      <a:endParaRPr kumimoji="0" lang="en-GB"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2017</a:t>
                      </a:r>
                      <a:r>
                        <a:rPr lang="zh-CN" altLang="en-US" dirty="0"/>
                        <a:t>年</a:t>
                      </a:r>
                      <a:r>
                        <a:rPr lang="en-US" altLang="zh-CN" dirty="0"/>
                        <a:t>12</a:t>
                      </a:r>
                      <a:r>
                        <a:rPr lang="zh-CN" altLang="en-US" dirty="0"/>
                        <a:t>月</a:t>
                      </a: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内容复</a:t>
                      </a:r>
                      <a:r>
                        <a:rPr kumimoji="0" lang="zh-CN"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rPr>
                        <a:t>审时间</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2018</a:t>
                      </a:r>
                      <a:r>
                        <a:rPr lang="zh-CN" altLang="en-US" dirty="0"/>
                        <a:t>年</a:t>
                      </a:r>
                      <a:r>
                        <a:rPr lang="en-US" altLang="zh-CN" dirty="0"/>
                        <a:t>2</a:t>
                      </a:r>
                      <a:r>
                        <a:rPr lang="zh-CN" altLang="en-US" dirty="0"/>
                        <a:t>月</a:t>
                      </a: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25118">
                <a:tc>
                  <a:txBody>
                    <a:bodyPr/>
                    <a:lstStyle/>
                    <a:p>
                      <a:r>
                        <a:rPr lang="zh-CN" altLang="en-US" dirty="0"/>
                        <a:t>感谢个人、制造商和</a:t>
                      </a:r>
                      <a:r>
                        <a:rPr lang="en-US" altLang="zh-CN" dirty="0"/>
                        <a:t>/</a:t>
                      </a:r>
                      <a:r>
                        <a:rPr lang="zh-CN" altLang="en-US" dirty="0"/>
                        <a:t>或其代理商对众多图片的贡献</a:t>
                      </a: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zh-CN" altLang="en-US" dirty="0"/>
                        <a:t>每项贡献的来源在其贡献旁边或在本演示文稿的“备注”部分中体现</a:t>
                      </a:r>
                      <a:endParaRPr lang="en-GB"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en-US" sz="1600" b="0" i="0" u="none" strike="noStrike" cap="none" normalizeH="0" baseline="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9"/>
                  </a:ext>
                </a:extLst>
              </a:tr>
              <a:tr h="325118">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 </a:t>
                      </a:r>
                      <a:r>
                        <a:rPr lang="zh-CN" altLang="en-US" sz="1600" i="1" dirty="0">
                          <a:ln>
                            <a:noFill/>
                          </a:ln>
                          <a:solidFill>
                            <a:srgbClr val="000000"/>
                          </a:solidFill>
                          <a:effectLst/>
                          <a:latin typeface="Calibri" panose="020F0502020204030204" pitchFamily="34" charset="0"/>
                          <a:cs typeface="Arial" panose="020B0604020202020204" pitchFamily="34" charset="0"/>
                          <a:sym typeface="+mn-ea"/>
                        </a:rPr>
                        <a:t>原作者</a:t>
                      </a:r>
                      <a:endPar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endParaRP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**2018 </a:t>
                      </a:r>
                      <a:r>
                        <a:rPr kumimoji="0" lang="zh-CN" altLang="en-GB" sz="1600" b="0" i="1" u="none" strike="noStrike" cap="none" normalizeH="0" baseline="0" dirty="0">
                          <a:ln>
                            <a:noFill/>
                          </a:ln>
                          <a:solidFill>
                            <a:srgbClr val="000000"/>
                          </a:solidFill>
                          <a:effectLst/>
                          <a:latin typeface="Calibri" panose="020F0502020204030204" pitchFamily="34" charset="0"/>
                          <a:cs typeface="Arial" panose="020B0604020202020204" pitchFamily="34" charset="0"/>
                        </a:rPr>
                        <a:t>编辑和审稿人</a:t>
                      </a:r>
                    </a:p>
                  </a:txBody>
                  <a:tcPr marL="81280" marR="81280" marT="40636" marB="4063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pPr eaLnBrk="1" hangingPunct="1"/>
            <a:r>
              <a:rPr lang="zh-CN" altLang="en-US" dirty="0"/>
              <a:t>编审者</a:t>
            </a:r>
            <a:endParaRPr lang="en-US" altLang="en-US" dirty="0"/>
          </a:p>
        </p:txBody>
      </p:sp>
    </p:spTree>
    <p:extLst>
      <p:ext uri="{BB962C8B-B14F-4D97-AF65-F5344CB8AC3E}">
        <p14:creationId xmlns:p14="http://schemas.microsoft.com/office/powerpoint/2010/main" val="3924993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05523" y="769547"/>
            <a:ext cx="7514491" cy="454025"/>
          </a:xfrm>
          <a:solidFill>
            <a:srgbClr val="FF99FF"/>
          </a:solidFill>
        </p:spPr>
        <p:txBody>
          <a:bodyPr>
            <a:normAutofit/>
          </a:bodyPr>
          <a:lstStyle/>
          <a:p>
            <a:pPr marL="0" indent="0" algn="ctr">
              <a:buNone/>
            </a:pPr>
            <a:r>
              <a:rPr lang="zh-CN" altLang="en-US" sz="2000" dirty="0"/>
              <a:t>戴框架眼镜</a:t>
            </a:r>
            <a:r>
              <a:rPr lang="en-US" sz="2000" dirty="0" err="1"/>
              <a:t>诱导棱镜和改变调节需求</a:t>
            </a:r>
            <a:endParaRPr lang="en-US" sz="2000" dirty="0"/>
          </a:p>
        </p:txBody>
      </p:sp>
      <p:pic>
        <p:nvPicPr>
          <p:cNvPr id="12" name="Picture 11" descr="MD002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38" y="1247225"/>
            <a:ext cx="2363987" cy="1724915"/>
          </a:xfrm>
          <a:prstGeom prst="rect">
            <a:avLst/>
          </a:prstGeom>
        </p:spPr>
      </p:pic>
      <p:pic>
        <p:nvPicPr>
          <p:cNvPr id="14" name="Picture 3" descr="C:\Users\Kate\Documents\Pictures for presentations\pics for website and presentations\RGP.bmp"/>
          <p:cNvPicPr>
            <a:picLocks noChangeAspect="1" noChangeArrowheads="1"/>
          </p:cNvPicPr>
          <p:nvPr/>
        </p:nvPicPr>
        <p:blipFill rotWithShape="1">
          <a:blip r:embed="rId4"/>
          <a:srcRect t="31142" b="24684"/>
          <a:stretch>
            <a:fillRect/>
          </a:stretch>
        </p:blipFill>
        <p:spPr bwMode="auto">
          <a:xfrm>
            <a:off x="5983906" y="3469576"/>
            <a:ext cx="3082388" cy="1518726"/>
          </a:xfrm>
          <a:prstGeom prst="rect">
            <a:avLst/>
          </a:prstGeom>
          <a:noFill/>
        </p:spPr>
      </p:pic>
      <p:sp>
        <p:nvSpPr>
          <p:cNvPr id="4" name="TextBox 3"/>
          <p:cNvSpPr txBox="1"/>
          <p:nvPr/>
        </p:nvSpPr>
        <p:spPr>
          <a:xfrm>
            <a:off x="356469" y="3347575"/>
            <a:ext cx="2348754" cy="1323439"/>
          </a:xfrm>
          <a:prstGeom prst="rect">
            <a:avLst/>
          </a:prstGeom>
          <a:noFill/>
        </p:spPr>
        <p:txBody>
          <a:bodyPr wrap="square" rtlCol="0">
            <a:spAutoFit/>
          </a:bodyPr>
          <a:lstStyle/>
          <a:p>
            <a:pPr algn="ctr"/>
            <a:r>
              <a:rPr lang="en-US" sz="2000" b="1" dirty="0">
                <a:solidFill>
                  <a:srgbClr val="5C6F7B"/>
                </a:solidFill>
                <a:latin typeface="Arial" panose="020B0604020202020204" pitchFamily="34" charset="0"/>
                <a:cs typeface="Arial" panose="020B0604020202020204" pitchFamily="34" charset="0"/>
              </a:rPr>
              <a:t>BI棱镜</a:t>
            </a:r>
            <a:r>
              <a:rPr lang="zh-CN" altLang="en-US" sz="2000" b="1" dirty="0">
                <a:solidFill>
                  <a:srgbClr val="5C6F7B"/>
                </a:solidFill>
                <a:latin typeface="Arial" panose="020B0604020202020204" pitchFamily="34" charset="0"/>
                <a:cs typeface="Arial" panose="020B0604020202020204" pitchFamily="34" charset="0"/>
              </a:rPr>
              <a:t>近距</a:t>
            </a:r>
            <a:r>
              <a:rPr lang="en-US" altLang="zh-CN" sz="2000" b="1" dirty="0">
                <a:solidFill>
                  <a:srgbClr val="5C6F7B"/>
                </a:solidFill>
                <a:latin typeface="Arial" panose="020B0604020202020204" pitchFamily="34" charset="0"/>
                <a:cs typeface="Arial" panose="020B0604020202020204" pitchFamily="34" charset="0"/>
                <a:sym typeface="Symbol" panose="05050102010706020507"/>
              </a:rPr>
              <a:t> </a:t>
            </a:r>
            <a:r>
              <a:rPr lang="en-US" sz="2000" b="1" dirty="0">
                <a:solidFill>
                  <a:srgbClr val="5C6F7B"/>
                </a:solidFill>
                <a:latin typeface="Arial" panose="020B0604020202020204" pitchFamily="34" charset="0"/>
                <a:cs typeface="Arial" panose="020B0604020202020204" pitchFamily="34" charset="0"/>
              </a:rPr>
              <a:t>↓ </a:t>
            </a:r>
            <a:r>
              <a:rPr lang="zh-CN" altLang="en-US" sz="2000" b="1" dirty="0">
                <a:solidFill>
                  <a:srgbClr val="5C6F7B"/>
                </a:solidFill>
                <a:latin typeface="Arial" panose="020B0604020202020204" pitchFamily="34" charset="0"/>
                <a:cs typeface="Arial" panose="020B0604020202020204" pitchFamily="34" charset="0"/>
              </a:rPr>
              <a:t>集合</a:t>
            </a:r>
            <a:r>
              <a:rPr lang="en-US" altLang="zh-CN" sz="2000" b="1" dirty="0">
                <a:solidFill>
                  <a:srgbClr val="5C6F7B"/>
                </a:solidFill>
                <a:latin typeface="Arial" panose="020B0604020202020204" pitchFamily="34" charset="0"/>
                <a:cs typeface="Arial" panose="020B0604020202020204" pitchFamily="34" charset="0"/>
              </a:rPr>
              <a:t>&amp;</a:t>
            </a:r>
            <a:r>
              <a:rPr lang="zh-CN" altLang="en-US" sz="2000" b="1" dirty="0">
                <a:solidFill>
                  <a:srgbClr val="5C6F7B"/>
                </a:solidFill>
                <a:latin typeface="Arial" panose="020B0604020202020204" pitchFamily="34" charset="0"/>
                <a:cs typeface="Arial" panose="020B0604020202020204" pitchFamily="34" charset="0"/>
              </a:rPr>
              <a:t>↓</a:t>
            </a:r>
            <a:r>
              <a:rPr lang="en-US" sz="2000" b="1" dirty="0" err="1">
                <a:solidFill>
                  <a:srgbClr val="5C6F7B"/>
                </a:solidFill>
                <a:latin typeface="Arial" panose="020B0604020202020204" pitchFamily="34" charset="0"/>
                <a:cs typeface="Arial" panose="020B0604020202020204" pitchFamily="34" charset="0"/>
              </a:rPr>
              <a:t>调节需求</a:t>
            </a:r>
            <a:endParaRPr lang="en-US" sz="2000" b="1" dirty="0">
              <a:solidFill>
                <a:srgbClr val="5C6F7B"/>
              </a:solidFill>
              <a:latin typeface="Arial" panose="020B0604020202020204" pitchFamily="34" charset="0"/>
              <a:cs typeface="Arial" panose="020B0604020202020204" pitchFamily="34" charset="0"/>
            </a:endParaRPr>
          </a:p>
          <a:p>
            <a:pPr algn="ctr"/>
            <a:r>
              <a:rPr lang="en-US" sz="2000" b="1" dirty="0">
                <a:solidFill>
                  <a:srgbClr val="5C6F7B"/>
                </a:solidFill>
                <a:latin typeface="Arial" panose="020B0604020202020204" pitchFamily="34" charset="0"/>
                <a:cs typeface="Arial" panose="020B0604020202020204" pitchFamily="34" charset="0"/>
              </a:rPr>
              <a:t> (</a:t>
            </a:r>
            <a:r>
              <a:rPr lang="en-US" sz="2000" b="1" dirty="0" err="1">
                <a:solidFill>
                  <a:srgbClr val="5C6F7B"/>
                </a:solidFill>
                <a:latin typeface="Arial" panose="020B0604020202020204" pitchFamily="34" charset="0"/>
                <a:cs typeface="Arial" panose="020B0604020202020204" pitchFamily="34" charset="0"/>
              </a:rPr>
              <a:t>近视</a:t>
            </a:r>
            <a:r>
              <a:rPr lang="zh-CN" altLang="en-US" sz="2000" b="1" dirty="0">
                <a:solidFill>
                  <a:srgbClr val="5C6F7B"/>
                </a:solidFill>
                <a:latin typeface="Arial" panose="020B0604020202020204" pitchFamily="34" charset="0"/>
                <a:cs typeface="Arial" panose="020B0604020202020204" pitchFamily="34" charset="0"/>
              </a:rPr>
              <a:t>眼戴框架眼镜具</a:t>
            </a:r>
            <a:r>
              <a:rPr lang="en-US" sz="2000" b="1" dirty="0" err="1">
                <a:solidFill>
                  <a:srgbClr val="5C6F7B"/>
                </a:solidFill>
                <a:latin typeface="Arial" panose="020B0604020202020204" pitchFamily="34" charset="0"/>
                <a:cs typeface="Arial" panose="020B0604020202020204" pitchFamily="34" charset="0"/>
              </a:rPr>
              <a:t>有双重优势</a:t>
            </a:r>
            <a:r>
              <a:rPr lang="en-US" sz="2000" b="1" dirty="0">
                <a:solidFill>
                  <a:srgbClr val="5C6F7B"/>
                </a:solidFill>
                <a:latin typeface="Arial" panose="020B0604020202020204" pitchFamily="34" charset="0"/>
                <a:cs typeface="Arial" panose="020B0604020202020204" pitchFamily="34" charset="0"/>
              </a:rPr>
              <a:t>)</a:t>
            </a:r>
          </a:p>
        </p:txBody>
      </p:sp>
      <p:sp>
        <p:nvSpPr>
          <p:cNvPr id="15" name="TextBox 14"/>
          <p:cNvSpPr txBox="1"/>
          <p:nvPr/>
        </p:nvSpPr>
        <p:spPr>
          <a:xfrm>
            <a:off x="6134630" y="1247225"/>
            <a:ext cx="2856969" cy="1323439"/>
          </a:xfrm>
          <a:prstGeom prst="rect">
            <a:avLst/>
          </a:prstGeom>
          <a:noFill/>
        </p:spPr>
        <p:txBody>
          <a:bodyPr wrap="square" rtlCol="0">
            <a:spAutoFit/>
          </a:bodyPr>
          <a:lstStyle/>
          <a:p>
            <a:r>
              <a:rPr lang="zh-CN" altLang="en-US" sz="2000" b="1" dirty="0">
                <a:solidFill>
                  <a:srgbClr val="FF0000"/>
                </a:solidFill>
                <a:latin typeface="Arial" panose="020B0604020202020204" pitchFamily="34" charset="0"/>
                <a:cs typeface="Arial" panose="020B0604020202020204" pitchFamily="34" charset="0"/>
              </a:rPr>
              <a:t>戴隐形眼镜致外斜转变，</a:t>
            </a:r>
            <a:endParaRPr lang="en-US" sz="2000" b="1" dirty="0">
              <a:solidFill>
                <a:srgbClr val="FF0000"/>
              </a:solidFill>
              <a:latin typeface="Arial" panose="020B0604020202020204" pitchFamily="34" charset="0"/>
              <a:cs typeface="Arial" panose="020B0604020202020204" pitchFamily="34" charset="0"/>
            </a:endParaRPr>
          </a:p>
          <a:p>
            <a:r>
              <a:rPr lang="en-US" sz="2000" b="1" dirty="0">
                <a:solidFill>
                  <a:srgbClr val="FF0000"/>
                </a:solidFill>
                <a:latin typeface="Arial" panose="020B0604020202020204" pitchFamily="34" charset="0"/>
                <a:cs typeface="Arial" panose="020B0604020202020204" pitchFamily="34" charset="0"/>
              </a:rPr>
              <a:t> 转</a:t>
            </a:r>
            <a:r>
              <a:rPr lang="zh-CN" altLang="en-US" sz="2000" b="1" dirty="0">
                <a:solidFill>
                  <a:srgbClr val="FF0000"/>
                </a:solidFill>
                <a:latin typeface="Arial" panose="020B0604020202020204" pitchFamily="34" charset="0"/>
                <a:cs typeface="Arial" panose="020B0604020202020204" pitchFamily="34" charset="0"/>
              </a:rPr>
              <a:t>变</a:t>
            </a:r>
            <a:r>
              <a:rPr lang="en-US" sz="2000" b="1" dirty="0">
                <a:solidFill>
                  <a:srgbClr val="FF0000"/>
                </a:solidFill>
                <a:latin typeface="Arial" panose="020B0604020202020204" pitchFamily="34" charset="0"/>
                <a:cs typeface="Arial" panose="020B0604020202020204" pitchFamily="34" charset="0"/>
              </a:rPr>
              <a:t>为↑</a:t>
            </a:r>
            <a:r>
              <a:rPr lang="zh-CN" altLang="en-US" sz="2000" b="1" dirty="0">
                <a:solidFill>
                  <a:srgbClr val="FF0000"/>
                </a:solidFill>
                <a:latin typeface="Arial" panose="020B0604020202020204" pitchFamily="34" charset="0"/>
                <a:cs typeface="Arial" panose="020B0604020202020204" pitchFamily="34" charset="0"/>
              </a:rPr>
              <a:t>集合</a:t>
            </a:r>
            <a:r>
              <a:rPr lang="en-US" altLang="zh-CN" sz="2000" b="1" dirty="0">
                <a:solidFill>
                  <a:srgbClr val="FF0000"/>
                </a:solidFill>
                <a:latin typeface="Arial" panose="020B0604020202020204" pitchFamily="34" charset="0"/>
                <a:cs typeface="Arial" panose="020B0604020202020204" pitchFamily="34" charset="0"/>
              </a:rPr>
              <a:t>&amp;</a:t>
            </a:r>
            <a:r>
              <a:rPr lang="en-US" sz="2000" b="1" dirty="0">
                <a:solidFill>
                  <a:srgbClr val="FF0000"/>
                </a:solidFill>
                <a:latin typeface="Arial" panose="020B0604020202020204" pitchFamily="34" charset="0"/>
                <a:cs typeface="Arial" panose="020B0604020202020204" pitchFamily="34" charset="0"/>
              </a:rPr>
              <a:t>↑</a:t>
            </a:r>
            <a:r>
              <a:rPr lang="en-US" sz="2000" b="1" dirty="0" err="1">
                <a:solidFill>
                  <a:srgbClr val="FF0000"/>
                </a:solidFill>
                <a:latin typeface="Arial" panose="020B0604020202020204" pitchFamily="34" charset="0"/>
                <a:cs typeface="Arial" panose="020B0604020202020204" pitchFamily="34" charset="0"/>
              </a:rPr>
              <a:t>调节</a:t>
            </a:r>
            <a:r>
              <a:rPr lang="zh-CN" altLang="en-US" sz="2000" b="1" dirty="0">
                <a:solidFill>
                  <a:srgbClr val="FF0000"/>
                </a:solidFill>
                <a:latin typeface="Arial" panose="020B0604020202020204" pitchFamily="34" charset="0"/>
                <a:cs typeface="Arial" panose="020B0604020202020204" pitchFamily="34" charset="0"/>
              </a:rPr>
              <a:t>需求</a:t>
            </a:r>
            <a:r>
              <a:rPr lang="en-US" sz="2000" b="1" dirty="0">
                <a:solidFill>
                  <a:srgbClr val="FF0000"/>
                </a:solidFill>
                <a:latin typeface="Arial" panose="020B0604020202020204" pitchFamily="34" charset="0"/>
                <a:cs typeface="Arial" panose="020B0604020202020204" pitchFamily="34" charset="0"/>
              </a:rPr>
              <a:t>（</a:t>
            </a:r>
            <a:r>
              <a:rPr lang="zh-CN" altLang="en-US" sz="2000" b="1" dirty="0">
                <a:solidFill>
                  <a:srgbClr val="FF0000"/>
                </a:solidFill>
                <a:latin typeface="Arial" panose="020B0604020202020204" pitchFamily="34" charset="0"/>
                <a:cs typeface="Arial" panose="020B0604020202020204" pitchFamily="34" charset="0"/>
              </a:rPr>
              <a:t>近视眼戴隐形眼镜遭受双重打击</a:t>
            </a:r>
            <a:r>
              <a:rPr lang="en-US" sz="2000" b="1" dirty="0">
                <a:solidFill>
                  <a:srgbClr val="FF0000"/>
                </a:solidFill>
                <a:latin typeface="Arial" panose="020B0604020202020204" pitchFamily="34" charset="0"/>
                <a:cs typeface="Arial" panose="020B0604020202020204" pitchFamily="34" charset="0"/>
              </a:rPr>
              <a:t>！）</a:t>
            </a:r>
          </a:p>
        </p:txBody>
      </p:sp>
      <p:sp>
        <p:nvSpPr>
          <p:cNvPr id="17" name="Title 1"/>
          <p:cNvSpPr>
            <a:spLocks noGrp="1"/>
          </p:cNvSpPr>
          <p:nvPr>
            <p:ph type="title"/>
          </p:nvPr>
        </p:nvSpPr>
        <p:spPr>
          <a:xfrm>
            <a:off x="152400" y="78726"/>
            <a:ext cx="8839200" cy="685800"/>
          </a:xfrm>
        </p:spPr>
        <p:txBody>
          <a:bodyPr>
            <a:normAutofit/>
          </a:bodyPr>
          <a:lstStyle/>
          <a:p>
            <a:r>
              <a:rPr lang="en-US" dirty="0" err="1"/>
              <a:t>改变双眼视觉：</a:t>
            </a:r>
            <a:r>
              <a:rPr lang="en-US" dirty="0" err="1">
                <a:solidFill>
                  <a:srgbClr val="FFFF00"/>
                </a:solidFill>
              </a:rPr>
              <a:t>使用</a:t>
            </a:r>
            <a:r>
              <a:rPr lang="zh-CN" altLang="en-US" dirty="0">
                <a:solidFill>
                  <a:srgbClr val="FFFF00"/>
                </a:solidFill>
              </a:rPr>
              <a:t>隐形眼镜</a:t>
            </a:r>
            <a:endParaRPr lang="en-US" dirty="0">
              <a:solidFill>
                <a:srgbClr val="FFFF00"/>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0221" y="1247224"/>
            <a:ext cx="3144409" cy="4444704"/>
          </a:xfrm>
          <a:prstGeom prst="rect">
            <a:avLst/>
          </a:prstGeom>
        </p:spPr>
      </p:pic>
      <p:sp>
        <p:nvSpPr>
          <p:cNvPr id="8" name="TextBox 7"/>
          <p:cNvSpPr txBox="1"/>
          <p:nvPr/>
        </p:nvSpPr>
        <p:spPr>
          <a:xfrm>
            <a:off x="6134630" y="4777740"/>
            <a:ext cx="2856970" cy="914400"/>
          </a:xfrm>
          <a:prstGeom prst="rect">
            <a:avLst/>
          </a:prstGeom>
          <a:solidFill>
            <a:srgbClr val="CCECFF"/>
          </a:solidFill>
        </p:spPr>
        <p:txBody>
          <a:bodyPr wrap="square" rtlCol="0">
            <a:spAutoFit/>
          </a:bodyPr>
          <a:lstStyle/>
          <a:p>
            <a:pPr algn="l"/>
            <a:r>
              <a:rPr lang="en-GB" dirty="0" err="1"/>
              <a:t>有关</a:t>
            </a:r>
            <a:r>
              <a:rPr lang="zh-CN" altLang="en-US" dirty="0"/>
              <a:t>戴框架</a:t>
            </a:r>
            <a:r>
              <a:rPr lang="en-GB" dirty="0" err="1"/>
              <a:t>眼镜和</a:t>
            </a:r>
            <a:r>
              <a:rPr lang="zh-CN" altLang="en-US" dirty="0"/>
              <a:t>戴</a:t>
            </a:r>
            <a:r>
              <a:rPr lang="en-GB" dirty="0"/>
              <a:t>CL的调节和</a:t>
            </a:r>
            <a:r>
              <a:rPr lang="zh-CN" altLang="en-US" dirty="0"/>
              <a:t>集合</a:t>
            </a:r>
            <a:r>
              <a:rPr lang="en-GB" dirty="0" err="1"/>
              <a:t>的“光学</a:t>
            </a:r>
            <a:r>
              <a:rPr lang="en-GB" dirty="0"/>
              <a:t>”</a:t>
            </a:r>
            <a:r>
              <a:rPr lang="zh-CN" altLang="en-US" dirty="0"/>
              <a:t>内容</a:t>
            </a:r>
            <a:r>
              <a:rPr lang="en-GB" dirty="0"/>
              <a:t>，请参阅ICLC 2的A3</a:t>
            </a:r>
            <a:r>
              <a:rPr lang="zh-CN" altLang="en-US" dirty="0"/>
              <a:t>讲座。</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80" y="79085"/>
            <a:ext cx="6364941" cy="704691"/>
          </a:xfrm>
        </p:spPr>
        <p:txBody>
          <a:bodyPr>
            <a:normAutofit/>
          </a:bodyPr>
          <a:lstStyle/>
          <a:p>
            <a:r>
              <a:rPr lang="en-US" dirty="0" err="1"/>
              <a:t>近视</a:t>
            </a:r>
            <a:r>
              <a:rPr lang="en-US" dirty="0"/>
              <a:t>：</a:t>
            </a:r>
            <a:r>
              <a:rPr lang="zh-CN" altLang="en-US" dirty="0">
                <a:solidFill>
                  <a:srgbClr val="FFFF00"/>
                </a:solidFill>
              </a:rPr>
              <a:t>框架眼镜</a:t>
            </a:r>
            <a:r>
              <a:rPr lang="en-US" dirty="0">
                <a:solidFill>
                  <a:srgbClr val="FFFF00"/>
                </a:solidFill>
              </a:rPr>
              <a:t>与</a:t>
            </a:r>
            <a:r>
              <a:rPr lang="zh-CN" altLang="en-US" dirty="0">
                <a:solidFill>
                  <a:srgbClr val="FFFF00"/>
                </a:solidFill>
              </a:rPr>
              <a:t>隐形眼镜</a:t>
            </a:r>
            <a:endParaRPr lang="en-US" dirty="0">
              <a:solidFill>
                <a:srgbClr val="FFFF00"/>
              </a:solidFill>
            </a:endParaRPr>
          </a:p>
        </p:txBody>
      </p:sp>
      <p:sp>
        <p:nvSpPr>
          <p:cNvPr id="3" name="Content Placeholder 2"/>
          <p:cNvSpPr>
            <a:spLocks noGrp="1"/>
          </p:cNvSpPr>
          <p:nvPr>
            <p:ph idx="1"/>
          </p:nvPr>
        </p:nvSpPr>
        <p:spPr>
          <a:xfrm>
            <a:off x="452184" y="1910130"/>
            <a:ext cx="8460703" cy="4268595"/>
          </a:xfrm>
        </p:spPr>
        <p:txBody>
          <a:bodyPr>
            <a:noAutofit/>
          </a:bodyPr>
          <a:lstStyle/>
          <a:p>
            <a:r>
              <a:rPr lang="zh-CN" altLang="en-US" sz="2400" dirty="0"/>
              <a:t>对于框架眼镜</a:t>
            </a:r>
            <a:r>
              <a:rPr lang="en-US" sz="2400" dirty="0"/>
              <a:t>，BI</a:t>
            </a:r>
            <a:r>
              <a:rPr lang="zh-CN" altLang="en-US" sz="2400" dirty="0"/>
              <a:t>棱镜减少集合需求</a:t>
            </a:r>
            <a:r>
              <a:rPr lang="en-US" sz="2400" dirty="0"/>
              <a:t>（</a:t>
            </a:r>
            <a:r>
              <a:rPr lang="zh-CN" altLang="en-US" sz="2400" dirty="0"/>
              <a:t>外斜转变</a:t>
            </a:r>
            <a:r>
              <a:rPr lang="en-US" sz="2400" dirty="0"/>
              <a:t>）；</a:t>
            </a:r>
          </a:p>
          <a:p>
            <a:r>
              <a:rPr lang="en-US" sz="2400" dirty="0"/>
              <a:t>（</a:t>
            </a:r>
            <a:r>
              <a:rPr lang="zh-CN" altLang="en-US" sz="2400" dirty="0"/>
              <a:t>对于框架眼镜，减少</a:t>
            </a:r>
            <a:r>
              <a:rPr lang="en-US" sz="2400" dirty="0" err="1"/>
              <a:t>调节</a:t>
            </a:r>
            <a:r>
              <a:rPr lang="zh-CN" altLang="en-US" sz="2400" dirty="0"/>
              <a:t>需求</a:t>
            </a:r>
            <a:r>
              <a:rPr lang="en-US" sz="2400" dirty="0"/>
              <a:t>（见</a:t>
            </a:r>
            <a:r>
              <a:rPr lang="zh-CN" altLang="en-US" sz="2400" dirty="0"/>
              <a:t>讲座</a:t>
            </a:r>
            <a:r>
              <a:rPr lang="en-US" sz="2400" dirty="0"/>
              <a:t>A3）；</a:t>
            </a:r>
          </a:p>
          <a:p>
            <a:r>
              <a:rPr lang="en-US" sz="2400" dirty="0"/>
              <a:t>（</a:t>
            </a:r>
            <a:r>
              <a:rPr lang="zh-CN" altLang="en-US" sz="2400" dirty="0"/>
              <a:t>对于隐形眼镜</a:t>
            </a:r>
            <a:r>
              <a:rPr lang="en-US" sz="2400" dirty="0"/>
              <a:t>，</a:t>
            </a:r>
            <a:r>
              <a:rPr lang="zh-CN" altLang="en-US" sz="2400" dirty="0"/>
              <a:t>情况相反</a:t>
            </a:r>
            <a:r>
              <a:rPr lang="en-US" sz="2400" dirty="0"/>
              <a:t>，</a:t>
            </a:r>
            <a:r>
              <a:rPr lang="en-US" sz="2400" dirty="0" err="1"/>
              <a:t>即必须</a:t>
            </a:r>
            <a:r>
              <a:rPr lang="zh-CN" altLang="en-US" sz="2400" dirty="0"/>
              <a:t>增加集合</a:t>
            </a:r>
            <a:r>
              <a:rPr lang="en-US" sz="2400" dirty="0"/>
              <a:t>和调节反应（Jalie1972，Bennett</a:t>
            </a:r>
            <a:r>
              <a:rPr lang="en-US" sz="2400" i="1" dirty="0"/>
              <a:t>等人</a:t>
            </a:r>
            <a:r>
              <a:rPr lang="zh-CN" altLang="en-US" sz="2400" i="1" dirty="0"/>
              <a:t>，</a:t>
            </a:r>
            <a:r>
              <a:rPr lang="en-US" sz="2400" dirty="0"/>
              <a:t>1989，Evans2007，Grosvenor2007）</a:t>
            </a:r>
            <a:r>
              <a:rPr lang="zh-CN" altLang="en-US" sz="2400" dirty="0"/>
              <a:t>；</a:t>
            </a:r>
          </a:p>
          <a:p>
            <a:r>
              <a:rPr lang="en-US" sz="2400" dirty="0" err="1"/>
              <a:t>较高的调节滞后</a:t>
            </a:r>
            <a:r>
              <a:rPr lang="zh-CN" altLang="en-US" sz="2400" dirty="0"/>
              <a:t>见于</a:t>
            </a:r>
            <a:r>
              <a:rPr lang="en-US" sz="2400" dirty="0" err="1"/>
              <a:t>年轻近视</a:t>
            </a:r>
            <a:r>
              <a:rPr lang="zh-CN" altLang="en-US" sz="2400" dirty="0"/>
              <a:t>隐形眼镜配戴者</a:t>
            </a:r>
            <a:r>
              <a:rPr lang="en-US" sz="2400" dirty="0"/>
              <a:t>（</a:t>
            </a:r>
            <a:r>
              <a:rPr lang="en-US" sz="2400" dirty="0" err="1"/>
              <a:t>Jiminez</a:t>
            </a:r>
            <a:r>
              <a:rPr lang="en-US" sz="2400" i="1" dirty="0" err="1"/>
              <a:t>等人</a:t>
            </a:r>
            <a:r>
              <a:rPr lang="zh-CN" altLang="en-US" sz="2400" i="1" dirty="0"/>
              <a:t>，</a:t>
            </a:r>
            <a:r>
              <a:rPr lang="en-US" sz="2400" dirty="0"/>
              <a:t>2011）LASIK术后外斜视/外斜视</a:t>
            </a:r>
            <a:r>
              <a:rPr lang="zh-CN" altLang="en-US" sz="2400" dirty="0"/>
              <a:t>转变</a:t>
            </a:r>
            <a:r>
              <a:rPr lang="en-US" sz="2400" dirty="0"/>
              <a:t>（</a:t>
            </a:r>
            <a:r>
              <a:rPr lang="en-US" sz="2400" dirty="0" err="1"/>
              <a:t>Snir</a:t>
            </a:r>
            <a:r>
              <a:rPr lang="en-US" sz="2400" i="1" dirty="0" err="1"/>
              <a:t>等人</a:t>
            </a:r>
            <a:r>
              <a:rPr lang="zh-CN" altLang="en-US" sz="2400" i="1" dirty="0"/>
              <a:t>，</a:t>
            </a:r>
            <a:r>
              <a:rPr lang="en-US" sz="2400" dirty="0"/>
              <a:t>2003）</a:t>
            </a:r>
          </a:p>
        </p:txBody>
      </p:sp>
      <p:pic>
        <p:nvPicPr>
          <p:cNvPr id="4" name="Picture 3" descr="MD00208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63" y="880888"/>
            <a:ext cx="1624592" cy="1127483"/>
          </a:xfrm>
          <a:prstGeom prst="rect">
            <a:avLst/>
          </a:prstGeom>
        </p:spPr>
      </p:pic>
      <p:pic>
        <p:nvPicPr>
          <p:cNvPr id="5" name="Picture 3" descr="C:\Users\Kate\Documents\Pictures for presentations\pics for website and presentations\RGP.bmp"/>
          <p:cNvPicPr>
            <a:picLocks noChangeAspect="1" noChangeArrowheads="1"/>
          </p:cNvPicPr>
          <p:nvPr/>
        </p:nvPicPr>
        <p:blipFill rotWithShape="1">
          <a:blip r:embed="rId3"/>
          <a:srcRect t="31142" b="24684"/>
          <a:stretch>
            <a:fillRect/>
          </a:stretch>
        </p:blipFill>
        <p:spPr bwMode="auto">
          <a:xfrm>
            <a:off x="7658100" y="819171"/>
            <a:ext cx="1485900" cy="732119"/>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54" y="79078"/>
            <a:ext cx="8703044" cy="1143000"/>
          </a:xfrm>
        </p:spPr>
        <p:txBody>
          <a:bodyPr>
            <a:noAutofit/>
          </a:bodyPr>
          <a:lstStyle/>
          <a:p>
            <a:r>
              <a:rPr lang="en-US" dirty="0"/>
              <a:t>用CL改变双</a:t>
            </a:r>
            <a:r>
              <a:rPr lang="zh-CN" altLang="en-US" dirty="0"/>
              <a:t>眼</a:t>
            </a:r>
            <a:r>
              <a:rPr lang="en-US" dirty="0" err="1"/>
              <a:t>视觉</a:t>
            </a:r>
            <a:endParaRPr lang="en-US" dirty="0"/>
          </a:p>
        </p:txBody>
      </p:sp>
      <p:sp>
        <p:nvSpPr>
          <p:cNvPr id="3" name="Content Placeholder 2"/>
          <p:cNvSpPr>
            <a:spLocks noGrp="1"/>
          </p:cNvSpPr>
          <p:nvPr>
            <p:ph idx="1"/>
          </p:nvPr>
        </p:nvSpPr>
        <p:spPr>
          <a:xfrm>
            <a:off x="399456" y="1025820"/>
            <a:ext cx="8201935" cy="4500022"/>
          </a:xfrm>
        </p:spPr>
        <p:txBody>
          <a:bodyPr>
            <a:noAutofit/>
          </a:bodyPr>
          <a:lstStyle/>
          <a:p>
            <a:pPr marL="342900" lvl="1" indent="-342900">
              <a:spcBef>
                <a:spcPts val="2000"/>
              </a:spcBef>
            </a:pPr>
            <a:r>
              <a:rPr lang="en-US" sz="2400" dirty="0" err="1"/>
              <a:t>双焦</a:t>
            </a:r>
            <a:r>
              <a:rPr lang="zh-CN" altLang="en-US" sz="2400" dirty="0"/>
              <a:t>点</a:t>
            </a:r>
            <a:r>
              <a:rPr lang="en-US" sz="2400" dirty="0"/>
              <a:t>SCL</a:t>
            </a:r>
            <a:r>
              <a:rPr lang="en-US" altLang="zh-CN" sz="2400" dirty="0">
                <a:sym typeface="Symbol" panose="05050102010706020507"/>
              </a:rPr>
              <a:t>  </a:t>
            </a:r>
            <a:r>
              <a:rPr lang="en-US" sz="2400" dirty="0"/>
              <a:t>↓非老</a:t>
            </a:r>
            <a:r>
              <a:rPr lang="zh-CN" altLang="en-US" sz="2400" dirty="0"/>
              <a:t>视</a:t>
            </a:r>
            <a:r>
              <a:rPr lang="en-US" sz="2400" dirty="0" err="1"/>
              <a:t>眼的调节滞后</a:t>
            </a:r>
            <a:r>
              <a:rPr lang="zh-CN" altLang="en-US" sz="2400" dirty="0"/>
              <a:t>量</a:t>
            </a:r>
            <a:r>
              <a:rPr lang="en-US" sz="2400" dirty="0"/>
              <a:t>约为</a:t>
            </a:r>
            <a:r>
              <a:rPr lang="en-US" altLang="zh-CN" sz="2400" dirty="0"/>
              <a:t>1/2</a:t>
            </a:r>
            <a:r>
              <a:rPr lang="en-US" sz="2400" dirty="0"/>
              <a:t>ADD</a:t>
            </a:r>
            <a:r>
              <a:rPr lang="zh-CN" altLang="en-US" sz="2400" dirty="0"/>
              <a:t>值。</a:t>
            </a:r>
            <a:r>
              <a:rPr lang="en-US" sz="2400" dirty="0"/>
              <a:t>（</a:t>
            </a:r>
            <a:r>
              <a:rPr lang="en-US" sz="2400" dirty="0" err="1"/>
              <a:t>Tarrant</a:t>
            </a:r>
            <a:r>
              <a:rPr lang="en-US" sz="2400" i="1" dirty="0" err="1"/>
              <a:t>等</a:t>
            </a:r>
            <a:r>
              <a:rPr lang="zh-CN" altLang="en-US" sz="2400" i="1" dirty="0"/>
              <a:t>人</a:t>
            </a:r>
            <a:r>
              <a:rPr lang="en-US" sz="2400" dirty="0"/>
              <a:t>，2008）</a:t>
            </a:r>
          </a:p>
          <a:p>
            <a:pPr marL="342900" lvl="1" indent="-342900">
              <a:spcBef>
                <a:spcPts val="2000"/>
              </a:spcBef>
            </a:pPr>
            <a:r>
              <a:rPr lang="en-US" sz="2400" dirty="0"/>
              <a:t> </a:t>
            </a:r>
            <a:r>
              <a:rPr lang="zh-CN" altLang="en-US" sz="2400" dirty="0"/>
              <a:t>角膜塑形镜</a:t>
            </a:r>
            <a:r>
              <a:rPr lang="en-US" sz="2400" dirty="0"/>
              <a:t>↑调节</a:t>
            </a:r>
            <a:r>
              <a:rPr lang="zh-CN" altLang="en-US" sz="2400" dirty="0"/>
              <a:t>反应使</a:t>
            </a:r>
            <a:r>
              <a:rPr lang="en-US" sz="2400" dirty="0" err="1"/>
              <a:t>球面像差正向</a:t>
            </a:r>
            <a:r>
              <a:rPr lang="zh-CN" altLang="en-US" sz="2400" dirty="0"/>
              <a:t>转变</a:t>
            </a:r>
            <a:r>
              <a:rPr lang="en-US" sz="2400" dirty="0"/>
              <a:t>，</a:t>
            </a:r>
            <a:r>
              <a:rPr lang="en-US" sz="2400" dirty="0" err="1"/>
              <a:t>有效地↓调节滞后</a:t>
            </a:r>
            <a:r>
              <a:rPr lang="zh-CN" altLang="en-US" sz="2400" dirty="0"/>
              <a:t>。</a:t>
            </a:r>
            <a:r>
              <a:rPr lang="en-US" sz="2400" dirty="0"/>
              <a:t>（Tarrant </a:t>
            </a:r>
            <a:r>
              <a:rPr lang="zh-CN" altLang="en-US" sz="2400" i="1" dirty="0"/>
              <a:t>等人</a:t>
            </a:r>
            <a:r>
              <a:rPr lang="en-US" sz="2400" dirty="0"/>
              <a:t>，2009）</a:t>
            </a:r>
          </a:p>
          <a:p>
            <a:pPr marL="342900" lvl="1" indent="-342900">
              <a:spcBef>
                <a:spcPts val="2000"/>
              </a:spcBef>
            </a:pPr>
            <a:r>
              <a:rPr lang="en-US" sz="2400" dirty="0"/>
              <a:t> 与</a:t>
            </a:r>
            <a:r>
              <a:rPr lang="zh-CN" altLang="en-US" sz="2400" dirty="0"/>
              <a:t>配戴</a:t>
            </a:r>
            <a:r>
              <a:rPr lang="en-US" sz="2400" dirty="0" err="1"/>
              <a:t>前相比</a:t>
            </a:r>
            <a:r>
              <a:rPr lang="en-US" sz="2400" dirty="0"/>
              <a:t>，</a:t>
            </a:r>
            <a:r>
              <a:rPr lang="zh-CN" altLang="en-US" sz="2400" dirty="0"/>
              <a:t>在近距，角膜塑形镜配戴</a:t>
            </a:r>
            <a:r>
              <a:rPr lang="en-US" sz="2400" dirty="0"/>
              <a:t>者（8-16岁）显示出更多的外隐斜和↑不同的融</a:t>
            </a:r>
            <a:r>
              <a:rPr lang="zh-CN" altLang="en-US" sz="2400" dirty="0"/>
              <a:t>像</a:t>
            </a:r>
            <a:r>
              <a:rPr lang="en-US" sz="2400" dirty="0"/>
              <a:t>储备（BI）</a:t>
            </a:r>
            <a:r>
              <a:rPr lang="zh-CN" altLang="en-US" sz="2400" dirty="0"/>
              <a:t>。</a:t>
            </a:r>
            <a:r>
              <a:rPr lang="en-US" sz="2400" dirty="0"/>
              <a:t>（</a:t>
            </a:r>
            <a:r>
              <a:rPr lang="en-US" sz="2400" dirty="0" err="1"/>
              <a:t>Gifford</a:t>
            </a:r>
            <a:r>
              <a:rPr lang="en-US" sz="2400" i="1" dirty="0" err="1"/>
              <a:t>等</a:t>
            </a:r>
            <a:r>
              <a:rPr lang="zh-CN" altLang="en-US" sz="2400" i="1" dirty="0"/>
              <a:t>人</a:t>
            </a:r>
            <a:r>
              <a:rPr lang="en-US" sz="2400" dirty="0"/>
              <a:t>，2017）</a:t>
            </a:r>
          </a:p>
          <a:p>
            <a:pPr marL="342900" lvl="1" indent="-342900">
              <a:spcBef>
                <a:spcPts val="2000"/>
              </a:spcBef>
            </a:pPr>
            <a:r>
              <a:rPr lang="en-US" sz="2400" dirty="0"/>
              <a:t> 与SCL</a:t>
            </a:r>
            <a:r>
              <a:rPr lang="zh-CN" altLang="en-US" sz="2400" dirty="0"/>
              <a:t>配戴者</a:t>
            </a:r>
            <a:r>
              <a:rPr lang="en-US" sz="2400" dirty="0" err="1"/>
              <a:t>相比</a:t>
            </a:r>
            <a:r>
              <a:rPr lang="en-US" sz="2400" dirty="0"/>
              <a:t>，</a:t>
            </a:r>
            <a:r>
              <a:rPr lang="zh-CN" altLang="en-US" sz="2400" dirty="0"/>
              <a:t>在近距，角膜塑形镜配戴者</a:t>
            </a:r>
            <a:r>
              <a:rPr lang="en-US" sz="2400" dirty="0"/>
              <a:t>（18-30岁）显示↓调节滞后和↑</a:t>
            </a:r>
            <a:r>
              <a:rPr lang="zh-CN" altLang="en-US" sz="2400" dirty="0"/>
              <a:t>外隐斜。</a:t>
            </a:r>
            <a:r>
              <a:rPr lang="en-US" sz="2400" dirty="0"/>
              <a:t>（</a:t>
            </a:r>
            <a:r>
              <a:rPr lang="en-US" sz="2400" dirty="0" err="1"/>
              <a:t>Gifford</a:t>
            </a:r>
            <a:r>
              <a:rPr lang="en-US" sz="2400" i="1" dirty="0" err="1"/>
              <a:t>等</a:t>
            </a:r>
            <a:r>
              <a:rPr lang="zh-CN" altLang="en-US" sz="2400" i="1" dirty="0"/>
              <a:t>人</a:t>
            </a:r>
            <a:r>
              <a:rPr lang="en-US" sz="2400" dirty="0"/>
              <a:t>，2017）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pc-hp\Desktop\PICS\Picture39.png"/>
          <p:cNvPicPr>
            <a:picLocks noChangeAspect="1" noChangeArrowheads="1"/>
          </p:cNvPicPr>
          <p:nvPr/>
        </p:nvPicPr>
        <p:blipFill>
          <a:blip r:embed="rId2"/>
          <a:srcRect/>
          <a:stretch>
            <a:fillRect/>
          </a:stretch>
        </p:blipFill>
        <p:spPr bwMode="auto">
          <a:xfrm>
            <a:off x="2378765" y="1724003"/>
            <a:ext cx="1670447" cy="1806575"/>
          </a:xfrm>
          <a:prstGeom prst="rect">
            <a:avLst/>
          </a:prstGeom>
          <a:noFill/>
        </p:spPr>
      </p:pic>
      <p:pic>
        <p:nvPicPr>
          <p:cNvPr id="14338" name="Picture 2" descr="C:\Users\pc-hp\Desktop\PICS\Picture38.png"/>
          <p:cNvPicPr>
            <a:picLocks noChangeAspect="1" noChangeArrowheads="1"/>
          </p:cNvPicPr>
          <p:nvPr/>
        </p:nvPicPr>
        <p:blipFill>
          <a:blip r:embed="rId3"/>
          <a:srcRect/>
          <a:stretch>
            <a:fillRect/>
          </a:stretch>
        </p:blipFill>
        <p:spPr bwMode="auto">
          <a:xfrm>
            <a:off x="307059" y="1724795"/>
            <a:ext cx="1668066" cy="1804988"/>
          </a:xfrm>
          <a:prstGeom prst="rect">
            <a:avLst/>
          </a:prstGeom>
          <a:noFill/>
        </p:spPr>
      </p:pic>
      <p:sp>
        <p:nvSpPr>
          <p:cNvPr id="2" name="Title 1"/>
          <p:cNvSpPr>
            <a:spLocks noGrp="1"/>
          </p:cNvSpPr>
          <p:nvPr>
            <p:ph type="title"/>
          </p:nvPr>
        </p:nvSpPr>
        <p:spPr>
          <a:xfrm>
            <a:off x="150988" y="79078"/>
            <a:ext cx="7514754" cy="1143000"/>
          </a:xfrm>
        </p:spPr>
        <p:txBody>
          <a:bodyPr>
            <a:noAutofit/>
          </a:bodyPr>
          <a:lstStyle/>
          <a:p>
            <a:r>
              <a:rPr lang="en-US" dirty="0"/>
              <a:t>用</a:t>
            </a:r>
            <a:r>
              <a:rPr lang="zh-CN" altLang="en-US" dirty="0"/>
              <a:t>框架</a:t>
            </a:r>
            <a:r>
              <a:rPr lang="en-US" dirty="0" err="1"/>
              <a:t>眼镜改变周边</a:t>
            </a:r>
            <a:r>
              <a:rPr lang="zh-CN" altLang="en-US" dirty="0"/>
              <a:t>光学</a:t>
            </a:r>
            <a:endParaRPr lang="en-US" dirty="0"/>
          </a:p>
        </p:txBody>
      </p:sp>
      <p:sp>
        <p:nvSpPr>
          <p:cNvPr id="3" name="Content Placeholder 2"/>
          <p:cNvSpPr>
            <a:spLocks noGrp="1"/>
          </p:cNvSpPr>
          <p:nvPr>
            <p:ph idx="1"/>
          </p:nvPr>
        </p:nvSpPr>
        <p:spPr>
          <a:xfrm>
            <a:off x="1296597" y="1132797"/>
            <a:ext cx="6804420" cy="4982345"/>
          </a:xfrm>
        </p:spPr>
        <p:txBody>
          <a:bodyPr>
            <a:normAutofit lnSpcReduction="10000"/>
          </a:bodyPr>
          <a:lstStyle/>
          <a:p>
            <a:r>
              <a:rPr lang="en-US" sz="2000" dirty="0"/>
              <a:t>周</a:t>
            </a:r>
            <a:r>
              <a:rPr lang="zh-CN" altLang="en-US" sz="2000" dirty="0"/>
              <a:t>边</a:t>
            </a:r>
            <a:r>
              <a:rPr lang="en-US" sz="2000" dirty="0" err="1"/>
              <a:t>近视设计</a:t>
            </a:r>
            <a:endParaRPr lang="en-US" sz="2000" dirty="0"/>
          </a:p>
          <a:p>
            <a:pPr>
              <a:buNone/>
            </a:pPr>
            <a:r>
              <a:rPr lang="en-US" sz="2000" dirty="0"/>
              <a:t>（</a:t>
            </a:r>
            <a:r>
              <a:rPr lang="en-US" sz="2000" dirty="0" err="1"/>
              <a:t>Sankaridurg</a:t>
            </a:r>
            <a:r>
              <a:rPr lang="en-US" sz="2000" i="1" dirty="0" err="1"/>
              <a:t>等</a:t>
            </a:r>
            <a:r>
              <a:rPr lang="zh-CN" altLang="en-US" sz="2000" i="1" dirty="0"/>
              <a:t>人</a:t>
            </a:r>
            <a:r>
              <a:rPr lang="en-US" sz="2000" dirty="0"/>
              <a:t>，2010）</a:t>
            </a:r>
          </a:p>
          <a:p>
            <a:endParaRPr lang="en-US" sz="2000" dirty="0"/>
          </a:p>
          <a:p>
            <a:endParaRPr lang="en-US" sz="2000" dirty="0"/>
          </a:p>
          <a:p>
            <a:endParaRPr lang="en-US" sz="2000" dirty="0"/>
          </a:p>
          <a:p>
            <a:endParaRPr lang="en-US" sz="2000" dirty="0"/>
          </a:p>
          <a:p>
            <a:endParaRPr lang="en-US" sz="2000" dirty="0"/>
          </a:p>
          <a:p>
            <a:pPr>
              <a:lnSpc>
                <a:spcPct val="150000"/>
              </a:lnSpc>
            </a:pPr>
            <a:r>
              <a:rPr lang="en-US" sz="2000" dirty="0"/>
              <a:t> 6至16岁儿童的总体结果：0％</a:t>
            </a:r>
          </a:p>
          <a:p>
            <a:pPr>
              <a:lnSpc>
                <a:spcPct val="150000"/>
              </a:lnSpc>
            </a:pPr>
            <a:r>
              <a:rPr lang="en-US" sz="2000" dirty="0"/>
              <a:t> 在东亚和南亚的6-12岁儿童中有近视家族史：↓29％</a:t>
            </a:r>
          </a:p>
          <a:p>
            <a:pPr>
              <a:lnSpc>
                <a:spcPct val="150000"/>
              </a:lnSpc>
            </a:pPr>
            <a:r>
              <a:rPr lang="en-US" sz="2000" dirty="0"/>
              <a:t> </a:t>
            </a:r>
            <a:r>
              <a:rPr lang="zh-CN" altLang="en-US" sz="2000" dirty="0"/>
              <a:t>对于</a:t>
            </a:r>
            <a:r>
              <a:rPr lang="en-US" sz="2000" dirty="0" err="1"/>
              <a:t>眼睛正常旋转的</a:t>
            </a:r>
            <a:r>
              <a:rPr lang="zh-CN" altLang="en-US" sz="2000" dirty="0"/>
              <a:t>高度</a:t>
            </a:r>
            <a:r>
              <a:rPr lang="en-US" sz="2000" dirty="0" err="1"/>
              <a:t>屈光不正的情况，几乎不可能用</a:t>
            </a:r>
            <a:r>
              <a:rPr lang="zh-CN" altLang="en-US" sz="2000" dirty="0"/>
              <a:t>框架</a:t>
            </a:r>
            <a:r>
              <a:rPr lang="en-US" sz="2000" dirty="0" err="1"/>
              <a:t>眼镜镜片实现所需的相对周边近视</a:t>
            </a:r>
            <a:r>
              <a:rPr lang="zh-CN" altLang="en-US" sz="2000" dirty="0"/>
              <a:t>状态。</a:t>
            </a:r>
            <a:r>
              <a:rPr lang="en-US" sz="2000" dirty="0"/>
              <a:t>（Atchison，2011）</a:t>
            </a:r>
          </a:p>
        </p:txBody>
      </p:sp>
      <p:pic>
        <p:nvPicPr>
          <p:cNvPr id="6" name="Picture 2" descr="http://www.kidbuxblog.com/wp-content/uploads/2011/05/MyoVision.jpg"/>
          <p:cNvPicPr>
            <a:picLocks noChangeAspect="1" noChangeArrowheads="1"/>
          </p:cNvPicPr>
          <p:nvPr/>
        </p:nvPicPr>
        <p:blipFill rotWithShape="1">
          <a:blip r:embed="rId4"/>
          <a:srcRect l="2697" r="49272" b="32649"/>
          <a:stretch>
            <a:fillRect/>
          </a:stretch>
        </p:blipFill>
        <p:spPr bwMode="auto">
          <a:xfrm>
            <a:off x="5126014" y="1132692"/>
            <a:ext cx="3341415" cy="2053682"/>
          </a:xfrm>
          <a:prstGeom prst="rect">
            <a:avLst/>
          </a:prstGeom>
          <a:noFill/>
        </p:spPr>
      </p:pic>
      <p:sp>
        <p:nvSpPr>
          <p:cNvPr id="4" name="文本框 3"/>
          <p:cNvSpPr txBox="1"/>
          <p:nvPr/>
        </p:nvSpPr>
        <p:spPr>
          <a:xfrm>
            <a:off x="5126015" y="2364105"/>
            <a:ext cx="3341076" cy="822325"/>
          </a:xfrm>
          <a:prstGeom prst="rect">
            <a:avLst/>
          </a:prstGeom>
          <a:solidFill>
            <a:schemeClr val="accent5">
              <a:lumMod val="20000"/>
              <a:lumOff val="80000"/>
            </a:schemeClr>
          </a:solidFill>
        </p:spPr>
        <p:txBody>
          <a:bodyPr wrap="square" rtlCol="0">
            <a:noAutofit/>
          </a:bodyPr>
          <a:lstStyle/>
          <a:p>
            <a:pPr>
              <a:lnSpc>
                <a:spcPct val="100000"/>
              </a:lnSpc>
            </a:pPr>
            <a:r>
              <a:rPr lang="zh-CN" altLang="en-US" sz="2400" dirty="0"/>
              <a:t>“</a:t>
            </a:r>
            <a:r>
              <a:rPr lang="zh-CN" altLang="en-US" sz="1400" b="1" dirty="0"/>
              <a:t>减少近视进展</a:t>
            </a:r>
            <a:r>
              <a:rPr lang="en-US" altLang="zh-CN" sz="1400" b="1" dirty="0"/>
              <a:t>30%</a:t>
            </a:r>
            <a:r>
              <a:rPr lang="zh-CN" altLang="en-US" sz="1400" b="1" dirty="0"/>
              <a:t>的突破性的框架眼镜镜片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736" y="776020"/>
            <a:ext cx="2784264" cy="3450696"/>
          </a:xfrm>
        </p:spPr>
        <p:txBody>
          <a:bodyPr>
            <a:normAutofit/>
          </a:bodyPr>
          <a:lstStyle/>
          <a:p>
            <a:pPr marL="0" indent="0">
              <a:buNone/>
            </a:pPr>
            <a:r>
              <a:rPr lang="zh-CN" altLang="en-US" sz="2000" b="1" u="sng" dirty="0"/>
              <a:t>角膜塑形镜</a:t>
            </a:r>
            <a:r>
              <a:rPr lang="en-US" sz="2000" b="1" u="sng" dirty="0"/>
              <a:t>：</a:t>
            </a:r>
          </a:p>
          <a:p>
            <a:pPr marL="0" indent="0">
              <a:buNone/>
            </a:pPr>
            <a:r>
              <a:rPr lang="en-US" sz="2000" dirty="0" err="1"/>
              <a:t>周边近视</a:t>
            </a:r>
            <a:r>
              <a:rPr lang="zh-CN" altLang="en-US" sz="2000" dirty="0"/>
              <a:t>转换等同于中央近视矫正</a:t>
            </a:r>
            <a:r>
              <a:rPr lang="en-US" sz="2000" dirty="0"/>
              <a:t>，即-2D治疗给予+2D</a:t>
            </a:r>
            <a:r>
              <a:rPr lang="zh-CN" altLang="en-US" sz="2000" dirty="0"/>
              <a:t>周边</a:t>
            </a:r>
            <a:r>
              <a:rPr lang="en-US" sz="2000" dirty="0"/>
              <a:t>‘add'</a:t>
            </a:r>
          </a:p>
        </p:txBody>
      </p:sp>
      <p:sp>
        <p:nvSpPr>
          <p:cNvPr id="12" name="TextBox 11"/>
          <p:cNvSpPr txBox="1"/>
          <p:nvPr/>
        </p:nvSpPr>
        <p:spPr>
          <a:xfrm>
            <a:off x="528678" y="5984831"/>
            <a:ext cx="8072715" cy="304800"/>
          </a:xfrm>
          <a:prstGeom prst="rect">
            <a:avLst/>
          </a:prstGeom>
          <a:noFill/>
        </p:spPr>
        <p:txBody>
          <a:bodyPr wrap="square" rtlCol="0">
            <a:spAutoFit/>
          </a:bodyPr>
          <a:lstStyle/>
          <a:p>
            <a:pPr algn="ctr"/>
            <a:r>
              <a:rPr lang="en-US" sz="1400" dirty="0" err="1"/>
              <a:t>Charman</a:t>
            </a:r>
            <a:r>
              <a:rPr lang="en-US" sz="1400" i="1" dirty="0" err="1"/>
              <a:t>等</a:t>
            </a:r>
            <a:r>
              <a:rPr lang="zh-CN" altLang="en-US" sz="1400" i="1" dirty="0"/>
              <a:t>人 </a:t>
            </a:r>
            <a:r>
              <a:rPr lang="zh-CN" altLang="en-US" sz="1400" dirty="0"/>
              <a:t>，</a:t>
            </a:r>
            <a:r>
              <a:rPr lang="en-US" sz="1400" dirty="0"/>
              <a:t>2006，Kang</a:t>
            </a:r>
            <a:r>
              <a:rPr lang="en-US" sz="1400" i="1" dirty="0"/>
              <a:t>等</a:t>
            </a:r>
            <a:r>
              <a:rPr lang="zh-CN" altLang="en-US" sz="1400" i="1" dirty="0"/>
              <a:t>人</a:t>
            </a:r>
            <a:r>
              <a:rPr lang="en-US" sz="1400" dirty="0"/>
              <a:t>2010，Queiros</a:t>
            </a:r>
            <a:r>
              <a:rPr lang="en-US" sz="1400" i="1" dirty="0"/>
              <a:t>等</a:t>
            </a:r>
            <a:r>
              <a:rPr lang="zh-CN" altLang="en-US" sz="1400" i="1" dirty="0"/>
              <a:t>人</a:t>
            </a:r>
            <a:r>
              <a:rPr lang="en-US" sz="1400" dirty="0"/>
              <a:t>2010，Berntsen＆Kramer2013，Ticak</a:t>
            </a:r>
            <a:r>
              <a:rPr lang="en-US" sz="1400" i="1" dirty="0"/>
              <a:t>等</a:t>
            </a:r>
            <a:r>
              <a:rPr lang="zh-CN" altLang="en-US" sz="1400" i="1" dirty="0"/>
              <a:t>人</a:t>
            </a:r>
            <a:r>
              <a:rPr lang="en-US" sz="1400" dirty="0"/>
              <a:t>2013</a:t>
            </a:r>
          </a:p>
        </p:txBody>
      </p:sp>
      <p:pic>
        <p:nvPicPr>
          <p:cNvPr id="16" name="Picture 5"/>
          <p:cNvPicPr>
            <a:picLocks noChangeAspect="1" noChangeArrowheads="1"/>
          </p:cNvPicPr>
          <p:nvPr/>
        </p:nvPicPr>
        <p:blipFill rotWithShape="1">
          <a:blip r:embed="rId3" cstate="print"/>
          <a:srcRect l="40931" t="69880"/>
          <a:stretch>
            <a:fillRect/>
          </a:stretch>
        </p:blipFill>
        <p:spPr bwMode="auto">
          <a:xfrm>
            <a:off x="2025641" y="3456628"/>
            <a:ext cx="4999820" cy="1696576"/>
          </a:xfrm>
          <a:prstGeom prst="rect">
            <a:avLst/>
          </a:prstGeom>
          <a:noFill/>
          <a:ln w="9525">
            <a:noFill/>
            <a:miter lim="800000"/>
            <a:headEnd/>
            <a:tailEnd/>
          </a:ln>
        </p:spPr>
      </p:pic>
      <p:sp>
        <p:nvSpPr>
          <p:cNvPr id="7" name="TextBox 6"/>
          <p:cNvSpPr txBox="1"/>
          <p:nvPr/>
        </p:nvSpPr>
        <p:spPr>
          <a:xfrm>
            <a:off x="4390601" y="3683213"/>
            <a:ext cx="1246375" cy="553998"/>
          </a:xfrm>
          <a:prstGeom prst="rect">
            <a:avLst/>
          </a:prstGeom>
          <a:noFill/>
        </p:spPr>
        <p:txBody>
          <a:bodyPr wrap="square" rtlCol="0">
            <a:spAutoFit/>
          </a:bodyPr>
          <a:lstStyle/>
          <a:p>
            <a:pPr algn="ctr"/>
            <a:r>
              <a:rPr lang="en-US" sz="3000" b="1" dirty="0"/>
              <a:t>+2.00 </a:t>
            </a:r>
          </a:p>
        </p:txBody>
      </p:sp>
      <p:sp>
        <p:nvSpPr>
          <p:cNvPr id="15" name="TextBox 14"/>
          <p:cNvSpPr txBox="1"/>
          <p:nvPr/>
        </p:nvSpPr>
        <p:spPr>
          <a:xfrm>
            <a:off x="7092728" y="3683213"/>
            <a:ext cx="2051272" cy="1200329"/>
          </a:xfrm>
          <a:prstGeom prst="rect">
            <a:avLst/>
          </a:prstGeom>
          <a:noFill/>
        </p:spPr>
        <p:txBody>
          <a:bodyPr wrap="square" rtlCol="0">
            <a:spAutoFit/>
          </a:bodyPr>
          <a:lstStyle/>
          <a:p>
            <a:pPr algn="ctr"/>
            <a:r>
              <a:rPr lang="zh-CN" altLang="en-US" sz="2400" b="1" dirty="0">
                <a:latin typeface="Arial" panose="020B0604020202020204" pitchFamily="34" charset="0"/>
                <a:cs typeface="Arial" panose="020B0604020202020204" pitchFamily="34" charset="0"/>
              </a:rPr>
              <a:t>角膜塑形镜配戴者</a:t>
            </a:r>
            <a:r>
              <a:rPr lang="en-US" altLang="zh-CN" sz="2400" b="1" dirty="0">
                <a:latin typeface="Arial" panose="020B0604020202020204" pitchFamily="34" charset="0"/>
                <a:cs typeface="Arial" panose="020B0604020202020204" pitchFamily="34" charset="0"/>
              </a:rPr>
              <a:t>–2.00 D</a:t>
            </a:r>
            <a:r>
              <a:rPr lang="zh-CN" altLang="en-US" sz="2400" b="1" dirty="0">
                <a:latin typeface="Arial" panose="020B0604020202020204" pitchFamily="34" charset="0"/>
                <a:cs typeface="Arial" panose="020B0604020202020204" pitchFamily="34" charset="0"/>
              </a:rPr>
              <a:t>的</a:t>
            </a:r>
            <a:r>
              <a:rPr lang="en-US" altLang="zh-CN" sz="2400" b="1" dirty="0">
                <a:latin typeface="Arial" panose="020B0604020202020204" pitchFamily="34" charset="0"/>
                <a:cs typeface="Arial" panose="020B0604020202020204" pitchFamily="34" charset="0"/>
              </a:rPr>
              <a:t>ADD</a:t>
            </a:r>
            <a:r>
              <a:rPr lang="zh-CN" altLang="en-US" sz="2400" b="1" dirty="0">
                <a:latin typeface="Arial" panose="020B0604020202020204" pitchFamily="34" charset="0"/>
                <a:cs typeface="Arial" panose="020B0604020202020204" pitchFamily="34" charset="0"/>
              </a:rPr>
              <a:t>转变</a:t>
            </a:r>
            <a:endParaRPr lang="en-US" sz="2400" b="1" dirty="0">
              <a:latin typeface="Arial" panose="020B0604020202020204" pitchFamily="34" charset="0"/>
              <a:cs typeface="Arial" panose="020B0604020202020204" pitchFamily="34" charset="0"/>
            </a:endParaRPr>
          </a:p>
        </p:txBody>
      </p:sp>
      <p:sp>
        <p:nvSpPr>
          <p:cNvPr id="4" name="TextBox 3"/>
          <p:cNvSpPr txBox="1"/>
          <p:nvPr/>
        </p:nvSpPr>
        <p:spPr>
          <a:xfrm>
            <a:off x="4019548" y="776020"/>
            <a:ext cx="4712473" cy="1615440"/>
          </a:xfrm>
          <a:prstGeom prst="rect">
            <a:avLst/>
          </a:prstGeom>
          <a:noFill/>
        </p:spPr>
        <p:txBody>
          <a:bodyPr wrap="square" rtlCol="0">
            <a:spAutoFit/>
          </a:bodyPr>
          <a:lstStyle/>
          <a:p>
            <a:r>
              <a:rPr lang="en-US" sz="2000" b="1" u="sng" dirty="0">
                <a:solidFill>
                  <a:srgbClr val="5C6F7B"/>
                </a:solidFill>
                <a:latin typeface="Arial" panose="020B0604020202020204" pitchFamily="34" charset="0"/>
                <a:cs typeface="Arial" panose="020B0604020202020204" pitchFamily="34" charset="0"/>
              </a:rPr>
              <a:t>多焦点SCL：</a:t>
            </a:r>
          </a:p>
          <a:p>
            <a:r>
              <a:rPr lang="en-US"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cs typeface="Arial" panose="020B0604020202020204" pitchFamily="34" charset="0"/>
              </a:rPr>
              <a:t>周边</a:t>
            </a:r>
            <a:r>
              <a:rPr lang="en-US" sz="2000" dirty="0" err="1">
                <a:solidFill>
                  <a:srgbClr val="5C6F7B"/>
                </a:solidFill>
                <a:latin typeface="Arial" panose="020B0604020202020204" pitchFamily="34" charset="0"/>
                <a:cs typeface="Arial" panose="020B0604020202020204" pitchFamily="34" charset="0"/>
              </a:rPr>
              <a:t>屈光的近视转</a:t>
            </a:r>
            <a:r>
              <a:rPr lang="zh-CN" altLang="en-US" sz="2000" dirty="0">
                <a:solidFill>
                  <a:srgbClr val="5C6F7B"/>
                </a:solidFill>
                <a:latin typeface="Arial" panose="020B0604020202020204" pitchFamily="34" charset="0"/>
                <a:cs typeface="Arial" panose="020B0604020202020204" pitchFamily="34" charset="0"/>
              </a:rPr>
              <a:t>变。 </a:t>
            </a:r>
            <a:endParaRPr lang="en-US" sz="2000" dirty="0">
              <a:solidFill>
                <a:srgbClr val="5C6F7B"/>
              </a:solidFill>
              <a:latin typeface="Arial" panose="020B0604020202020204" pitchFamily="34" charset="0"/>
              <a:cs typeface="Arial" panose="020B0604020202020204" pitchFamily="34" charset="0"/>
            </a:endParaRPr>
          </a:p>
          <a:p>
            <a:r>
              <a:rPr lang="en-US" sz="2000" dirty="0">
                <a:solidFill>
                  <a:srgbClr val="5C6F7B"/>
                </a:solidFill>
                <a:latin typeface="Arial" panose="020B0604020202020204" pitchFamily="34" charset="0"/>
                <a:cs typeface="Arial" panose="020B0604020202020204" pitchFamily="34" charset="0"/>
              </a:rPr>
              <a:t> 一项研究表明，使用Dist-Center MF实现的</a:t>
            </a:r>
            <a:r>
              <a:rPr lang="zh-CN" altLang="en-US" sz="2000" dirty="0">
                <a:solidFill>
                  <a:srgbClr val="5C6F7B"/>
                </a:solidFill>
                <a:latin typeface="Arial" panose="020B0604020202020204" pitchFamily="34" charset="0"/>
                <a:cs typeface="Arial" panose="020B0604020202020204" pitchFamily="34" charset="0"/>
              </a:rPr>
              <a:t>周边</a:t>
            </a:r>
            <a:r>
              <a:rPr lang="en-US" sz="2000" dirty="0">
                <a:solidFill>
                  <a:srgbClr val="5C6F7B"/>
                </a:solidFill>
                <a:latin typeface="Arial" panose="020B0604020202020204" pitchFamily="34" charset="0"/>
                <a:cs typeface="Arial" panose="020B0604020202020204" pitchFamily="34" charset="0"/>
              </a:rPr>
              <a:t>“</a:t>
            </a:r>
            <a:r>
              <a:rPr lang="en-US" sz="2000" dirty="0" err="1">
                <a:solidFill>
                  <a:srgbClr val="5C6F7B"/>
                </a:solidFill>
                <a:latin typeface="Arial" panose="020B0604020202020204" pitchFamily="34" charset="0"/>
                <a:cs typeface="Arial" panose="020B0604020202020204" pitchFamily="34" charset="0"/>
              </a:rPr>
              <a:t>add”显着低于</a:t>
            </a:r>
            <a:r>
              <a:rPr lang="zh-CN" altLang="en-US" sz="2000" dirty="0">
                <a:solidFill>
                  <a:srgbClr val="5C6F7B"/>
                </a:solidFill>
                <a:latin typeface="Arial" panose="020B0604020202020204" pitchFamily="34" charset="0"/>
                <a:cs typeface="Arial" panose="020B0604020202020204" pitchFamily="34" charset="0"/>
              </a:rPr>
              <a:t>角膜塑形镜</a:t>
            </a:r>
            <a:r>
              <a:rPr lang="en-US" altLang="zh-CN" sz="2000" dirty="0">
                <a:solidFill>
                  <a:srgbClr val="5C6F7B"/>
                </a:solidFill>
                <a:latin typeface="Arial" panose="020B0604020202020204" pitchFamily="34" charset="0"/>
                <a:cs typeface="Arial" panose="020B0604020202020204" pitchFamily="34" charset="0"/>
              </a:rPr>
              <a:t> </a:t>
            </a:r>
            <a:r>
              <a:rPr lang="en-US" sz="2000" dirty="0">
                <a:solidFill>
                  <a:srgbClr val="5C6F7B"/>
                </a:solidFill>
                <a:latin typeface="Arial" panose="020B0604020202020204" pitchFamily="34" charset="0"/>
                <a:cs typeface="Arial" panose="020B0604020202020204" pitchFamily="34" charset="0"/>
              </a:rPr>
              <a:t>（</a:t>
            </a:r>
            <a:r>
              <a:rPr lang="zh-CN" altLang="en-US" sz="2000" dirty="0">
                <a:solidFill>
                  <a:srgbClr val="5C6F7B"/>
                </a:solidFill>
                <a:latin typeface="Arial" panose="020B0604020202020204" pitchFamily="34" charset="0"/>
                <a:cs typeface="Arial" panose="020B0604020202020204" pitchFamily="34" charset="0"/>
              </a:rPr>
              <a:t>使用</a:t>
            </a:r>
            <a:r>
              <a:rPr lang="en-US" sz="2000" dirty="0">
                <a:solidFill>
                  <a:srgbClr val="5C6F7B"/>
                </a:solidFill>
                <a:latin typeface="Arial" panose="020B0604020202020204" pitchFamily="34" charset="0"/>
                <a:cs typeface="Arial" panose="020B0604020202020204" pitchFamily="34" charset="0"/>
              </a:rPr>
              <a:t>0.50到3.00 D</a:t>
            </a:r>
            <a:r>
              <a:rPr lang="zh-CN" altLang="en-US" sz="2000" dirty="0">
                <a:solidFill>
                  <a:srgbClr val="5C6F7B"/>
                </a:solidFill>
                <a:latin typeface="Arial" panose="020B0604020202020204" pitchFamily="34" charset="0"/>
                <a:cs typeface="Arial" panose="020B0604020202020204" pitchFamily="34" charset="0"/>
              </a:rPr>
              <a:t>产生</a:t>
            </a:r>
            <a:r>
              <a:rPr lang="en-US" altLang="zh-CN" sz="2000" dirty="0">
                <a:solidFill>
                  <a:srgbClr val="5C6F7B"/>
                </a:solidFill>
                <a:latin typeface="Arial" panose="020B0604020202020204" pitchFamily="34" charset="0"/>
                <a:cs typeface="Arial" panose="020B0604020202020204" pitchFamily="34" charset="0"/>
              </a:rPr>
              <a:t>2D</a:t>
            </a:r>
            <a:r>
              <a:rPr lang="zh-CN" altLang="en-US" sz="2000" dirty="0">
                <a:solidFill>
                  <a:srgbClr val="5C6F7B"/>
                </a:solidFill>
                <a:latin typeface="Arial" panose="020B0604020202020204" pitchFamily="34" charset="0"/>
                <a:cs typeface="Arial" panose="020B0604020202020204" pitchFamily="34" charset="0"/>
              </a:rPr>
              <a:t>的</a:t>
            </a:r>
            <a:r>
              <a:rPr lang="en-US" altLang="zh-CN" sz="2000" dirty="0">
                <a:solidFill>
                  <a:srgbClr val="5C6F7B"/>
                </a:solidFill>
                <a:latin typeface="Arial" panose="020B0604020202020204" pitchFamily="34" charset="0"/>
                <a:cs typeface="Arial" panose="020B0604020202020204" pitchFamily="34" charset="0"/>
              </a:rPr>
              <a:t>ADD</a:t>
            </a:r>
            <a:r>
              <a:rPr lang="en-US" sz="2000" dirty="0">
                <a:solidFill>
                  <a:srgbClr val="5C6F7B"/>
                </a:solidFill>
                <a:latin typeface="Arial" panose="020B0604020202020204" pitchFamily="34" charset="0"/>
                <a:cs typeface="Arial" panose="020B0604020202020204" pitchFamily="34" charset="0"/>
              </a:rPr>
              <a:t>）</a:t>
            </a:r>
            <a:r>
              <a:rPr lang="zh-CN" altLang="en-US" sz="2000" dirty="0">
                <a:solidFill>
                  <a:srgbClr val="5C6F7B"/>
                </a:solidFill>
                <a:latin typeface="Arial" panose="020B0604020202020204" pitchFamily="34" charset="0"/>
                <a:cs typeface="Arial" panose="020B0604020202020204" pitchFamily="34" charset="0"/>
              </a:rPr>
              <a:t>。</a:t>
            </a:r>
            <a:endParaRPr lang="en-US" sz="2000" dirty="0">
              <a:solidFill>
                <a:srgbClr val="5C6F7B"/>
              </a:solidFill>
              <a:latin typeface="Arial" panose="020B0604020202020204" pitchFamily="34" charset="0"/>
              <a:cs typeface="Arial" panose="020B0604020202020204" pitchFamily="34" charset="0"/>
            </a:endParaRPr>
          </a:p>
        </p:txBody>
      </p:sp>
      <p:pic>
        <p:nvPicPr>
          <p:cNvPr id="15362" name="Picture 2" descr="C:\Users\pc-hp\Desktop\PICS\Picture40.png"/>
          <p:cNvPicPr>
            <a:picLocks noChangeAspect="1" noChangeArrowheads="1"/>
          </p:cNvPicPr>
          <p:nvPr/>
        </p:nvPicPr>
        <p:blipFill>
          <a:blip r:embed="rId4"/>
          <a:srcRect/>
          <a:stretch>
            <a:fillRect/>
          </a:stretch>
        </p:blipFill>
        <p:spPr bwMode="auto">
          <a:xfrm>
            <a:off x="277658" y="3470454"/>
            <a:ext cx="1730951" cy="1682750"/>
          </a:xfrm>
          <a:prstGeom prst="rect">
            <a:avLst/>
          </a:prstGeom>
          <a:noFill/>
        </p:spPr>
      </p:pic>
      <p:sp>
        <p:nvSpPr>
          <p:cNvPr id="13" name="Title 1"/>
          <p:cNvSpPr>
            <a:spLocks noGrp="1"/>
          </p:cNvSpPr>
          <p:nvPr>
            <p:ph type="title"/>
          </p:nvPr>
        </p:nvSpPr>
        <p:spPr>
          <a:xfrm>
            <a:off x="150988" y="79078"/>
            <a:ext cx="7514754" cy="696942"/>
          </a:xfrm>
        </p:spPr>
        <p:txBody>
          <a:bodyPr>
            <a:noAutofit/>
          </a:bodyPr>
          <a:lstStyle/>
          <a:p>
            <a:r>
              <a:rPr lang="en-US" dirty="0"/>
              <a:t>用</a:t>
            </a:r>
            <a:r>
              <a:rPr lang="zh-CN" altLang="en-US" dirty="0"/>
              <a:t>隐形眼镜</a:t>
            </a:r>
            <a:r>
              <a:rPr lang="en-US" dirty="0" err="1"/>
              <a:t>改变</a:t>
            </a:r>
            <a:r>
              <a:rPr lang="zh-CN" altLang="en-US" dirty="0"/>
              <a:t>周边</a:t>
            </a:r>
            <a:r>
              <a:rPr lang="en-US" dirty="0" err="1"/>
              <a:t>光学</a:t>
            </a:r>
            <a:endParaRPr lang="en-US" dirty="0"/>
          </a:p>
        </p:txBody>
      </p:sp>
      <p:grpSp>
        <p:nvGrpSpPr>
          <p:cNvPr id="8" name="Group 7"/>
          <p:cNvGrpSpPr/>
          <p:nvPr/>
        </p:nvGrpSpPr>
        <p:grpSpPr>
          <a:xfrm>
            <a:off x="7187053" y="2749932"/>
            <a:ext cx="1956947" cy="830997"/>
            <a:chOff x="7348417" y="2644632"/>
            <a:chExt cx="1956947" cy="830997"/>
          </a:xfrm>
        </p:grpSpPr>
        <p:sp>
          <p:nvSpPr>
            <p:cNvPr id="10" name="TextBox 9"/>
            <p:cNvSpPr txBox="1"/>
            <p:nvPr/>
          </p:nvSpPr>
          <p:spPr>
            <a:xfrm>
              <a:off x="7348417" y="2644632"/>
              <a:ext cx="1956947" cy="830997"/>
            </a:xfrm>
            <a:prstGeom prst="rect">
              <a:avLst/>
            </a:prstGeom>
            <a:noFill/>
          </p:spPr>
          <p:txBody>
            <a:bodyPr wrap="square" rtlCol="0">
              <a:spAutoFit/>
            </a:bodyPr>
            <a:lstStyle/>
            <a:p>
              <a:pPr defTabSz="457200">
                <a:lnSpc>
                  <a:spcPct val="80000"/>
                </a:lnSpc>
              </a:pPr>
              <a:r>
                <a:rPr lang="en-US" sz="2000" b="1" dirty="0">
                  <a:solidFill>
                    <a:srgbClr val="76079D"/>
                  </a:solidFill>
                </a:rPr>
                <a:t>–</a:t>
              </a:r>
              <a:r>
                <a:rPr lang="en-US" sz="2000" b="1" dirty="0">
                  <a:solidFill>
                    <a:srgbClr val="5C6F7B"/>
                  </a:solidFill>
                </a:rPr>
                <a:t>2.00</a:t>
              </a:r>
            </a:p>
            <a:p>
              <a:pPr defTabSz="457200">
                <a:lnSpc>
                  <a:spcPct val="80000"/>
                </a:lnSpc>
              </a:pPr>
              <a:r>
                <a:rPr lang="en-US" sz="2000" b="1" dirty="0">
                  <a:solidFill>
                    <a:srgbClr val="5C6F7B"/>
                  </a:solidFill>
                </a:rPr>
                <a:t>–1.50</a:t>
              </a:r>
            </a:p>
            <a:p>
              <a:pPr defTabSz="457200">
                <a:lnSpc>
                  <a:spcPct val="80000"/>
                </a:lnSpc>
              </a:pPr>
              <a:r>
                <a:rPr lang="en-US" sz="2000" b="1" dirty="0">
                  <a:solidFill>
                    <a:srgbClr val="5C6F7B"/>
                  </a:solidFill>
                </a:rPr>
                <a:t>  0.00  </a:t>
              </a:r>
              <a:r>
                <a:rPr lang="zh-CN" altLang="en-US" sz="2000" b="1" dirty="0">
                  <a:solidFill>
                    <a:srgbClr val="5C6F7B"/>
                  </a:solidFill>
                </a:rPr>
                <a:t>多焦</a:t>
              </a:r>
              <a:r>
                <a:rPr lang="en-US" sz="2000" b="1" dirty="0">
                  <a:solidFill>
                    <a:srgbClr val="5C6F7B"/>
                  </a:solidFill>
                </a:rPr>
                <a:t>SCL  </a:t>
              </a:r>
            </a:p>
          </p:txBody>
        </p:sp>
        <p:sp>
          <p:nvSpPr>
            <p:cNvPr id="5" name="Rectangle 4"/>
            <p:cNvSpPr/>
            <p:nvPr/>
          </p:nvSpPr>
          <p:spPr>
            <a:xfrm>
              <a:off x="7384277" y="2644632"/>
              <a:ext cx="1714092" cy="8309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5"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148778" y="-140672"/>
            <a:ext cx="8446088" cy="731838"/>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2800" dirty="0">
                <a:solidFill>
                  <a:schemeClr val="bg1"/>
                </a:solidFill>
                <a:latin typeface="Arial" panose="020B0604020202020204" pitchFamily="34" charset="0"/>
                <a:cs typeface="Arial" panose="020B0604020202020204" pitchFamily="34" charset="0"/>
              </a:rPr>
              <a:t>近视控制:</a:t>
            </a:r>
            <a:r>
              <a:rPr lang="en-US" sz="2800" dirty="0">
                <a:solidFill>
                  <a:srgbClr val="FFFF00"/>
                </a:solidFill>
                <a:latin typeface="Arial" panose="020B0604020202020204" pitchFamily="34" charset="0"/>
                <a:cs typeface="Arial" panose="020B0604020202020204" pitchFamily="34" charset="0"/>
              </a:rPr>
              <a:t>改变相关光学</a:t>
            </a:r>
          </a:p>
        </p:txBody>
      </p:sp>
      <p:sp>
        <p:nvSpPr>
          <p:cNvPr id="7" name="Rectangle 6"/>
          <p:cNvSpPr/>
          <p:nvPr/>
        </p:nvSpPr>
        <p:spPr>
          <a:xfrm>
            <a:off x="1326865" y="1716618"/>
            <a:ext cx="928902" cy="655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146000" y="1444193"/>
            <a:ext cx="3419192" cy="2651760"/>
          </a:xfrm>
          <a:prstGeom prst="rect">
            <a:avLst/>
          </a:prstGeom>
          <a:noFill/>
        </p:spPr>
        <p:txBody>
          <a:bodyPr wrap="square" rtlCol="0">
            <a:spAutoFit/>
          </a:bodyPr>
          <a:lstStyle/>
          <a:p>
            <a:pPr algn="ctr"/>
            <a:r>
              <a:rPr lang="zh-CN" altLang="en-US" sz="2400" b="1" dirty="0">
                <a:solidFill>
                  <a:srgbClr val="FF0000"/>
                </a:solidFill>
                <a:sym typeface="Wingdings" panose="05000000000000000000" pitchFamily="2" charset="2"/>
              </a:rPr>
              <a:t>改变</a:t>
            </a:r>
            <a:r>
              <a:rPr lang="en-US" sz="2400" b="1" dirty="0" err="1">
                <a:solidFill>
                  <a:srgbClr val="FF0000"/>
                </a:solidFill>
                <a:sym typeface="Wingdings" panose="05000000000000000000" pitchFamily="2" charset="2"/>
              </a:rPr>
              <a:t>中心</a:t>
            </a:r>
            <a:r>
              <a:rPr lang="zh-CN" altLang="en-US" sz="2400" b="1" dirty="0">
                <a:solidFill>
                  <a:srgbClr val="FF0000"/>
                </a:solidFill>
                <a:sym typeface="Wingdings" panose="05000000000000000000" pitchFamily="2" charset="2"/>
              </a:rPr>
              <a:t>离焦</a:t>
            </a:r>
            <a:r>
              <a:rPr lang="en-US" sz="2400" b="1" dirty="0">
                <a:solidFill>
                  <a:srgbClr val="FF0000"/>
                </a:solidFill>
                <a:sym typeface="Wingdings" panose="05000000000000000000" pitchFamily="2" charset="2"/>
              </a:rPr>
              <a:t></a:t>
            </a:r>
            <a:r>
              <a:rPr lang="zh-CN" altLang="en-US" sz="2400" b="1" dirty="0">
                <a:solidFill>
                  <a:srgbClr val="FF0000"/>
                </a:solidFill>
                <a:sym typeface="Wingdings" panose="05000000000000000000" pitchFamily="2" charset="2"/>
              </a:rPr>
              <a:t>有利</a:t>
            </a:r>
            <a:r>
              <a:rPr lang="en-US" sz="2400" b="1" dirty="0" err="1">
                <a:solidFill>
                  <a:srgbClr val="FF0000"/>
                </a:solidFill>
                <a:sym typeface="Wingdings" panose="05000000000000000000" pitchFamily="2" charset="2"/>
              </a:rPr>
              <a:t>的像差轮廓</a:t>
            </a:r>
            <a:endParaRPr lang="en-US" sz="2400" b="1" dirty="0">
              <a:solidFill>
                <a:srgbClr val="FF0000"/>
              </a:solidFill>
              <a:sym typeface="Wingdings" panose="05000000000000000000" pitchFamily="2" charset="2"/>
            </a:endParaRPr>
          </a:p>
          <a:p>
            <a:pPr algn="ctr"/>
            <a:endParaRPr lang="en-US" sz="2400" b="1" dirty="0">
              <a:solidFill>
                <a:srgbClr val="FF0000"/>
              </a:solidFill>
              <a:sym typeface="Wingdings" panose="05000000000000000000" pitchFamily="2" charset="2"/>
            </a:endParaRPr>
          </a:p>
          <a:p>
            <a:pPr algn="ctr"/>
            <a:endParaRPr lang="en-US" sz="2400" b="1" dirty="0">
              <a:solidFill>
                <a:srgbClr val="FF0000"/>
              </a:solidFill>
              <a:sym typeface="Wingdings" panose="05000000000000000000" pitchFamily="2" charset="2"/>
            </a:endParaRPr>
          </a:p>
          <a:p>
            <a:pPr algn="ctr"/>
            <a:endParaRPr lang="en-US" sz="2400" b="1" dirty="0">
              <a:solidFill>
                <a:srgbClr val="FF0000"/>
              </a:solidFill>
              <a:sym typeface="Wingdings" panose="05000000000000000000" pitchFamily="2" charset="2"/>
            </a:endParaRPr>
          </a:p>
          <a:p>
            <a:pPr algn="ctr"/>
            <a:endParaRPr lang="en-US" sz="2400" b="1" dirty="0">
              <a:solidFill>
                <a:srgbClr val="FF0000"/>
              </a:solidFill>
              <a:sym typeface="Wingdings" panose="05000000000000000000" pitchFamily="2" charset="2"/>
            </a:endParaRPr>
          </a:p>
          <a:p>
            <a:pPr algn="ctr"/>
            <a:r>
              <a:rPr lang="en-US" sz="2400" b="1" dirty="0">
                <a:solidFill>
                  <a:srgbClr val="FF0000"/>
                </a:solidFill>
                <a:sym typeface="Wingdings" panose="05000000000000000000" pitchFamily="2" charset="2"/>
              </a:rPr>
              <a:t> 准确的双眼视觉</a:t>
            </a:r>
          </a:p>
        </p:txBody>
      </p:sp>
      <p:sp>
        <p:nvSpPr>
          <p:cNvPr id="15" name="TextBox 14"/>
          <p:cNvSpPr txBox="1"/>
          <p:nvPr/>
        </p:nvSpPr>
        <p:spPr>
          <a:xfrm>
            <a:off x="4570910" y="1444194"/>
            <a:ext cx="4023957" cy="822960"/>
          </a:xfrm>
          <a:prstGeom prst="rect">
            <a:avLst/>
          </a:prstGeom>
          <a:noFill/>
        </p:spPr>
        <p:txBody>
          <a:bodyPr wrap="square" rtlCol="0">
            <a:spAutoFit/>
          </a:bodyPr>
          <a:lstStyle/>
          <a:p>
            <a:pPr algn="ctr"/>
            <a:r>
              <a:rPr lang="zh-CN" altLang="en-US" sz="2400" b="1" dirty="0">
                <a:solidFill>
                  <a:srgbClr val="5C6F7B"/>
                </a:solidFill>
                <a:latin typeface="Arial" panose="020B0604020202020204" pitchFamily="34" charset="0"/>
                <a:cs typeface="Arial" panose="020B0604020202020204" pitchFamily="34" charset="0"/>
              </a:rPr>
              <a:t>改变周边离</a:t>
            </a:r>
            <a:r>
              <a:rPr lang="en-US" sz="2400" b="1" dirty="0">
                <a:solidFill>
                  <a:srgbClr val="5C6F7B"/>
                </a:solidFill>
                <a:latin typeface="Arial" panose="020B0604020202020204" pitchFamily="34" charset="0"/>
                <a:cs typeface="Arial" panose="020B0604020202020204" pitchFamily="34" charset="0"/>
              </a:rPr>
              <a:t>焦</a:t>
            </a:r>
          </a:p>
          <a:p>
            <a:pPr algn="ctr"/>
            <a:r>
              <a:rPr lang="en-US" sz="2400" b="1" dirty="0">
                <a:solidFill>
                  <a:srgbClr val="5C6F7B"/>
                </a:solidFill>
                <a:latin typeface="Arial" panose="020B0604020202020204" pitchFamily="34" charset="0"/>
                <a:cs typeface="Arial" panose="020B0604020202020204" pitchFamily="34" charset="0"/>
              </a:rPr>
              <a:t> </a:t>
            </a:r>
            <a:r>
              <a:rPr lang="zh-CN" altLang="en-US" sz="2400" b="1" dirty="0">
                <a:solidFill>
                  <a:srgbClr val="5C6F7B"/>
                </a:solidFill>
                <a:latin typeface="Arial" panose="020B0604020202020204" pitchFamily="34" charset="0"/>
                <a:cs typeface="Arial" panose="020B0604020202020204" pitchFamily="34" charset="0"/>
              </a:rPr>
              <a:t>→</a:t>
            </a:r>
            <a:r>
              <a:rPr lang="en-US" sz="2400" b="1" dirty="0" err="1">
                <a:solidFill>
                  <a:srgbClr val="5C6F7B"/>
                </a:solidFill>
                <a:latin typeface="Arial" panose="020B0604020202020204" pitchFamily="34" charset="0"/>
                <a:cs typeface="Arial" panose="020B0604020202020204" pitchFamily="34" charset="0"/>
              </a:rPr>
              <a:t>近视</a:t>
            </a:r>
            <a:r>
              <a:rPr lang="zh-CN" altLang="en-US" sz="2400" b="1" dirty="0">
                <a:solidFill>
                  <a:srgbClr val="5C6F7B"/>
                </a:solidFill>
                <a:latin typeface="Arial" panose="020B0604020202020204" pitchFamily="34" charset="0"/>
                <a:cs typeface="Arial" panose="020B0604020202020204" pitchFamily="34" charset="0"/>
              </a:rPr>
              <a:t>周边</a:t>
            </a:r>
            <a:r>
              <a:rPr lang="en-US" sz="2400" b="1" dirty="0" err="1">
                <a:solidFill>
                  <a:srgbClr val="5C6F7B"/>
                </a:solidFill>
                <a:latin typeface="Arial" panose="020B0604020202020204" pitchFamily="34" charset="0"/>
                <a:cs typeface="Arial" panose="020B0604020202020204" pitchFamily="34" charset="0"/>
              </a:rPr>
              <a:t>光学</a:t>
            </a:r>
            <a:endParaRPr lang="en-US" sz="2400" b="1" dirty="0">
              <a:solidFill>
                <a:srgbClr val="5C6F7B"/>
              </a:solidFill>
              <a:latin typeface="Arial" panose="020B0604020202020204" pitchFamily="34" charset="0"/>
              <a:cs typeface="Arial" panose="020B0604020202020204" pitchFamily="34" charset="0"/>
            </a:endParaRPr>
          </a:p>
        </p:txBody>
      </p:sp>
      <p:grpSp>
        <p:nvGrpSpPr>
          <p:cNvPr id="5" name="Group 4"/>
          <p:cNvGrpSpPr/>
          <p:nvPr/>
        </p:nvGrpSpPr>
        <p:grpSpPr>
          <a:xfrm>
            <a:off x="1477251" y="4500250"/>
            <a:ext cx="2700763" cy="1387218"/>
            <a:chOff x="1728451" y="4640922"/>
            <a:chExt cx="2700763" cy="1387218"/>
          </a:xfrm>
        </p:grpSpPr>
        <p:pic>
          <p:nvPicPr>
            <p:cNvPr id="25" name="Picture 24" descr="MD00208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451" y="4640922"/>
              <a:ext cx="1167178" cy="810033"/>
            </a:xfrm>
            <a:prstGeom prst="rect">
              <a:avLst/>
            </a:prstGeom>
          </p:spPr>
        </p:pic>
        <p:pic>
          <p:nvPicPr>
            <p:cNvPr id="26" name="Picture 3" descr="C:\Users\Kate\Documents\Pictures for presentations\pics for website and presentations\RGP.bmp"/>
            <p:cNvPicPr>
              <a:picLocks noChangeAspect="1" noChangeArrowheads="1"/>
            </p:cNvPicPr>
            <p:nvPr/>
          </p:nvPicPr>
          <p:blipFill rotWithShape="1">
            <a:blip r:embed="rId3"/>
            <a:srcRect t="31142" b="24684"/>
            <a:stretch>
              <a:fillRect/>
            </a:stretch>
          </p:blipFill>
          <p:spPr bwMode="auto">
            <a:xfrm>
              <a:off x="2943314" y="4718837"/>
              <a:ext cx="1485900" cy="732119"/>
            </a:xfrm>
            <a:prstGeom prst="rect">
              <a:avLst/>
            </a:prstGeom>
            <a:noFill/>
          </p:spPr>
        </p:pic>
        <p:pic>
          <p:nvPicPr>
            <p:cNvPr id="30" name="Picture 29"/>
            <p:cNvPicPr>
              <a:picLocks noChangeAspect="1"/>
            </p:cNvPicPr>
            <p:nvPr/>
          </p:nvPicPr>
          <p:blipFill>
            <a:blip r:embed="rId4">
              <a:extLst>
                <a:ext uri="{BEBA8EAE-BF5A-486C-A8C5-ECC9F3942E4B}">
                  <a14:imgProps xmlns:a14="http://schemas.microsoft.com/office/drawing/2010/main">
                    <a14:imgLayer r:embed="rId5">
                      <a14:imgEffect>
                        <a14:backgroundRemoval t="3667" b="91000" l="4138" r="96897"/>
                      </a14:imgEffect>
                    </a14:imgLayer>
                  </a14:imgProps>
                </a:ext>
              </a:extLst>
            </a:blip>
            <a:stretch>
              <a:fillRect/>
            </a:stretch>
          </p:blipFill>
          <p:spPr>
            <a:xfrm>
              <a:off x="1781152" y="4718833"/>
              <a:ext cx="949247" cy="1309307"/>
            </a:xfrm>
            <a:prstGeom prst="rect">
              <a:avLst/>
            </a:prstGeom>
          </p:spPr>
        </p:pic>
        <p:pic>
          <p:nvPicPr>
            <p:cNvPr id="31" name="Picture 30"/>
            <p:cNvPicPr>
              <a:picLocks noChangeAspect="1"/>
            </p:cNvPicPr>
            <p:nvPr/>
          </p:nvPicPr>
          <p:blipFill>
            <a:blip r:embed="rId4">
              <a:extLst>
                <a:ext uri="{BEBA8EAE-BF5A-486C-A8C5-ECC9F3942E4B}">
                  <a14:imgProps xmlns:a14="http://schemas.microsoft.com/office/drawing/2010/main">
                    <a14:imgLayer r:embed="rId6">
                      <a14:imgEffect>
                        <a14:backgroundRemoval t="3667" b="91000" l="4138" r="96897"/>
                      </a14:imgEffect>
                    </a14:imgLayer>
                  </a14:imgProps>
                </a:ext>
              </a:extLst>
            </a:blip>
            <a:stretch>
              <a:fillRect/>
            </a:stretch>
          </p:blipFill>
          <p:spPr>
            <a:xfrm>
              <a:off x="3283995" y="4718833"/>
              <a:ext cx="949247" cy="1309307"/>
            </a:xfrm>
            <a:prstGeom prst="rect">
              <a:avLst/>
            </a:prstGeom>
          </p:spPr>
        </p:pic>
      </p:grpSp>
      <p:grpSp>
        <p:nvGrpSpPr>
          <p:cNvPr id="2" name="Group 1"/>
          <p:cNvGrpSpPr/>
          <p:nvPr/>
        </p:nvGrpSpPr>
        <p:grpSpPr>
          <a:xfrm>
            <a:off x="5000655" y="2606964"/>
            <a:ext cx="2700762" cy="1309307"/>
            <a:chOff x="5000655" y="2667238"/>
            <a:chExt cx="2700762" cy="1309307"/>
          </a:xfrm>
        </p:grpSpPr>
        <p:pic>
          <p:nvPicPr>
            <p:cNvPr id="23" name="Picture 22" descr="MD00208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55" y="2810165"/>
              <a:ext cx="1167178" cy="810033"/>
            </a:xfrm>
            <a:prstGeom prst="rect">
              <a:avLst/>
            </a:prstGeom>
          </p:spPr>
        </p:pic>
        <p:pic>
          <p:nvPicPr>
            <p:cNvPr id="24" name="Picture 3" descr="C:\Users\Kate\Documents\Pictures for presentations\pics for website and presentations\RGP.bmp"/>
            <p:cNvPicPr>
              <a:picLocks noChangeAspect="1" noChangeArrowheads="1"/>
            </p:cNvPicPr>
            <p:nvPr/>
          </p:nvPicPr>
          <p:blipFill rotWithShape="1">
            <a:blip r:embed="rId3"/>
            <a:srcRect t="31142" b="24684"/>
            <a:stretch>
              <a:fillRect/>
            </a:stretch>
          </p:blipFill>
          <p:spPr bwMode="auto">
            <a:xfrm>
              <a:off x="6215517" y="2888079"/>
              <a:ext cx="1485900" cy="732119"/>
            </a:xfrm>
            <a:prstGeom prst="rect">
              <a:avLst/>
            </a:prstGeom>
            <a:noFill/>
          </p:spPr>
        </p:pic>
        <p:pic>
          <p:nvPicPr>
            <p:cNvPr id="28" name="Picture 27"/>
            <p:cNvPicPr>
              <a:picLocks noChangeAspect="1"/>
            </p:cNvPicPr>
            <p:nvPr/>
          </p:nvPicPr>
          <p:blipFill>
            <a:blip r:embed="rId4">
              <a:extLst>
                <a:ext uri="{BEBA8EAE-BF5A-486C-A8C5-ECC9F3942E4B}">
                  <a14:imgProps xmlns:a14="http://schemas.microsoft.com/office/drawing/2010/main">
                    <a14:imgLayer r:embed="rId7">
                      <a14:imgEffect>
                        <a14:backgroundRemoval t="3667" b="91000" l="4138" r="96897"/>
                      </a14:imgEffect>
                    </a14:imgLayer>
                  </a14:imgProps>
                </a:ext>
              </a:extLst>
            </a:blip>
            <a:stretch>
              <a:fillRect/>
            </a:stretch>
          </p:blipFill>
          <p:spPr>
            <a:xfrm>
              <a:off x="6562062" y="2667238"/>
              <a:ext cx="949247" cy="130930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9423" y="2991490"/>
              <a:ext cx="532145" cy="709526"/>
            </a:xfrm>
            <a:prstGeom prst="rect">
              <a:avLst/>
            </a:prstGeom>
          </p:spPr>
        </p:pic>
      </p:grpSp>
      <p:grpSp>
        <p:nvGrpSpPr>
          <p:cNvPr id="4" name="Group 3"/>
          <p:cNvGrpSpPr/>
          <p:nvPr/>
        </p:nvGrpSpPr>
        <p:grpSpPr>
          <a:xfrm>
            <a:off x="1477251" y="2496436"/>
            <a:ext cx="2700763" cy="1309307"/>
            <a:chOff x="1728451" y="2817958"/>
            <a:chExt cx="2700763" cy="1309307"/>
          </a:xfrm>
        </p:grpSpPr>
        <p:pic>
          <p:nvPicPr>
            <p:cNvPr id="21" name="Picture 20" descr="MD00208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451" y="2960885"/>
              <a:ext cx="1167178" cy="810033"/>
            </a:xfrm>
            <a:prstGeom prst="rect">
              <a:avLst/>
            </a:prstGeom>
          </p:spPr>
        </p:pic>
        <p:pic>
          <p:nvPicPr>
            <p:cNvPr id="22" name="Picture 3" descr="C:\Users\Kate\Documents\Pictures for presentations\pics for website and presentations\RGP.bmp"/>
            <p:cNvPicPr>
              <a:picLocks noChangeAspect="1" noChangeArrowheads="1"/>
            </p:cNvPicPr>
            <p:nvPr/>
          </p:nvPicPr>
          <p:blipFill rotWithShape="1">
            <a:blip r:embed="rId3"/>
            <a:srcRect t="31142" b="24684"/>
            <a:stretch>
              <a:fillRect/>
            </a:stretch>
          </p:blipFill>
          <p:spPr bwMode="auto">
            <a:xfrm>
              <a:off x="2943314" y="3038799"/>
              <a:ext cx="1485900" cy="732119"/>
            </a:xfrm>
            <a:prstGeom prst="rect">
              <a:avLst/>
            </a:prstGeom>
            <a:noFill/>
          </p:spPr>
        </p:pic>
        <p:pic>
          <p:nvPicPr>
            <p:cNvPr id="29" name="Picture 28"/>
            <p:cNvPicPr>
              <a:picLocks noChangeAspect="1"/>
            </p:cNvPicPr>
            <p:nvPr/>
          </p:nvPicPr>
          <p:blipFill>
            <a:blip r:embed="rId4">
              <a:extLst>
                <a:ext uri="{BEBA8EAE-BF5A-486C-A8C5-ECC9F3942E4B}">
                  <a14:imgProps xmlns:a14="http://schemas.microsoft.com/office/drawing/2010/main">
                    <a14:imgLayer r:embed="rId9">
                      <a14:imgEffect>
                        <a14:backgroundRemoval t="3667" b="91000" l="4138" r="96897"/>
                      </a14:imgEffect>
                    </a14:imgLayer>
                  </a14:imgProps>
                </a:ext>
              </a:extLst>
            </a:blip>
            <a:stretch>
              <a:fillRect/>
            </a:stretch>
          </p:blipFill>
          <p:spPr>
            <a:xfrm>
              <a:off x="3283995" y="2817958"/>
              <a:ext cx="949247" cy="13093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7682" y="3173957"/>
              <a:ext cx="532145" cy="709526"/>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47401" y="1430635"/>
            <a:ext cx="1681430" cy="655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4" descr="http://imgusr.tradekey.com/images/uploadedimages/products/4/4/eye-drop-bottle_A1964788-20090520082744.jpg"/>
          <p:cNvPicPr>
            <a:picLocks noChangeAspect="1" noChangeArrowheads="1"/>
          </p:cNvPicPr>
          <p:nvPr/>
        </p:nvPicPr>
        <p:blipFill rotWithShape="1">
          <a:blip r:embed="rId2"/>
          <a:srcRect l="24100" t="12116" r="33033" b="6802"/>
          <a:stretch>
            <a:fillRect/>
          </a:stretch>
        </p:blipFill>
        <p:spPr bwMode="auto">
          <a:xfrm>
            <a:off x="5355772" y="3596729"/>
            <a:ext cx="1236828" cy="2543012"/>
          </a:xfrm>
          <a:prstGeom prst="rect">
            <a:avLst/>
          </a:prstGeom>
          <a:noFill/>
        </p:spPr>
      </p:pic>
      <p:sp>
        <p:nvSpPr>
          <p:cNvPr id="27" name="Rectangle 26"/>
          <p:cNvSpPr/>
          <p:nvPr/>
        </p:nvSpPr>
        <p:spPr>
          <a:xfrm>
            <a:off x="5701119" y="4861173"/>
            <a:ext cx="614558" cy="1446550"/>
          </a:xfrm>
          <a:prstGeom prst="rect">
            <a:avLst/>
          </a:prstGeom>
          <a:noFill/>
        </p:spPr>
        <p:txBody>
          <a:bodyPr wrap="square" lIns="91440" tIns="45720" rIns="91440" bIns="45720">
            <a:spAutoFit/>
          </a:bodyPr>
          <a:lstStyle/>
          <a:p>
            <a:pPr algn="ctr"/>
            <a:r>
              <a:rPr lang="en-US" sz="8800" b="1" dirty="0">
                <a:ln w="12700">
                  <a:solidFill>
                    <a:schemeClr val="accent1"/>
                  </a:solidFill>
                  <a:prstDash val="solid"/>
                </a:ln>
                <a:solidFill>
                  <a:srgbClr val="FF6600"/>
                </a:solidFill>
                <a:effectLst>
                  <a:outerShdw blurRad="41275" dist="20320" dir="1800000" algn="tl" rotWithShape="0">
                    <a:srgbClr val="000000">
                      <a:alpha val="40000"/>
                    </a:srgbClr>
                  </a:outerShdw>
                </a:effectLst>
              </a:rPr>
              <a:t>?</a:t>
            </a:r>
          </a:p>
        </p:txBody>
      </p:sp>
      <p:sp>
        <p:nvSpPr>
          <p:cNvPr id="33" name="TextBox 32"/>
          <p:cNvSpPr txBox="1"/>
          <p:nvPr/>
        </p:nvSpPr>
        <p:spPr>
          <a:xfrm>
            <a:off x="6391232" y="4543794"/>
            <a:ext cx="2350840" cy="1188720"/>
          </a:xfrm>
          <a:prstGeom prst="rect">
            <a:avLst/>
          </a:prstGeom>
          <a:noFill/>
        </p:spPr>
        <p:txBody>
          <a:bodyPr wrap="square" rtlCol="0">
            <a:spAutoFit/>
          </a:bodyPr>
          <a:lstStyle/>
          <a:p>
            <a:pPr algn="ctr"/>
            <a:r>
              <a:rPr lang="en-US" sz="2400" b="1" dirty="0">
                <a:solidFill>
                  <a:srgbClr val="5C6F7B"/>
                </a:solidFill>
                <a:latin typeface="Arial" panose="020B0604020202020204" pitchFamily="34" charset="0"/>
                <a:cs typeface="Arial" panose="020B0604020202020204" pitchFamily="34" charset="0"/>
              </a:rPr>
              <a:t>阿托品的作用机制还没有被很好地理解!</a:t>
            </a:r>
          </a:p>
        </p:txBody>
      </p:sp>
      <p:sp>
        <p:nvSpPr>
          <p:cNvPr id="34" name="Title 1"/>
          <p:cNvSpPr txBox="1"/>
          <p:nvPr/>
        </p:nvSpPr>
        <p:spPr>
          <a:xfrm>
            <a:off x="148778" y="-140672"/>
            <a:ext cx="8446088" cy="731838"/>
          </a:xfrm>
          <a:prstGeom prst="rect">
            <a:avLst/>
          </a:prstGeom>
        </p:spPr>
        <p:txBody>
          <a:bodyPr vert="horz" lIns="91440" tIns="45720" rIns="91440" bIns="45720" rtlCol="0" anchor="b" anchorCtr="0">
            <a:noAutofit/>
          </a:bodyPr>
          <a:lstStyle>
            <a:lvl1pPr algn="ctr" defTabSz="914400" rtl="0" eaLnBrk="1" fontAlgn="base" latinLnBrk="0" hangingPunct="1">
              <a:spcBef>
                <a:spcPct val="0"/>
              </a:spcBef>
              <a:spcAft>
                <a:spcPct val="0"/>
              </a:spcAft>
              <a:buNone/>
              <a:defRPr sz="4600" kern="1200">
                <a:solidFill>
                  <a:schemeClr val="accent1"/>
                </a:solidFill>
                <a:latin typeface="+mj-lt"/>
                <a:ea typeface="+mj-ea"/>
                <a:cs typeface="+mj-cs"/>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algn="l"/>
            <a:r>
              <a:rPr lang="en-US" sz="2800" dirty="0">
                <a:solidFill>
                  <a:schemeClr val="bg1"/>
                </a:solidFill>
                <a:latin typeface="Arial" panose="020B0604020202020204" pitchFamily="34" charset="0"/>
                <a:cs typeface="Arial" panose="020B0604020202020204" pitchFamily="34" charset="0"/>
              </a:rPr>
              <a:t>近视控制：</a:t>
            </a:r>
            <a:r>
              <a:rPr lang="en-US" sz="2800" dirty="0">
                <a:solidFill>
                  <a:srgbClr val="FFFF00"/>
                </a:solidFill>
                <a:latin typeface="Arial" panose="020B0604020202020204" pitchFamily="34" charset="0"/>
                <a:cs typeface="Arial" panose="020B0604020202020204" pitchFamily="34" charset="0"/>
              </a:rPr>
              <a:t>改变相关光学</a:t>
            </a:r>
          </a:p>
        </p:txBody>
      </p:sp>
      <p:sp>
        <p:nvSpPr>
          <p:cNvPr id="35" name="Rectangle 34"/>
          <p:cNvSpPr/>
          <p:nvPr/>
        </p:nvSpPr>
        <p:spPr>
          <a:xfrm>
            <a:off x="1326865" y="1716618"/>
            <a:ext cx="928902" cy="655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1151080" y="1825193"/>
            <a:ext cx="3419192" cy="2651760"/>
          </a:xfrm>
          <a:prstGeom prst="rect">
            <a:avLst/>
          </a:prstGeom>
          <a:noFill/>
        </p:spPr>
        <p:txBody>
          <a:bodyPr wrap="square" rtlCol="0">
            <a:spAutoFit/>
          </a:bodyPr>
          <a:lstStyle/>
          <a:p>
            <a:pPr algn="ctr"/>
            <a:r>
              <a:rPr lang="zh-CN" altLang="en-US" sz="2400" b="1" dirty="0">
                <a:solidFill>
                  <a:srgbClr val="FF0000"/>
                </a:solidFill>
                <a:sym typeface="Wingdings" panose="05000000000000000000" pitchFamily="2" charset="2"/>
              </a:rPr>
              <a:t>改变</a:t>
            </a:r>
            <a:r>
              <a:rPr lang="en-US" sz="2400" b="1" dirty="0" err="1">
                <a:solidFill>
                  <a:srgbClr val="FF0000"/>
                </a:solidFill>
                <a:sym typeface="Wingdings" panose="05000000000000000000" pitchFamily="2" charset="2"/>
              </a:rPr>
              <a:t>中心</a:t>
            </a:r>
            <a:r>
              <a:rPr lang="zh-CN" altLang="en-US" sz="2400" b="1" dirty="0">
                <a:solidFill>
                  <a:srgbClr val="FF0000"/>
                </a:solidFill>
                <a:sym typeface="Wingdings" panose="05000000000000000000" pitchFamily="2" charset="2"/>
              </a:rPr>
              <a:t>离焦</a:t>
            </a:r>
            <a:r>
              <a:rPr lang="en-US" sz="2400" b="1" dirty="0">
                <a:solidFill>
                  <a:srgbClr val="FF0000"/>
                </a:solidFill>
                <a:sym typeface="Wingdings" panose="05000000000000000000" pitchFamily="2" charset="2"/>
              </a:rPr>
              <a:t>有益的像差轮廓</a:t>
            </a:r>
          </a:p>
          <a:p>
            <a:pPr algn="ctr"/>
            <a:endParaRPr lang="en-US" sz="2400" b="1" dirty="0">
              <a:solidFill>
                <a:srgbClr val="FF0000"/>
              </a:solidFill>
              <a:sym typeface="Wingdings" panose="05000000000000000000" pitchFamily="2" charset="2"/>
            </a:endParaRPr>
          </a:p>
          <a:p>
            <a:pPr algn="ctr"/>
            <a:endParaRPr lang="en-US" sz="2400" b="1" dirty="0">
              <a:solidFill>
                <a:srgbClr val="FF0000"/>
              </a:solidFill>
              <a:sym typeface="Wingdings" panose="05000000000000000000" pitchFamily="2" charset="2"/>
            </a:endParaRPr>
          </a:p>
          <a:p>
            <a:pPr algn="ctr"/>
            <a:endParaRPr lang="en-US" sz="2400" b="1" dirty="0">
              <a:solidFill>
                <a:srgbClr val="FF0000"/>
              </a:solidFill>
              <a:sym typeface="Wingdings" panose="05000000000000000000" pitchFamily="2" charset="2"/>
            </a:endParaRPr>
          </a:p>
          <a:p>
            <a:pPr algn="ctr"/>
            <a:endParaRPr lang="en-US" sz="2400" b="1" dirty="0">
              <a:solidFill>
                <a:srgbClr val="FF0000"/>
              </a:solidFill>
              <a:sym typeface="Wingdings" panose="05000000000000000000" pitchFamily="2" charset="2"/>
            </a:endParaRPr>
          </a:p>
          <a:p>
            <a:pPr algn="ctr"/>
            <a:r>
              <a:rPr lang="en-US" sz="2400" b="1" dirty="0">
                <a:solidFill>
                  <a:srgbClr val="FF0000"/>
                </a:solidFill>
                <a:sym typeface="Wingdings" panose="05000000000000000000" pitchFamily="2" charset="2"/>
              </a:rPr>
              <a:t> 准确的双眼视觉</a:t>
            </a:r>
          </a:p>
        </p:txBody>
      </p:sp>
      <p:sp>
        <p:nvSpPr>
          <p:cNvPr id="37" name="TextBox 36"/>
          <p:cNvSpPr txBox="1"/>
          <p:nvPr/>
        </p:nvSpPr>
        <p:spPr>
          <a:xfrm>
            <a:off x="4570910" y="1444194"/>
            <a:ext cx="4023957" cy="822960"/>
          </a:xfrm>
          <a:prstGeom prst="rect">
            <a:avLst/>
          </a:prstGeom>
          <a:noFill/>
        </p:spPr>
        <p:txBody>
          <a:bodyPr wrap="square" rtlCol="0">
            <a:spAutoFit/>
          </a:bodyPr>
          <a:lstStyle/>
          <a:p>
            <a:pPr algn="ctr"/>
            <a:r>
              <a:rPr lang="zh-CN" altLang="en-US" sz="2400" b="1" dirty="0">
                <a:solidFill>
                  <a:srgbClr val="5C6F7B"/>
                </a:solidFill>
                <a:latin typeface="Arial" panose="020B0604020202020204" pitchFamily="34" charset="0"/>
                <a:cs typeface="Arial" panose="020B0604020202020204" pitchFamily="34" charset="0"/>
              </a:rPr>
              <a:t>改变周边离焦</a:t>
            </a:r>
            <a:endParaRPr lang="en-US" sz="2400" b="1" dirty="0">
              <a:solidFill>
                <a:srgbClr val="5C6F7B"/>
              </a:solidFill>
              <a:latin typeface="Arial" panose="020B0604020202020204" pitchFamily="34" charset="0"/>
              <a:cs typeface="Arial" panose="020B0604020202020204" pitchFamily="34" charset="0"/>
            </a:endParaRPr>
          </a:p>
          <a:p>
            <a:pPr algn="ctr"/>
            <a:r>
              <a:rPr lang="en-US" sz="2400" b="1" dirty="0">
                <a:solidFill>
                  <a:srgbClr val="5C6F7B"/>
                </a:solidFill>
                <a:latin typeface="Arial" panose="020B0604020202020204" pitchFamily="34" charset="0"/>
                <a:cs typeface="Arial" panose="020B0604020202020204" pitchFamily="34" charset="0"/>
              </a:rPr>
              <a:t> </a:t>
            </a:r>
            <a:r>
              <a:rPr lang="zh-CN" altLang="en-US" sz="2400" b="1" dirty="0">
                <a:solidFill>
                  <a:srgbClr val="5C6F7B"/>
                </a:solidFill>
                <a:latin typeface="Arial" panose="020B0604020202020204" pitchFamily="34" charset="0"/>
                <a:cs typeface="Arial" panose="020B0604020202020204" pitchFamily="34" charset="0"/>
              </a:rPr>
              <a:t>→</a:t>
            </a:r>
            <a:r>
              <a:rPr lang="en-US" sz="2400" b="1" dirty="0" err="1">
                <a:solidFill>
                  <a:srgbClr val="5C6F7B"/>
                </a:solidFill>
                <a:latin typeface="Arial" panose="020B0604020202020204" pitchFamily="34" charset="0"/>
                <a:cs typeface="Arial" panose="020B0604020202020204" pitchFamily="34" charset="0"/>
              </a:rPr>
              <a:t>近视</a:t>
            </a:r>
            <a:r>
              <a:rPr lang="zh-CN" altLang="en-US" sz="2400" b="1" dirty="0">
                <a:solidFill>
                  <a:srgbClr val="5C6F7B"/>
                </a:solidFill>
                <a:latin typeface="Arial" panose="020B0604020202020204" pitchFamily="34" charset="0"/>
                <a:cs typeface="Arial" panose="020B0604020202020204" pitchFamily="34" charset="0"/>
              </a:rPr>
              <a:t>周边</a:t>
            </a:r>
            <a:r>
              <a:rPr lang="en-US" sz="2400" b="1" dirty="0" err="1">
                <a:solidFill>
                  <a:srgbClr val="5C6F7B"/>
                </a:solidFill>
                <a:latin typeface="Arial" panose="020B0604020202020204" pitchFamily="34" charset="0"/>
                <a:cs typeface="Arial" panose="020B0604020202020204" pitchFamily="34" charset="0"/>
              </a:rPr>
              <a:t>光学</a:t>
            </a:r>
            <a:endParaRPr lang="en-US" sz="2400" b="1" dirty="0">
              <a:solidFill>
                <a:srgbClr val="5C6F7B"/>
              </a:solidFill>
              <a:latin typeface="Arial" panose="020B0604020202020204" pitchFamily="34" charset="0"/>
              <a:cs typeface="Arial" panose="020B0604020202020204" pitchFamily="34" charset="0"/>
            </a:endParaRPr>
          </a:p>
        </p:txBody>
      </p:sp>
      <p:grpSp>
        <p:nvGrpSpPr>
          <p:cNvPr id="38" name="Group 37"/>
          <p:cNvGrpSpPr/>
          <p:nvPr/>
        </p:nvGrpSpPr>
        <p:grpSpPr>
          <a:xfrm>
            <a:off x="1477251" y="4500250"/>
            <a:ext cx="2700763" cy="1387218"/>
            <a:chOff x="1728451" y="4640922"/>
            <a:chExt cx="2700763" cy="1387218"/>
          </a:xfrm>
        </p:grpSpPr>
        <p:pic>
          <p:nvPicPr>
            <p:cNvPr id="39" name="Picture 38" descr="MD002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451" y="4640922"/>
              <a:ext cx="1167178" cy="810033"/>
            </a:xfrm>
            <a:prstGeom prst="rect">
              <a:avLst/>
            </a:prstGeom>
          </p:spPr>
        </p:pic>
        <p:pic>
          <p:nvPicPr>
            <p:cNvPr id="40" name="Picture 3" descr="C:\Users\Kate\Documents\Pictures for presentations\pics for website and presentations\RGP.bmp"/>
            <p:cNvPicPr>
              <a:picLocks noChangeAspect="1" noChangeArrowheads="1"/>
            </p:cNvPicPr>
            <p:nvPr/>
          </p:nvPicPr>
          <p:blipFill rotWithShape="1">
            <a:blip r:embed="rId4"/>
            <a:srcRect t="31142" b="24684"/>
            <a:stretch>
              <a:fillRect/>
            </a:stretch>
          </p:blipFill>
          <p:spPr bwMode="auto">
            <a:xfrm>
              <a:off x="2943314" y="4718837"/>
              <a:ext cx="1485900" cy="732119"/>
            </a:xfrm>
            <a:prstGeom prst="rect">
              <a:avLst/>
            </a:prstGeom>
            <a:noFill/>
          </p:spPr>
        </p:pic>
        <p:pic>
          <p:nvPicPr>
            <p:cNvPr id="41" name="Picture 40"/>
            <p:cNvPicPr>
              <a:picLocks noChangeAspect="1"/>
            </p:cNvPicPr>
            <p:nvPr/>
          </p:nvPicPr>
          <p:blipFill>
            <a:blip r:embed="rId5">
              <a:extLst>
                <a:ext uri="{BEBA8EAE-BF5A-486C-A8C5-ECC9F3942E4B}">
                  <a14:imgProps xmlns:a14="http://schemas.microsoft.com/office/drawing/2010/main">
                    <a14:imgLayer r:embed="rId6">
                      <a14:imgEffect>
                        <a14:backgroundRemoval t="3667" b="91000" l="4138" r="96897"/>
                      </a14:imgEffect>
                    </a14:imgLayer>
                  </a14:imgProps>
                </a:ext>
              </a:extLst>
            </a:blip>
            <a:stretch>
              <a:fillRect/>
            </a:stretch>
          </p:blipFill>
          <p:spPr>
            <a:xfrm>
              <a:off x="1781152" y="4718833"/>
              <a:ext cx="949247" cy="1309307"/>
            </a:xfrm>
            <a:prstGeom prst="rect">
              <a:avLst/>
            </a:prstGeom>
          </p:spPr>
        </p:pic>
        <p:pic>
          <p:nvPicPr>
            <p:cNvPr id="42" name="Picture 41"/>
            <p:cNvPicPr>
              <a:picLocks noChangeAspect="1"/>
            </p:cNvPicPr>
            <p:nvPr/>
          </p:nvPicPr>
          <p:blipFill>
            <a:blip r:embed="rId5">
              <a:extLst>
                <a:ext uri="{BEBA8EAE-BF5A-486C-A8C5-ECC9F3942E4B}">
                  <a14:imgProps xmlns:a14="http://schemas.microsoft.com/office/drawing/2010/main">
                    <a14:imgLayer r:embed="rId7">
                      <a14:imgEffect>
                        <a14:backgroundRemoval t="3667" b="91000" l="4138" r="96897"/>
                      </a14:imgEffect>
                    </a14:imgLayer>
                  </a14:imgProps>
                </a:ext>
              </a:extLst>
            </a:blip>
            <a:stretch>
              <a:fillRect/>
            </a:stretch>
          </p:blipFill>
          <p:spPr>
            <a:xfrm>
              <a:off x="3283995" y="4718833"/>
              <a:ext cx="949247" cy="1309307"/>
            </a:xfrm>
            <a:prstGeom prst="rect">
              <a:avLst/>
            </a:prstGeom>
          </p:spPr>
        </p:pic>
      </p:grpSp>
      <p:grpSp>
        <p:nvGrpSpPr>
          <p:cNvPr id="43" name="Group 42"/>
          <p:cNvGrpSpPr/>
          <p:nvPr/>
        </p:nvGrpSpPr>
        <p:grpSpPr>
          <a:xfrm>
            <a:off x="5000655" y="2606964"/>
            <a:ext cx="2700762" cy="1309307"/>
            <a:chOff x="5000655" y="2667238"/>
            <a:chExt cx="2700762" cy="1309307"/>
          </a:xfrm>
        </p:grpSpPr>
        <p:pic>
          <p:nvPicPr>
            <p:cNvPr id="44" name="Picture 43" descr="MD002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55" y="2810165"/>
              <a:ext cx="1167178" cy="810033"/>
            </a:xfrm>
            <a:prstGeom prst="rect">
              <a:avLst/>
            </a:prstGeom>
          </p:spPr>
        </p:pic>
        <p:pic>
          <p:nvPicPr>
            <p:cNvPr id="45" name="Picture 3" descr="C:\Users\Kate\Documents\Pictures for presentations\pics for website and presentations\RGP.bmp"/>
            <p:cNvPicPr>
              <a:picLocks noChangeAspect="1" noChangeArrowheads="1"/>
            </p:cNvPicPr>
            <p:nvPr/>
          </p:nvPicPr>
          <p:blipFill rotWithShape="1">
            <a:blip r:embed="rId4"/>
            <a:srcRect t="31142" b="24684"/>
            <a:stretch>
              <a:fillRect/>
            </a:stretch>
          </p:blipFill>
          <p:spPr bwMode="auto">
            <a:xfrm>
              <a:off x="6215517" y="2888079"/>
              <a:ext cx="1485900" cy="732119"/>
            </a:xfrm>
            <a:prstGeom prst="rect">
              <a:avLst/>
            </a:prstGeom>
            <a:noFill/>
          </p:spPr>
        </p:pic>
        <p:pic>
          <p:nvPicPr>
            <p:cNvPr id="46" name="Picture 45"/>
            <p:cNvPicPr>
              <a:picLocks noChangeAspect="1"/>
            </p:cNvPicPr>
            <p:nvPr/>
          </p:nvPicPr>
          <p:blipFill>
            <a:blip r:embed="rId5">
              <a:extLst>
                <a:ext uri="{BEBA8EAE-BF5A-486C-A8C5-ECC9F3942E4B}">
                  <a14:imgProps xmlns:a14="http://schemas.microsoft.com/office/drawing/2010/main">
                    <a14:imgLayer r:embed="rId8">
                      <a14:imgEffect>
                        <a14:backgroundRemoval t="3667" b="91000" l="4138" r="96897"/>
                      </a14:imgEffect>
                    </a14:imgLayer>
                  </a14:imgProps>
                </a:ext>
              </a:extLst>
            </a:blip>
            <a:stretch>
              <a:fillRect/>
            </a:stretch>
          </p:blipFill>
          <p:spPr>
            <a:xfrm>
              <a:off x="6562062" y="2667238"/>
              <a:ext cx="949247" cy="1309307"/>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9423" y="2991490"/>
              <a:ext cx="532145" cy="709526"/>
            </a:xfrm>
            <a:prstGeom prst="rect">
              <a:avLst/>
            </a:prstGeom>
          </p:spPr>
        </p:pic>
      </p:grpSp>
      <p:grpSp>
        <p:nvGrpSpPr>
          <p:cNvPr id="48" name="Group 47"/>
          <p:cNvGrpSpPr/>
          <p:nvPr/>
        </p:nvGrpSpPr>
        <p:grpSpPr>
          <a:xfrm>
            <a:off x="1477251" y="2496436"/>
            <a:ext cx="2700763" cy="1309307"/>
            <a:chOff x="1728451" y="2817958"/>
            <a:chExt cx="2700763" cy="1309307"/>
          </a:xfrm>
        </p:grpSpPr>
        <p:pic>
          <p:nvPicPr>
            <p:cNvPr id="49" name="Picture 48" descr="MD002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451" y="2960885"/>
              <a:ext cx="1167178" cy="810033"/>
            </a:xfrm>
            <a:prstGeom prst="rect">
              <a:avLst/>
            </a:prstGeom>
          </p:spPr>
        </p:pic>
        <p:pic>
          <p:nvPicPr>
            <p:cNvPr id="50" name="Picture 3" descr="C:\Users\Kate\Documents\Pictures for presentations\pics for website and presentations\RGP.bmp"/>
            <p:cNvPicPr>
              <a:picLocks noChangeAspect="1" noChangeArrowheads="1"/>
            </p:cNvPicPr>
            <p:nvPr/>
          </p:nvPicPr>
          <p:blipFill rotWithShape="1">
            <a:blip r:embed="rId4"/>
            <a:srcRect t="31142" b="24684"/>
            <a:stretch>
              <a:fillRect/>
            </a:stretch>
          </p:blipFill>
          <p:spPr bwMode="auto">
            <a:xfrm>
              <a:off x="2943314" y="3038799"/>
              <a:ext cx="1485900" cy="732119"/>
            </a:xfrm>
            <a:prstGeom prst="rect">
              <a:avLst/>
            </a:prstGeom>
            <a:noFill/>
          </p:spPr>
        </p:pic>
        <p:pic>
          <p:nvPicPr>
            <p:cNvPr id="51" name="Picture 50"/>
            <p:cNvPicPr>
              <a:picLocks noChangeAspect="1"/>
            </p:cNvPicPr>
            <p:nvPr/>
          </p:nvPicPr>
          <p:blipFill>
            <a:blip r:embed="rId5">
              <a:extLst>
                <a:ext uri="{BEBA8EAE-BF5A-486C-A8C5-ECC9F3942E4B}">
                  <a14:imgProps xmlns:a14="http://schemas.microsoft.com/office/drawing/2010/main">
                    <a14:imgLayer r:embed="rId10">
                      <a14:imgEffect>
                        <a14:backgroundRemoval t="3667" b="91000" l="4138" r="96897"/>
                      </a14:imgEffect>
                    </a14:imgLayer>
                  </a14:imgProps>
                </a:ext>
              </a:extLst>
            </a:blip>
            <a:stretch>
              <a:fillRect/>
            </a:stretch>
          </p:blipFill>
          <p:spPr>
            <a:xfrm>
              <a:off x="3283995" y="2817958"/>
              <a:ext cx="949247" cy="1309307"/>
            </a:xfrm>
            <a:prstGeom prst="rect">
              <a:avLst/>
            </a:prstGeom>
          </p:spPr>
        </p:pic>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7682" y="3173957"/>
              <a:ext cx="532145" cy="70952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par>
                                <p:cTn id="9" presetID="1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66" y="70921"/>
            <a:ext cx="10119537" cy="1143000"/>
          </a:xfrm>
        </p:spPr>
        <p:txBody>
          <a:bodyPr>
            <a:noAutofit/>
          </a:bodyPr>
          <a:lstStyle/>
          <a:p>
            <a:r>
              <a:rPr lang="en-US" dirty="0" err="1"/>
              <a:t>近视控制研究</a:t>
            </a:r>
            <a:r>
              <a:rPr lang="en-US" dirty="0"/>
              <a:t>：</a:t>
            </a:r>
            <a:r>
              <a:rPr lang="zh-CN" altLang="en-US" dirty="0">
                <a:solidFill>
                  <a:srgbClr val="FFFF00"/>
                </a:solidFill>
              </a:rPr>
              <a:t>总结</a:t>
            </a:r>
            <a:r>
              <a:rPr lang="en-US" dirty="0">
                <a:solidFill>
                  <a:srgbClr val="FFFF00"/>
                </a:solidFill>
              </a:rPr>
              <a:t>（</a:t>
            </a:r>
            <a:r>
              <a:rPr lang="en-US" altLang="zh-CN" dirty="0">
                <a:solidFill>
                  <a:srgbClr val="FFFF00"/>
                </a:solidFill>
              </a:rPr>
              <a:t>↓</a:t>
            </a:r>
            <a:r>
              <a:rPr lang="zh-CN" altLang="en-US" dirty="0">
                <a:solidFill>
                  <a:srgbClr val="FFFF00"/>
                </a:solidFill>
              </a:rPr>
              <a:t>眼轴</a:t>
            </a:r>
            <a:r>
              <a:rPr lang="en-US" dirty="0" err="1">
                <a:solidFill>
                  <a:srgbClr val="FFFF00"/>
                </a:solidFill>
              </a:rPr>
              <a:t>伸长</a:t>
            </a:r>
            <a:r>
              <a:rPr lang="en-US" dirty="0">
                <a:solidFill>
                  <a:srgbClr val="FFFF00"/>
                </a:solidFill>
              </a:rPr>
              <a:t>）</a:t>
            </a:r>
          </a:p>
        </p:txBody>
      </p:sp>
      <p:sp>
        <p:nvSpPr>
          <p:cNvPr id="10" name="Content Placeholder 2"/>
          <p:cNvSpPr>
            <a:spLocks noGrp="1"/>
          </p:cNvSpPr>
          <p:nvPr>
            <p:ph idx="1"/>
          </p:nvPr>
        </p:nvSpPr>
        <p:spPr>
          <a:xfrm>
            <a:off x="841890" y="931073"/>
            <a:ext cx="7592662" cy="5292301"/>
          </a:xfrm>
        </p:spPr>
        <p:txBody>
          <a:bodyPr>
            <a:normAutofit fontScale="92500" lnSpcReduction="20000"/>
          </a:bodyPr>
          <a:lstStyle/>
          <a:p>
            <a:pPr marL="342900" lvl="1" indent="-342900">
              <a:lnSpc>
                <a:spcPct val="160000"/>
              </a:lnSpc>
              <a:spcBef>
                <a:spcPts val="0"/>
              </a:spcBef>
            </a:pPr>
            <a:r>
              <a:rPr lang="en-US" sz="1900" dirty="0">
                <a:solidFill>
                  <a:schemeClr val="tx1"/>
                </a:solidFill>
                <a:latin typeface="Arial" panose="020B0604020202020204" pitchFamily="34" charset="0"/>
                <a:cs typeface="Arial" panose="020B0604020202020204" pitchFamily="34" charset="0"/>
              </a:rPr>
              <a:t>阿托品：↓30-77％</a:t>
            </a:r>
          </a:p>
          <a:p>
            <a:pPr marL="342900" lvl="1" indent="-342900">
              <a:lnSpc>
                <a:spcPct val="160000"/>
              </a:lnSpc>
              <a:spcBef>
                <a:spcPts val="0"/>
              </a:spcBef>
              <a:buNone/>
            </a:pPr>
            <a:r>
              <a:rPr lang="en-US" sz="1900" dirty="0">
                <a:solidFill>
                  <a:srgbClr val="0070C0"/>
                </a:solidFill>
              </a:rPr>
              <a:t>     </a:t>
            </a:r>
            <a:r>
              <a:rPr lang="en-US" sz="1900" dirty="0" err="1">
                <a:solidFill>
                  <a:srgbClr val="0070C0"/>
                </a:solidFill>
              </a:rPr>
              <a:t>Chua</a:t>
            </a:r>
            <a:r>
              <a:rPr lang="en-US" sz="1900" i="1" dirty="0" err="1">
                <a:solidFill>
                  <a:srgbClr val="0070C0"/>
                </a:solidFill>
              </a:rPr>
              <a:t>等</a:t>
            </a:r>
            <a:r>
              <a:rPr lang="zh-CN" altLang="en-US" sz="1900" i="1" dirty="0">
                <a:solidFill>
                  <a:srgbClr val="0070C0"/>
                </a:solidFill>
              </a:rPr>
              <a:t>人，</a:t>
            </a:r>
            <a:r>
              <a:rPr lang="en-US" sz="1900" dirty="0">
                <a:solidFill>
                  <a:srgbClr val="0070C0"/>
                </a:solidFill>
              </a:rPr>
              <a:t>2003，Chua</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2006，Chia</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2012，Chia</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2016</a:t>
            </a:r>
          </a:p>
          <a:p>
            <a:pPr marL="342900" lvl="1" indent="-342900">
              <a:lnSpc>
                <a:spcPct val="160000"/>
              </a:lnSpc>
              <a:spcBef>
                <a:spcPts val="0"/>
              </a:spcBef>
            </a:pPr>
            <a:r>
              <a:rPr lang="en-US" sz="1900" dirty="0">
                <a:solidFill>
                  <a:srgbClr val="0070C0"/>
                </a:solidFill>
              </a:rPr>
              <a:t> </a:t>
            </a:r>
            <a:r>
              <a:rPr lang="zh-CN" altLang="en-US" sz="1900" dirty="0">
                <a:solidFill>
                  <a:schemeClr val="tx1"/>
                </a:solidFill>
                <a:latin typeface="Arial" panose="020B0604020202020204" pitchFamily="34" charset="0"/>
                <a:cs typeface="Arial" panose="020B0604020202020204" pitchFamily="34" charset="0"/>
              </a:rPr>
              <a:t>普通</a:t>
            </a:r>
            <a:r>
              <a:rPr lang="en-US" sz="1900" dirty="0">
                <a:solidFill>
                  <a:schemeClr val="tx1"/>
                </a:solidFill>
                <a:latin typeface="Arial" panose="020B0604020202020204" pitchFamily="34" charset="0"/>
                <a:cs typeface="Arial" panose="020B0604020202020204" pitchFamily="34" charset="0"/>
              </a:rPr>
              <a:t>的RGP 和SCL没有</a:t>
            </a:r>
            <a:r>
              <a:rPr lang="zh-CN" altLang="en-US" sz="1900" dirty="0">
                <a:solidFill>
                  <a:schemeClr val="tx1"/>
                </a:solidFill>
                <a:latin typeface="Arial" panose="020B0604020202020204" pitchFamily="34" charset="0"/>
                <a:cs typeface="Arial" panose="020B0604020202020204" pitchFamily="34" charset="0"/>
              </a:rPr>
              <a:t>效果</a:t>
            </a:r>
            <a:r>
              <a:rPr lang="en-US" sz="1900" dirty="0">
                <a:solidFill>
                  <a:schemeClr val="tx1"/>
                </a:solidFill>
                <a:latin typeface="Arial" panose="020B0604020202020204" pitchFamily="34" charset="0"/>
                <a:cs typeface="Arial" panose="020B0604020202020204" pitchFamily="34" charset="0"/>
              </a:rPr>
              <a:t>：↓0-5％</a:t>
            </a:r>
          </a:p>
          <a:p>
            <a:pPr marL="342900" lvl="1" indent="-342900">
              <a:lnSpc>
                <a:spcPct val="160000"/>
              </a:lnSpc>
              <a:spcBef>
                <a:spcPts val="0"/>
              </a:spcBef>
              <a:buNone/>
            </a:pPr>
            <a:r>
              <a:rPr lang="en-US" sz="1900" dirty="0">
                <a:solidFill>
                  <a:schemeClr val="tx1"/>
                </a:solidFill>
                <a:latin typeface="Arial" panose="020B0604020202020204" pitchFamily="34" charset="0"/>
                <a:cs typeface="Arial" panose="020B0604020202020204" pitchFamily="34" charset="0"/>
              </a:rPr>
              <a:t>      </a:t>
            </a:r>
            <a:r>
              <a:rPr lang="en-US" sz="1900" dirty="0" err="1">
                <a:solidFill>
                  <a:srgbClr val="0070C0"/>
                </a:solidFill>
              </a:rPr>
              <a:t>Katz</a:t>
            </a:r>
            <a:r>
              <a:rPr lang="en-US" sz="1900" i="1" dirty="0" err="1">
                <a:solidFill>
                  <a:srgbClr val="0070C0"/>
                </a:solidFill>
              </a:rPr>
              <a:t>等</a:t>
            </a:r>
            <a:r>
              <a:rPr lang="zh-CN" altLang="en-US" sz="1900" i="1" dirty="0">
                <a:solidFill>
                  <a:srgbClr val="0070C0"/>
                </a:solidFill>
              </a:rPr>
              <a:t>人，</a:t>
            </a:r>
            <a:r>
              <a:rPr lang="en-US" sz="1900" dirty="0">
                <a:solidFill>
                  <a:srgbClr val="0070C0"/>
                </a:solidFill>
              </a:rPr>
              <a:t>2003，Walline</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2004，Walline</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2008</a:t>
            </a:r>
          </a:p>
          <a:p>
            <a:pPr marL="342900" lvl="1" indent="-342900">
              <a:lnSpc>
                <a:spcPct val="160000"/>
              </a:lnSpc>
              <a:spcBef>
                <a:spcPts val="0"/>
              </a:spcBef>
            </a:pPr>
            <a:r>
              <a:rPr lang="en-US" sz="1900" dirty="0">
                <a:solidFill>
                  <a:srgbClr val="0070C0"/>
                </a:solidFill>
              </a:rPr>
              <a:t> </a:t>
            </a:r>
            <a:r>
              <a:rPr lang="zh-CN" altLang="en-US" sz="1900" dirty="0">
                <a:solidFill>
                  <a:schemeClr val="tx1"/>
                </a:solidFill>
              </a:rPr>
              <a:t>框架</a:t>
            </a:r>
            <a:r>
              <a:rPr lang="en-US" sz="1900" dirty="0" err="1">
                <a:solidFill>
                  <a:schemeClr val="tx1"/>
                </a:solidFill>
                <a:latin typeface="Arial" panose="020B0604020202020204" pitchFamily="34" charset="0"/>
                <a:cs typeface="Arial" panose="020B0604020202020204" pitchFamily="34" charset="0"/>
              </a:rPr>
              <a:t>眼镜：除</a:t>
            </a:r>
            <a:r>
              <a:rPr lang="zh-CN" altLang="en-US" sz="1900" dirty="0">
                <a:solidFill>
                  <a:schemeClr val="tx1"/>
                </a:solidFill>
                <a:latin typeface="Arial" panose="020B0604020202020204" pitchFamily="34" charset="0"/>
                <a:cs typeface="Arial" panose="020B0604020202020204" pitchFamily="34" charset="0"/>
              </a:rPr>
              <a:t>特殊的双眼视觉</a:t>
            </a:r>
            <a:r>
              <a:rPr lang="en-US" sz="1900" dirty="0">
                <a:solidFill>
                  <a:schemeClr val="tx1"/>
                </a:solidFill>
                <a:latin typeface="Arial" panose="020B0604020202020204" pitchFamily="34" charset="0"/>
                <a:cs typeface="Arial" panose="020B0604020202020204" pitchFamily="34" charset="0"/>
              </a:rPr>
              <a:t>/遗传风险人群外，</a:t>
            </a:r>
            <a:r>
              <a:rPr lang="zh-CN" altLang="en-US" sz="1900" dirty="0">
                <a:solidFill>
                  <a:schemeClr val="tx1"/>
                </a:solidFill>
                <a:latin typeface="Arial" panose="020B0604020202020204" pitchFamily="34" charset="0"/>
                <a:cs typeface="Arial" panose="020B0604020202020204" pitchFamily="34" charset="0"/>
              </a:rPr>
              <a:t>渐进多焦点、</a:t>
            </a:r>
            <a:r>
              <a:rPr lang="en-US" sz="1900" dirty="0" err="1">
                <a:solidFill>
                  <a:schemeClr val="tx1"/>
                </a:solidFill>
                <a:latin typeface="Arial" panose="020B0604020202020204" pitchFamily="34" charset="0"/>
                <a:cs typeface="Arial" panose="020B0604020202020204" pitchFamily="34" charset="0"/>
              </a:rPr>
              <a:t>双焦点和新型</a:t>
            </a:r>
            <a:r>
              <a:rPr lang="zh-CN" altLang="en-US" sz="1900" dirty="0">
                <a:solidFill>
                  <a:schemeClr val="tx1"/>
                </a:solidFill>
                <a:latin typeface="Arial" panose="020B0604020202020204" pitchFamily="34" charset="0"/>
                <a:cs typeface="Arial" panose="020B0604020202020204" pitchFamily="34" charset="0"/>
              </a:rPr>
              <a:t>隐形眼镜</a:t>
            </a:r>
            <a:r>
              <a:rPr lang="en-US" sz="1900" dirty="0">
                <a:solidFill>
                  <a:schemeClr val="tx1"/>
                </a:solidFill>
                <a:latin typeface="Arial" panose="020B0604020202020204" pitchFamily="34" charset="0"/>
                <a:cs typeface="Arial" panose="020B0604020202020204" pitchFamily="34" charset="0"/>
              </a:rPr>
              <a:t>的影响很小：↓12-55％</a:t>
            </a:r>
          </a:p>
          <a:p>
            <a:pPr marL="342900" lvl="1" indent="-342900">
              <a:lnSpc>
                <a:spcPct val="160000"/>
              </a:lnSpc>
              <a:spcBef>
                <a:spcPts val="0"/>
              </a:spcBef>
            </a:pPr>
            <a:r>
              <a:rPr lang="en-US" sz="1900" dirty="0">
                <a:solidFill>
                  <a:srgbClr val="0070C0"/>
                </a:solidFill>
              </a:rPr>
              <a:t> </a:t>
            </a:r>
            <a:r>
              <a:rPr lang="en-US" sz="1900" dirty="0">
                <a:solidFill>
                  <a:schemeClr val="tx1"/>
                </a:solidFill>
                <a:latin typeface="Arial" panose="020B0604020202020204" pitchFamily="34" charset="0"/>
                <a:cs typeface="Arial" panose="020B0604020202020204" pitchFamily="34" charset="0"/>
              </a:rPr>
              <a:t>SCL：</a:t>
            </a:r>
            <a:r>
              <a:rPr lang="zh-CN" altLang="en-US" sz="1900" dirty="0">
                <a:solidFill>
                  <a:schemeClr val="tx1"/>
                </a:solidFill>
                <a:latin typeface="Arial" panose="020B0604020202020204" pitchFamily="34" charset="0"/>
                <a:cs typeface="Arial" panose="020B0604020202020204" pitchFamily="34" charset="0"/>
              </a:rPr>
              <a:t>双焦点、多焦点</a:t>
            </a:r>
            <a:r>
              <a:rPr lang="en-US" sz="1900" dirty="0">
                <a:solidFill>
                  <a:schemeClr val="tx1"/>
                </a:solidFill>
                <a:latin typeface="Arial" panose="020B0604020202020204" pitchFamily="34" charset="0"/>
                <a:cs typeface="Arial" panose="020B0604020202020204" pitchFamily="34" charset="0"/>
              </a:rPr>
              <a:t>：↓29-70％</a:t>
            </a:r>
          </a:p>
          <a:p>
            <a:pPr marL="342900" lvl="1" indent="-342900">
              <a:lnSpc>
                <a:spcPct val="160000"/>
              </a:lnSpc>
              <a:spcBef>
                <a:spcPts val="0"/>
              </a:spcBef>
            </a:pPr>
            <a:r>
              <a:rPr lang="en-US" sz="1900" dirty="0" err="1">
                <a:solidFill>
                  <a:srgbClr val="0070C0"/>
                </a:solidFill>
              </a:rPr>
              <a:t>Edwards</a:t>
            </a:r>
            <a:r>
              <a:rPr lang="en-US" sz="1900" i="1" dirty="0" err="1">
                <a:solidFill>
                  <a:srgbClr val="0070C0"/>
                </a:solidFill>
              </a:rPr>
              <a:t>等</a:t>
            </a:r>
            <a:r>
              <a:rPr lang="zh-CN" altLang="en-US" sz="1900" i="1" dirty="0">
                <a:solidFill>
                  <a:srgbClr val="0070C0"/>
                </a:solidFill>
              </a:rPr>
              <a:t>人，</a:t>
            </a:r>
            <a:r>
              <a:rPr lang="en-US" sz="1900" dirty="0">
                <a:solidFill>
                  <a:srgbClr val="0070C0"/>
                </a:solidFill>
              </a:rPr>
              <a:t>2002，Yang</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2009，Gwiazda</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2003，Cheng</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2010，Sankaridurg</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2010，Aller</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2016</a:t>
            </a:r>
          </a:p>
          <a:p>
            <a:pPr marL="342900" lvl="1" indent="-342900">
              <a:lnSpc>
                <a:spcPct val="160000"/>
              </a:lnSpc>
              <a:spcBef>
                <a:spcPts val="0"/>
              </a:spcBef>
            </a:pPr>
            <a:r>
              <a:rPr lang="en-US" sz="1900" dirty="0">
                <a:solidFill>
                  <a:srgbClr val="0070C0"/>
                </a:solidFill>
              </a:rPr>
              <a:t> </a:t>
            </a:r>
            <a:r>
              <a:rPr lang="zh-CN" altLang="en-US" sz="1900" dirty="0">
                <a:solidFill>
                  <a:schemeClr val="tx1"/>
                </a:solidFill>
                <a:latin typeface="Arial" panose="020B0604020202020204" pitchFamily="34" charset="0"/>
                <a:cs typeface="Arial" panose="020B0604020202020204" pitchFamily="34" charset="0"/>
              </a:rPr>
              <a:t>角膜塑形镜</a:t>
            </a:r>
            <a:r>
              <a:rPr lang="en-US" sz="1900" dirty="0">
                <a:solidFill>
                  <a:schemeClr val="tx1"/>
                </a:solidFill>
                <a:latin typeface="Arial" panose="020B0604020202020204" pitchFamily="34" charset="0"/>
                <a:cs typeface="Arial" panose="020B0604020202020204" pitchFamily="34" charset="0"/>
              </a:rPr>
              <a:t>：↓32-100％</a:t>
            </a:r>
          </a:p>
          <a:p>
            <a:pPr marL="342900" lvl="1" indent="-342900">
              <a:lnSpc>
                <a:spcPct val="160000"/>
              </a:lnSpc>
              <a:spcBef>
                <a:spcPts val="0"/>
              </a:spcBef>
            </a:pPr>
            <a:r>
              <a:rPr lang="en-US" sz="1900" dirty="0">
                <a:solidFill>
                  <a:srgbClr val="0070C0"/>
                </a:solidFill>
              </a:rPr>
              <a:t>Phillips＆Anstice，2010，Holden</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2010，Sankaridurg</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2011，Cheng</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2013，Walline</a:t>
            </a:r>
            <a:r>
              <a:rPr lang="en-US" sz="1900" i="1" dirty="0">
                <a:solidFill>
                  <a:srgbClr val="0070C0"/>
                </a:solidFill>
              </a:rPr>
              <a:t>等</a:t>
            </a:r>
            <a:r>
              <a:rPr lang="zh-CN" altLang="en-US" sz="1900" i="1" dirty="0">
                <a:solidFill>
                  <a:srgbClr val="0070C0"/>
                </a:solidFill>
              </a:rPr>
              <a:t>人，</a:t>
            </a:r>
            <a:r>
              <a:rPr lang="en-US" sz="1900" dirty="0">
                <a:solidFill>
                  <a:srgbClr val="0070C0"/>
                </a:solidFill>
              </a:rPr>
              <a:t>2013</a:t>
            </a:r>
          </a:p>
        </p:txBody>
      </p:sp>
      <p:sp>
        <p:nvSpPr>
          <p:cNvPr id="3" name="TextBox 2"/>
          <p:cNvSpPr txBox="1"/>
          <p:nvPr/>
        </p:nvSpPr>
        <p:spPr>
          <a:xfrm>
            <a:off x="5710729" y="5854042"/>
            <a:ext cx="2723823" cy="369332"/>
          </a:xfrm>
          <a:prstGeom prst="rect">
            <a:avLst/>
          </a:prstGeom>
          <a:noFill/>
        </p:spPr>
        <p:txBody>
          <a:bodyPr wrap="none" rtlCol="0">
            <a:spAutoFit/>
          </a:bodyPr>
          <a:lstStyle/>
          <a:p>
            <a:pPr algn="l"/>
            <a:r>
              <a:rPr lang="en-GB" dirty="0" err="1"/>
              <a:t>更多参考资料在</a:t>
            </a:r>
            <a:r>
              <a:rPr lang="zh-CN" altLang="en-US" dirty="0"/>
              <a:t>备注</a:t>
            </a:r>
            <a:r>
              <a:rPr lang="en-GB" dirty="0" err="1"/>
              <a:t>部分</a:t>
            </a:r>
            <a:endParaRPr lang="en-GB"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56299" y="2134707"/>
            <a:ext cx="4008475" cy="2411167"/>
          </a:xfrm>
          <a:prstGeom prst="rect">
            <a:avLst/>
          </a:prstGeom>
        </p:spPr>
      </p:pic>
      <p:sp>
        <p:nvSpPr>
          <p:cNvPr id="2" name="Title 1"/>
          <p:cNvSpPr>
            <a:spLocks noGrp="1"/>
          </p:cNvSpPr>
          <p:nvPr>
            <p:ph type="title"/>
          </p:nvPr>
        </p:nvSpPr>
        <p:spPr>
          <a:xfrm>
            <a:off x="154080" y="70925"/>
            <a:ext cx="8839200" cy="685800"/>
          </a:xfrm>
        </p:spPr>
        <p:txBody>
          <a:bodyPr>
            <a:normAutofit/>
          </a:bodyPr>
          <a:lstStyle/>
          <a:p>
            <a:r>
              <a:rPr lang="en-AU" dirty="0" err="1"/>
              <a:t>主要</a:t>
            </a:r>
            <a:r>
              <a:rPr lang="zh-CN" altLang="en-US" dirty="0"/>
              <a:t>的 </a:t>
            </a:r>
            <a:r>
              <a:rPr lang="en-AU" altLang="zh-CN" dirty="0"/>
              <a:t>Meta</a:t>
            </a:r>
            <a:r>
              <a:rPr lang="zh-CN" altLang="en-US" dirty="0"/>
              <a:t>分析</a:t>
            </a:r>
            <a:r>
              <a:rPr lang="en-AU" dirty="0" err="1"/>
              <a:t>出版物</a:t>
            </a:r>
            <a:endParaRPr lang="en-AU" dirty="0"/>
          </a:p>
        </p:txBody>
      </p:sp>
      <p:sp>
        <p:nvSpPr>
          <p:cNvPr id="6" name="TextBox 5"/>
          <p:cNvSpPr txBox="1"/>
          <p:nvPr/>
        </p:nvSpPr>
        <p:spPr>
          <a:xfrm>
            <a:off x="850940" y="1075327"/>
            <a:ext cx="3419192" cy="1310640"/>
          </a:xfrm>
          <a:prstGeom prst="rect">
            <a:avLst/>
          </a:prstGeom>
          <a:noFill/>
        </p:spPr>
        <p:txBody>
          <a:bodyPr wrap="square" rtlCol="0">
            <a:spAutoFit/>
          </a:bodyPr>
          <a:lstStyle/>
          <a:p>
            <a:pPr algn="ctr"/>
            <a:r>
              <a:rPr lang="en-US" sz="2000" dirty="0" err="1">
                <a:solidFill>
                  <a:srgbClr val="5C6F7B"/>
                </a:solidFill>
                <a:latin typeface="Arial" panose="020B0604020202020204" pitchFamily="34" charset="0"/>
                <a:cs typeface="Arial" panose="020B0604020202020204" pitchFamily="34" charset="0"/>
                <a:sym typeface="Wingdings" panose="05000000000000000000" pitchFamily="2" charset="2"/>
              </a:rPr>
              <a:t>角膜塑形</a:t>
            </a:r>
            <a:r>
              <a:rPr lang="zh-CN" altLang="en-US" sz="2000" dirty="0">
                <a:solidFill>
                  <a:srgbClr val="5C6F7B"/>
                </a:solidFill>
                <a:latin typeface="Arial" panose="020B0604020202020204" pitchFamily="34" charset="0"/>
                <a:cs typeface="Arial" panose="020B0604020202020204" pitchFamily="34" charset="0"/>
                <a:sym typeface="Wingdings" panose="05000000000000000000" pitchFamily="2" charset="2"/>
              </a:rPr>
              <a:t>术</a:t>
            </a:r>
            <a:r>
              <a:rPr lang="en-US" sz="2000" dirty="0">
                <a:solidFill>
                  <a:srgbClr val="5C6F7B"/>
                </a:solidFill>
                <a:latin typeface="Arial" panose="020B0604020202020204" pitchFamily="34" charset="0"/>
                <a:cs typeface="Arial" panose="020B0604020202020204" pitchFamily="34" charset="0"/>
                <a:sym typeface="Wingdings" panose="05000000000000000000" pitchFamily="2" charset="2"/>
              </a:rPr>
              <a:t>：</a:t>
            </a:r>
          </a:p>
          <a:p>
            <a:pPr algn="ctr"/>
            <a:r>
              <a:rPr 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 Sun</a:t>
            </a:r>
            <a:r>
              <a:rPr lang="en-US" sz="2000" b="1" i="1" dirty="0">
                <a:solidFill>
                  <a:srgbClr val="5C6F7B"/>
                </a:solidFill>
                <a:latin typeface="Arial" panose="020B0604020202020204" pitchFamily="34" charset="0"/>
                <a:cs typeface="Arial" panose="020B0604020202020204" pitchFamily="34" charset="0"/>
                <a:sym typeface="Wingdings" panose="05000000000000000000" pitchFamily="2" charset="2"/>
              </a:rPr>
              <a:t>等人</a:t>
            </a:r>
            <a:r>
              <a:rPr 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，2015年;  </a:t>
            </a:r>
            <a:r>
              <a:rPr lang="en-US" sz="2000" b="1" dirty="0" err="1">
                <a:solidFill>
                  <a:srgbClr val="5C6F7B"/>
                </a:solidFill>
                <a:latin typeface="Arial" panose="020B0604020202020204" pitchFamily="34" charset="0"/>
                <a:cs typeface="Arial" panose="020B0604020202020204" pitchFamily="34" charset="0"/>
                <a:sym typeface="Wingdings" panose="05000000000000000000" pitchFamily="2" charset="2"/>
              </a:rPr>
              <a:t>Si</a:t>
            </a:r>
            <a:r>
              <a:rPr lang="en-US" sz="2000" b="1" i="1" dirty="0" err="1">
                <a:solidFill>
                  <a:srgbClr val="5C6F7B"/>
                </a:solidFill>
                <a:latin typeface="Arial" panose="020B0604020202020204" pitchFamily="34" charset="0"/>
                <a:cs typeface="Arial" panose="020B0604020202020204" pitchFamily="34" charset="0"/>
                <a:sym typeface="Wingdings" panose="05000000000000000000" pitchFamily="2" charset="2"/>
              </a:rPr>
              <a:t>等</a:t>
            </a:r>
            <a:r>
              <a:rPr lang="zh-CN" altLang="en-US" sz="2000" b="1" i="1" dirty="0">
                <a:solidFill>
                  <a:srgbClr val="5C6F7B"/>
                </a:solidFill>
                <a:latin typeface="Arial" panose="020B0604020202020204" pitchFamily="34" charset="0"/>
                <a:cs typeface="Arial" panose="020B0604020202020204" pitchFamily="34" charset="0"/>
                <a:sym typeface="Wingdings" panose="05000000000000000000" pitchFamily="2" charset="2"/>
              </a:rPr>
              <a:t>人</a:t>
            </a:r>
            <a:r>
              <a:rPr 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，2015</a:t>
            </a:r>
          </a:p>
          <a:p>
            <a:pPr algn="ctr"/>
            <a:r>
              <a:rPr lang="en-US" sz="2000" dirty="0">
                <a:solidFill>
                  <a:srgbClr val="5C6F7B"/>
                </a:solidFill>
                <a:latin typeface="Arial" panose="020B0604020202020204" pitchFamily="34" charset="0"/>
                <a:cs typeface="Arial" panose="020B0604020202020204" pitchFamily="34" charset="0"/>
                <a:sym typeface="Wingdings" panose="05000000000000000000" pitchFamily="2" charset="2"/>
              </a:rPr>
              <a:t> （都是开放访问）</a:t>
            </a:r>
          </a:p>
        </p:txBody>
      </p:sp>
      <p:sp>
        <p:nvSpPr>
          <p:cNvPr id="7" name="TextBox 6"/>
          <p:cNvSpPr txBox="1"/>
          <p:nvPr/>
        </p:nvSpPr>
        <p:spPr>
          <a:xfrm>
            <a:off x="5100992" y="1794773"/>
            <a:ext cx="3419192" cy="701040"/>
          </a:xfrm>
          <a:prstGeom prst="rect">
            <a:avLst/>
          </a:prstGeom>
          <a:noFill/>
        </p:spPr>
        <p:txBody>
          <a:bodyPr wrap="square" rtlCol="0">
            <a:spAutoFit/>
          </a:bodyPr>
          <a:lstStyle/>
          <a:p>
            <a:pPr algn="ctr"/>
            <a:r>
              <a:rPr lang="en-US" sz="2000" dirty="0">
                <a:solidFill>
                  <a:srgbClr val="5C6F7B"/>
                </a:solidFill>
                <a:latin typeface="Arial" panose="020B0604020202020204" pitchFamily="34" charset="0"/>
                <a:cs typeface="Arial" panose="020B0604020202020204" pitchFamily="34" charset="0"/>
                <a:sym typeface="Wingdings" panose="05000000000000000000" pitchFamily="2" charset="2"/>
              </a:rPr>
              <a:t>双焦点和多焦点SCL</a:t>
            </a:r>
          </a:p>
          <a:p>
            <a:pPr algn="ctr"/>
            <a:r>
              <a:rPr 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 </a:t>
            </a:r>
            <a:r>
              <a:rPr lang="en-US" sz="2000" b="1" dirty="0" err="1">
                <a:solidFill>
                  <a:srgbClr val="5C6F7B"/>
                </a:solidFill>
                <a:latin typeface="Arial" panose="020B0604020202020204" pitchFamily="34" charset="0"/>
                <a:cs typeface="Arial" panose="020B0604020202020204" pitchFamily="34" charset="0"/>
                <a:sym typeface="Wingdings" panose="05000000000000000000" pitchFamily="2" charset="2"/>
              </a:rPr>
              <a:t>Li</a:t>
            </a:r>
            <a:r>
              <a:rPr lang="en-US" sz="2000" b="1" i="1" dirty="0" err="1">
                <a:solidFill>
                  <a:srgbClr val="5C6F7B"/>
                </a:solidFill>
                <a:latin typeface="Arial" panose="020B0604020202020204" pitchFamily="34" charset="0"/>
                <a:cs typeface="Arial" panose="020B0604020202020204" pitchFamily="34" charset="0"/>
                <a:sym typeface="Wingdings" panose="05000000000000000000" pitchFamily="2" charset="2"/>
              </a:rPr>
              <a:t>等</a:t>
            </a:r>
            <a:r>
              <a:rPr lang="zh-CN" altLang="en-US" sz="2000" b="1" i="1" dirty="0">
                <a:solidFill>
                  <a:srgbClr val="5C6F7B"/>
                </a:solidFill>
                <a:latin typeface="Arial" panose="020B0604020202020204" pitchFamily="34" charset="0"/>
                <a:cs typeface="Arial" panose="020B0604020202020204" pitchFamily="34" charset="0"/>
                <a:sym typeface="Wingdings" panose="05000000000000000000" pitchFamily="2" charset="2"/>
              </a:rPr>
              <a:t>人</a:t>
            </a:r>
            <a:r>
              <a:rPr 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，2017</a:t>
            </a:r>
          </a:p>
        </p:txBody>
      </p:sp>
      <p:pic>
        <p:nvPicPr>
          <p:cNvPr id="8" name="Picture 7"/>
          <p:cNvPicPr>
            <a:picLocks noChangeAspect="1"/>
          </p:cNvPicPr>
          <p:nvPr/>
        </p:nvPicPr>
        <p:blipFill>
          <a:blip r:embed="rId3"/>
          <a:stretch>
            <a:fillRect/>
          </a:stretch>
        </p:blipFill>
        <p:spPr>
          <a:xfrm>
            <a:off x="4571215" y="2687331"/>
            <a:ext cx="4478741" cy="2567963"/>
          </a:xfrm>
          <a:prstGeom prst="rect">
            <a:avLst/>
          </a:prstGeom>
        </p:spPr>
      </p:pic>
      <p:pic>
        <p:nvPicPr>
          <p:cNvPr id="11" name="Picture 10"/>
          <p:cNvPicPr>
            <a:picLocks noChangeAspect="1"/>
          </p:cNvPicPr>
          <p:nvPr/>
        </p:nvPicPr>
        <p:blipFill rotWithShape="1">
          <a:blip r:embed="rId4"/>
          <a:srcRect t="47653"/>
          <a:stretch>
            <a:fillRect/>
          </a:stretch>
        </p:blipFill>
        <p:spPr>
          <a:xfrm>
            <a:off x="556301" y="4693938"/>
            <a:ext cx="3793968" cy="1254690"/>
          </a:xfrm>
          <a:prstGeom prst="rect">
            <a:avLst/>
          </a:prstGeom>
        </p:spPr>
      </p:pic>
      <p:pic>
        <p:nvPicPr>
          <p:cNvPr id="10" name="Picture 9"/>
          <p:cNvPicPr>
            <a:picLocks noChangeAspect="1"/>
          </p:cNvPicPr>
          <p:nvPr/>
        </p:nvPicPr>
        <p:blipFill rotWithShape="1">
          <a:blip r:embed="rId4"/>
          <a:srcRect b="69523"/>
          <a:stretch>
            <a:fillRect/>
          </a:stretch>
        </p:blipFill>
        <p:spPr>
          <a:xfrm>
            <a:off x="596493" y="4432540"/>
            <a:ext cx="3236220" cy="623102"/>
          </a:xfrm>
          <a:prstGeom prst="rect">
            <a:avLst/>
          </a:prstGeom>
        </p:spPr>
      </p:pic>
      <p:sp>
        <p:nvSpPr>
          <p:cNvPr id="4" name="文本框 3"/>
          <p:cNvSpPr txBox="1"/>
          <p:nvPr/>
        </p:nvSpPr>
        <p:spPr>
          <a:xfrm>
            <a:off x="556260" y="5013960"/>
            <a:ext cx="3150870" cy="290830"/>
          </a:xfrm>
          <a:prstGeom prst="rect">
            <a:avLst/>
          </a:prstGeom>
          <a:solidFill>
            <a:schemeClr val="bg1"/>
          </a:solidFill>
        </p:spPr>
        <p:txBody>
          <a:bodyPr wrap="square" rtlCol="0">
            <a:noAutofit/>
          </a:bodyPr>
          <a:lstStyle/>
          <a:p>
            <a:pPr>
              <a:lnSpc>
                <a:spcPct val="100000"/>
              </a:lnSpc>
            </a:pPr>
            <a:r>
              <a:rPr lang="zh-CN" altLang="en-US" sz="900" dirty="0"/>
              <a:t>角膜塑形术治疗近视的</a:t>
            </a:r>
            <a:r>
              <a:rPr lang="en-US" altLang="zh-CN" sz="900" dirty="0"/>
              <a:t>Meta</a:t>
            </a:r>
            <a:r>
              <a:rPr lang="zh-CN" altLang="en-US" sz="900" dirty="0"/>
              <a:t>分析</a:t>
            </a:r>
          </a:p>
          <a:p>
            <a:pPr>
              <a:lnSpc>
                <a:spcPct val="100000"/>
              </a:lnSpc>
            </a:pPr>
            <a:endParaRPr lang="zh-CN" altLang="en-US" sz="900" dirty="0"/>
          </a:p>
          <a:p>
            <a:pPr>
              <a:lnSpc>
                <a:spcPct val="100000"/>
              </a:lnSpc>
            </a:pPr>
            <a:endParaRPr lang="zh-CN" altLang="en-US" sz="900" dirty="0"/>
          </a:p>
        </p:txBody>
      </p:sp>
      <p:sp>
        <p:nvSpPr>
          <p:cNvPr id="5" name="文本框 4"/>
          <p:cNvSpPr txBox="1"/>
          <p:nvPr/>
        </p:nvSpPr>
        <p:spPr>
          <a:xfrm>
            <a:off x="1690386" y="3037205"/>
            <a:ext cx="2659884" cy="575945"/>
          </a:xfrm>
          <a:prstGeom prst="rect">
            <a:avLst/>
          </a:prstGeom>
          <a:solidFill>
            <a:schemeClr val="bg1"/>
          </a:solidFill>
        </p:spPr>
        <p:txBody>
          <a:bodyPr wrap="square" rtlCol="0">
            <a:noAutofit/>
          </a:bodyPr>
          <a:lstStyle/>
          <a:p>
            <a:pPr>
              <a:lnSpc>
                <a:spcPct val="100000"/>
              </a:lnSpc>
            </a:pPr>
            <a:r>
              <a:rPr lang="zh-CN" altLang="en-US" sz="1400" b="1" dirty="0"/>
              <a:t>角膜塑形术控制近视进展：</a:t>
            </a:r>
            <a:r>
              <a:rPr lang="en-US" altLang="zh-CN" sz="1400" b="1" dirty="0"/>
              <a:t>Meta</a:t>
            </a:r>
            <a:r>
              <a:rPr lang="zh-CN" altLang="en-US" sz="1400" b="1" dirty="0"/>
              <a:t>分析</a:t>
            </a:r>
          </a:p>
        </p:txBody>
      </p:sp>
      <p:sp>
        <p:nvSpPr>
          <p:cNvPr id="12" name="文本框 11"/>
          <p:cNvSpPr txBox="1"/>
          <p:nvPr/>
        </p:nvSpPr>
        <p:spPr>
          <a:xfrm>
            <a:off x="4641215" y="3613150"/>
            <a:ext cx="3825240" cy="698500"/>
          </a:xfrm>
          <a:prstGeom prst="rect">
            <a:avLst/>
          </a:prstGeom>
          <a:solidFill>
            <a:schemeClr val="bg1"/>
          </a:solidFill>
        </p:spPr>
        <p:txBody>
          <a:bodyPr wrap="square" rtlCol="0">
            <a:noAutofit/>
          </a:bodyPr>
          <a:lstStyle/>
          <a:p>
            <a:pPr>
              <a:lnSpc>
                <a:spcPct val="100000"/>
              </a:lnSpc>
            </a:pPr>
            <a:r>
              <a:rPr lang="zh-CN" altLang="en-US" sz="1400" b="1" dirty="0"/>
              <a:t>同心环双焦及周边附加多焦点隐形眼镜延缓学龄儿童近视进展的</a:t>
            </a:r>
            <a:r>
              <a:rPr lang="en-US" altLang="zh-CN" sz="1400" b="1" dirty="0"/>
              <a:t>Meta</a:t>
            </a:r>
            <a:r>
              <a:rPr lang="zh-CN" altLang="en-US" sz="1400" b="1" dirty="0"/>
              <a:t>分析</a:t>
            </a:r>
            <a:endParaRPr lang="en-US" altLang="zh-CN" sz="14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60" y="70921"/>
            <a:ext cx="9072224" cy="1143000"/>
          </a:xfrm>
        </p:spPr>
        <p:txBody>
          <a:bodyPr>
            <a:noAutofit/>
          </a:bodyPr>
          <a:lstStyle/>
          <a:p>
            <a:r>
              <a:rPr lang="en-US" b="1" dirty="0" err="1"/>
              <a:t>近视↓：</a:t>
            </a:r>
            <a:r>
              <a:rPr lang="en-US" b="1" dirty="0" err="1">
                <a:solidFill>
                  <a:srgbClr val="FFFF00"/>
                </a:solidFill>
              </a:rPr>
              <a:t>双焦</a:t>
            </a:r>
            <a:r>
              <a:rPr lang="zh-CN" altLang="en-US" b="1" dirty="0">
                <a:solidFill>
                  <a:srgbClr val="FFFF00"/>
                </a:solidFill>
              </a:rPr>
              <a:t>点</a:t>
            </a:r>
            <a:r>
              <a:rPr lang="en-US" b="1" dirty="0" err="1">
                <a:solidFill>
                  <a:srgbClr val="FFFF00"/>
                </a:solidFill>
              </a:rPr>
              <a:t>和多焦</a:t>
            </a:r>
            <a:r>
              <a:rPr lang="zh-CN" altLang="en-US" b="1" dirty="0">
                <a:solidFill>
                  <a:srgbClr val="FFFF00"/>
                </a:solidFill>
              </a:rPr>
              <a:t>点</a:t>
            </a:r>
            <a:r>
              <a:rPr lang="en-US" b="1" dirty="0">
                <a:solidFill>
                  <a:srgbClr val="FFFF00"/>
                </a:solidFill>
              </a:rPr>
              <a:t>CL：29-70％</a:t>
            </a:r>
          </a:p>
        </p:txBody>
      </p:sp>
      <p:sp>
        <p:nvSpPr>
          <p:cNvPr id="3" name="Content Placeholder 2"/>
          <p:cNvSpPr>
            <a:spLocks noGrp="1"/>
          </p:cNvSpPr>
          <p:nvPr>
            <p:ph idx="1"/>
          </p:nvPr>
        </p:nvSpPr>
        <p:spPr>
          <a:xfrm>
            <a:off x="214386" y="4570979"/>
            <a:ext cx="8499306" cy="1111393"/>
          </a:xfrm>
        </p:spPr>
        <p:txBody>
          <a:bodyPr>
            <a:noAutofit/>
          </a:bodyPr>
          <a:lstStyle/>
          <a:p>
            <a:pPr marL="0" indent="0" algn="ctr">
              <a:buNone/>
            </a:pPr>
            <a:r>
              <a:rPr lang="zh-CN" altLang="en-US" sz="1200" b="1" dirty="0"/>
              <a:t>双焦点  </a:t>
            </a:r>
            <a:r>
              <a:rPr lang="en-US" sz="1200" b="1" dirty="0"/>
              <a:t> </a:t>
            </a:r>
            <a:r>
              <a:rPr lang="en-US" sz="1200" dirty="0"/>
              <a:t>/    新型</a:t>
            </a:r>
            <a:r>
              <a:rPr lang="en-US" sz="1200" b="1" dirty="0"/>
              <a:t>AMCL </a:t>
            </a:r>
            <a:r>
              <a:rPr lang="en-US" sz="1200" dirty="0"/>
              <a:t>/     新型</a:t>
            </a:r>
            <a:r>
              <a:rPr lang="en-US" sz="1200" b="1" dirty="0"/>
              <a:t>AMCL </a:t>
            </a:r>
            <a:r>
              <a:rPr lang="en-US" sz="1200" dirty="0"/>
              <a:t>/     </a:t>
            </a:r>
            <a:r>
              <a:rPr lang="en-US" sz="1200" b="1" dirty="0"/>
              <a:t>+</a:t>
            </a:r>
            <a:r>
              <a:rPr lang="en-US" sz="1200" b="1" dirty="0" err="1"/>
              <a:t>ve</a:t>
            </a:r>
            <a:r>
              <a:rPr lang="en-US" sz="1200" b="1" dirty="0"/>
              <a:t> SA SCL  </a:t>
            </a:r>
            <a:r>
              <a:rPr lang="en-US" sz="1200" dirty="0"/>
              <a:t>/  </a:t>
            </a:r>
            <a:r>
              <a:rPr lang="en-US" sz="1200" b="1" dirty="0" err="1"/>
              <a:t>Proclear</a:t>
            </a:r>
            <a:r>
              <a:rPr lang="en-US" sz="1200" b="1" dirty="0"/>
              <a:t> D MF </a:t>
            </a:r>
            <a:r>
              <a:rPr lang="en-US" sz="1200" dirty="0"/>
              <a:t>/   </a:t>
            </a:r>
            <a:r>
              <a:rPr lang="zh-CN" altLang="en-US" sz="1200" b="1" dirty="0"/>
              <a:t>双焦点</a:t>
            </a:r>
            <a:r>
              <a:rPr lang="en-US" sz="1200" b="1" dirty="0"/>
              <a:t>SCL</a:t>
            </a:r>
            <a:br>
              <a:rPr lang="en-US" sz="1200" dirty="0"/>
            </a:br>
            <a:r>
              <a:rPr lang="zh-CN" altLang="en-US" b="1" dirty="0"/>
              <a:t>内隐斜配戴者</a:t>
            </a:r>
            <a:endParaRPr lang="en-US" b="1" dirty="0"/>
          </a:p>
          <a:p>
            <a:pPr marL="0" indent="0" algn="ctr">
              <a:buNone/>
            </a:pPr>
            <a:r>
              <a:rPr lang="en-US" dirty="0"/>
              <a:t>Phillips&amp;Anstice，2010年，Holden</a:t>
            </a:r>
            <a:r>
              <a:rPr lang="en-US" i="1" dirty="0"/>
              <a:t>等人</a:t>
            </a:r>
            <a:r>
              <a:rPr lang="en-US" dirty="0"/>
              <a:t>，2010年，Sankaridurg</a:t>
            </a:r>
            <a:r>
              <a:rPr lang="en-US" i="1" dirty="0"/>
              <a:t>等人</a:t>
            </a:r>
            <a:r>
              <a:rPr lang="en-US" dirty="0"/>
              <a:t>，2011年，Cheng</a:t>
            </a:r>
            <a:r>
              <a:rPr lang="en-US" i="1" dirty="0"/>
              <a:t>等人</a:t>
            </a:r>
            <a:r>
              <a:rPr lang="en-US" dirty="0"/>
              <a:t>，2016年，Waline</a:t>
            </a:r>
            <a:r>
              <a:rPr lang="en-US" i="1" dirty="0"/>
              <a:t>等人</a:t>
            </a:r>
            <a:r>
              <a:rPr lang="en-US" dirty="0"/>
              <a:t>，2013年，Aller</a:t>
            </a:r>
            <a:r>
              <a:rPr lang="en-US" i="1" dirty="0"/>
              <a:t>等人</a:t>
            </a:r>
            <a:r>
              <a:rPr lang="en-US" dirty="0"/>
              <a:t>，2016年</a:t>
            </a:r>
          </a:p>
        </p:txBody>
      </p:sp>
      <p:pic>
        <p:nvPicPr>
          <p:cNvPr id="4" name="Picture 4" descr="http://www.shortsightedcontrol.com/skin/skin1/images/mms/eyes_eng.jpg"/>
          <p:cNvPicPr>
            <a:picLocks noChangeAspect="1" noChangeArrowheads="1"/>
          </p:cNvPicPr>
          <p:nvPr/>
        </p:nvPicPr>
        <p:blipFill rotWithShape="1">
          <a:blip r:embed="rId3"/>
          <a:srcRect l="4622" t="4285" r="60116" b="54947"/>
          <a:stretch>
            <a:fillRect/>
          </a:stretch>
        </p:blipFill>
        <p:spPr bwMode="auto">
          <a:xfrm>
            <a:off x="7932093" y="820530"/>
            <a:ext cx="1059229" cy="980878"/>
          </a:xfrm>
          <a:prstGeom prst="rect">
            <a:avLst/>
          </a:prstGeom>
          <a:noFill/>
        </p:spPr>
      </p:pic>
      <p:sp>
        <p:nvSpPr>
          <p:cNvPr id="12" name="Can 11"/>
          <p:cNvSpPr/>
          <p:nvPr/>
        </p:nvSpPr>
        <p:spPr>
          <a:xfrm>
            <a:off x="1549790" y="2863355"/>
            <a:ext cx="618261" cy="159640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14" name="Group 17"/>
          <p:cNvGrpSpPr/>
          <p:nvPr/>
        </p:nvGrpSpPr>
        <p:grpSpPr>
          <a:xfrm>
            <a:off x="1512921" y="1260965"/>
            <a:ext cx="910717" cy="3270132"/>
            <a:chOff x="6974006" y="2939600"/>
            <a:chExt cx="1447457" cy="3270926"/>
          </a:xfrm>
        </p:grpSpPr>
        <p:cxnSp>
          <p:nvCxnSpPr>
            <p:cNvPr id="16" name="Straight Connector 15"/>
            <p:cNvCxnSpPr/>
            <p:nvPr/>
          </p:nvCxnSpPr>
          <p:spPr>
            <a:xfrm>
              <a:off x="6974006" y="6209732"/>
              <a:ext cx="14466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flipH="1" flipV="1">
              <a:off x="6785206" y="4574269"/>
              <a:ext cx="327092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268176" y="1126303"/>
            <a:ext cx="946533" cy="369332"/>
          </a:xfrm>
          <a:prstGeom prst="rect">
            <a:avLst/>
          </a:prstGeom>
          <a:noFill/>
        </p:spPr>
        <p:txBody>
          <a:bodyPr wrap="square" rtlCol="0">
            <a:spAutoFit/>
          </a:bodyPr>
          <a:lstStyle/>
          <a:p>
            <a:r>
              <a:rPr lang="en-AU" b="1" dirty="0"/>
              <a:t>100%</a:t>
            </a:r>
          </a:p>
        </p:txBody>
      </p:sp>
      <p:sp>
        <p:nvSpPr>
          <p:cNvPr id="18" name="TextBox 17"/>
          <p:cNvSpPr txBox="1"/>
          <p:nvPr/>
        </p:nvSpPr>
        <p:spPr>
          <a:xfrm>
            <a:off x="1583836" y="3504594"/>
            <a:ext cx="585742" cy="369242"/>
          </a:xfrm>
          <a:prstGeom prst="rect">
            <a:avLst/>
          </a:prstGeom>
          <a:noFill/>
        </p:spPr>
        <p:txBody>
          <a:bodyPr wrap="square" rtlCol="0">
            <a:spAutoFit/>
          </a:bodyPr>
          <a:lstStyle/>
          <a:p>
            <a:pPr algn="ctr"/>
            <a:r>
              <a:rPr lang="en-AU" b="1" dirty="0"/>
              <a:t>45</a:t>
            </a:r>
            <a:r>
              <a:rPr lang="en-AU" dirty="0"/>
              <a:t>%</a:t>
            </a:r>
          </a:p>
        </p:txBody>
      </p:sp>
      <p:sp>
        <p:nvSpPr>
          <p:cNvPr id="19" name="Can 18"/>
          <p:cNvSpPr/>
          <p:nvPr/>
        </p:nvSpPr>
        <p:spPr>
          <a:xfrm>
            <a:off x="2664965" y="2455460"/>
            <a:ext cx="598233" cy="2048256"/>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21" name="Group 17"/>
          <p:cNvGrpSpPr/>
          <p:nvPr/>
        </p:nvGrpSpPr>
        <p:grpSpPr>
          <a:xfrm>
            <a:off x="2602598" y="1260964"/>
            <a:ext cx="881215" cy="3297970"/>
            <a:chOff x="6974006" y="2939600"/>
            <a:chExt cx="1447457" cy="3270926"/>
          </a:xfrm>
        </p:grpSpPr>
        <p:cxnSp>
          <p:nvCxnSpPr>
            <p:cNvPr id="23" name="Straight Connector 22"/>
            <p:cNvCxnSpPr/>
            <p:nvPr/>
          </p:nvCxnSpPr>
          <p:spPr>
            <a:xfrm>
              <a:off x="6974006" y="6209732"/>
              <a:ext cx="14466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H="1" flipV="1">
              <a:off x="6785206" y="4574269"/>
              <a:ext cx="327092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2676698" y="3206082"/>
            <a:ext cx="566767" cy="646331"/>
          </a:xfrm>
          <a:prstGeom prst="rect">
            <a:avLst/>
          </a:prstGeom>
          <a:noFill/>
        </p:spPr>
        <p:txBody>
          <a:bodyPr wrap="square" rtlCol="0">
            <a:spAutoFit/>
          </a:bodyPr>
          <a:lstStyle/>
          <a:p>
            <a:pPr algn="ctr"/>
            <a:r>
              <a:rPr lang="en-AU" b="1" dirty="0"/>
              <a:t>54</a:t>
            </a:r>
            <a:r>
              <a:rPr lang="en-AU" dirty="0"/>
              <a:t>%</a:t>
            </a:r>
          </a:p>
        </p:txBody>
      </p:sp>
      <p:sp>
        <p:nvSpPr>
          <p:cNvPr id="28" name="Can 27"/>
          <p:cNvSpPr/>
          <p:nvPr/>
        </p:nvSpPr>
        <p:spPr>
          <a:xfrm>
            <a:off x="3698905" y="3246544"/>
            <a:ext cx="570526" cy="123754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30" name="Group 17"/>
          <p:cNvGrpSpPr/>
          <p:nvPr/>
        </p:nvGrpSpPr>
        <p:grpSpPr>
          <a:xfrm>
            <a:off x="3636402" y="1213922"/>
            <a:ext cx="840402" cy="3365209"/>
            <a:chOff x="6974006" y="2939600"/>
            <a:chExt cx="1447457" cy="3270926"/>
          </a:xfrm>
        </p:grpSpPr>
        <p:cxnSp>
          <p:nvCxnSpPr>
            <p:cNvPr id="32" name="Straight Connector 31"/>
            <p:cNvCxnSpPr/>
            <p:nvPr/>
          </p:nvCxnSpPr>
          <p:spPr>
            <a:xfrm>
              <a:off x="6974006" y="6209732"/>
              <a:ext cx="14466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flipH="1" flipV="1">
              <a:off x="6785206" y="4574269"/>
              <a:ext cx="327092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3713991" y="3574824"/>
            <a:ext cx="540518" cy="646331"/>
          </a:xfrm>
          <a:prstGeom prst="rect">
            <a:avLst/>
          </a:prstGeom>
          <a:noFill/>
        </p:spPr>
        <p:txBody>
          <a:bodyPr wrap="square" rtlCol="0">
            <a:spAutoFit/>
          </a:bodyPr>
          <a:lstStyle/>
          <a:p>
            <a:pPr algn="ctr"/>
            <a:r>
              <a:rPr lang="en-AU" b="1" dirty="0"/>
              <a:t>34</a:t>
            </a:r>
            <a:r>
              <a:rPr lang="en-AU" dirty="0"/>
              <a:t>%</a:t>
            </a:r>
          </a:p>
        </p:txBody>
      </p:sp>
      <p:sp>
        <p:nvSpPr>
          <p:cNvPr id="39" name="Can 38"/>
          <p:cNvSpPr/>
          <p:nvPr/>
        </p:nvSpPr>
        <p:spPr>
          <a:xfrm>
            <a:off x="4698392" y="1925960"/>
            <a:ext cx="646221" cy="254989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42" name="Group 17"/>
          <p:cNvGrpSpPr/>
          <p:nvPr/>
        </p:nvGrpSpPr>
        <p:grpSpPr>
          <a:xfrm>
            <a:off x="4615459" y="1221435"/>
            <a:ext cx="951903" cy="3357699"/>
            <a:chOff x="6974006" y="2939600"/>
            <a:chExt cx="1447457" cy="3270926"/>
          </a:xfrm>
        </p:grpSpPr>
        <p:cxnSp>
          <p:nvCxnSpPr>
            <p:cNvPr id="44" name="Straight Connector 43"/>
            <p:cNvCxnSpPr/>
            <p:nvPr/>
          </p:nvCxnSpPr>
          <p:spPr>
            <a:xfrm>
              <a:off x="6974006" y="6209732"/>
              <a:ext cx="14466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5400000" flipH="1" flipV="1">
              <a:off x="6785206" y="4574269"/>
              <a:ext cx="327092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1" name="TextBox 40"/>
          <p:cNvSpPr txBox="1"/>
          <p:nvPr/>
        </p:nvSpPr>
        <p:spPr>
          <a:xfrm>
            <a:off x="4674714" y="3151047"/>
            <a:ext cx="698216" cy="369332"/>
          </a:xfrm>
          <a:prstGeom prst="rect">
            <a:avLst/>
          </a:prstGeom>
          <a:noFill/>
        </p:spPr>
        <p:txBody>
          <a:bodyPr wrap="square" rtlCol="0">
            <a:spAutoFit/>
          </a:bodyPr>
          <a:lstStyle/>
          <a:p>
            <a:pPr algn="ctr"/>
            <a:r>
              <a:rPr lang="en-AU" b="1" dirty="0"/>
              <a:t>69%</a:t>
            </a:r>
          </a:p>
        </p:txBody>
      </p:sp>
      <p:sp>
        <p:nvSpPr>
          <p:cNvPr id="46" name="Can 45"/>
          <p:cNvSpPr/>
          <p:nvPr/>
        </p:nvSpPr>
        <p:spPr>
          <a:xfrm>
            <a:off x="5764593" y="3375589"/>
            <a:ext cx="584237" cy="1109396"/>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49" name="Group 17"/>
          <p:cNvGrpSpPr/>
          <p:nvPr/>
        </p:nvGrpSpPr>
        <p:grpSpPr>
          <a:xfrm>
            <a:off x="5679863" y="1216052"/>
            <a:ext cx="860599" cy="3359958"/>
            <a:chOff x="6974006" y="2939600"/>
            <a:chExt cx="1447457" cy="3270926"/>
          </a:xfrm>
        </p:grpSpPr>
        <p:cxnSp>
          <p:nvCxnSpPr>
            <p:cNvPr id="51" name="Straight Connector 50"/>
            <p:cNvCxnSpPr/>
            <p:nvPr/>
          </p:nvCxnSpPr>
          <p:spPr>
            <a:xfrm>
              <a:off x="6974006" y="6209732"/>
              <a:ext cx="14466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flipH="1" flipV="1">
              <a:off x="6785206" y="4574269"/>
              <a:ext cx="327092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8" name="TextBox 47"/>
          <p:cNvSpPr txBox="1"/>
          <p:nvPr/>
        </p:nvSpPr>
        <p:spPr>
          <a:xfrm>
            <a:off x="5779402" y="3656486"/>
            <a:ext cx="553508" cy="646331"/>
          </a:xfrm>
          <a:prstGeom prst="rect">
            <a:avLst/>
          </a:prstGeom>
          <a:noFill/>
        </p:spPr>
        <p:txBody>
          <a:bodyPr wrap="square" rtlCol="0">
            <a:spAutoFit/>
          </a:bodyPr>
          <a:lstStyle/>
          <a:p>
            <a:pPr algn="ctr"/>
            <a:r>
              <a:rPr lang="en-AU" b="1" dirty="0"/>
              <a:t>29</a:t>
            </a:r>
            <a:r>
              <a:rPr lang="en-AU" dirty="0"/>
              <a:t>%</a:t>
            </a:r>
          </a:p>
        </p:txBody>
      </p:sp>
      <p:sp>
        <p:nvSpPr>
          <p:cNvPr id="38" name="TextBox 37"/>
          <p:cNvSpPr txBox="1"/>
          <p:nvPr/>
        </p:nvSpPr>
        <p:spPr>
          <a:xfrm>
            <a:off x="1334241" y="1555511"/>
            <a:ext cx="1049358" cy="304800"/>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b="1" dirty="0">
                <a:solidFill>
                  <a:srgbClr val="FF0000"/>
                </a:solidFill>
              </a:rPr>
              <a:t>10 个月</a:t>
            </a:r>
          </a:p>
        </p:txBody>
      </p:sp>
      <p:sp>
        <p:nvSpPr>
          <p:cNvPr id="40" name="TextBox 39"/>
          <p:cNvSpPr txBox="1"/>
          <p:nvPr/>
        </p:nvSpPr>
        <p:spPr>
          <a:xfrm>
            <a:off x="2463246" y="1555511"/>
            <a:ext cx="1001670" cy="304800"/>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b="1" dirty="0">
                <a:solidFill>
                  <a:srgbClr val="FF0000"/>
                </a:solidFill>
              </a:rPr>
              <a:t>6 个月</a:t>
            </a:r>
          </a:p>
        </p:txBody>
      </p:sp>
      <p:sp>
        <p:nvSpPr>
          <p:cNvPr id="47" name="TextBox 46"/>
          <p:cNvSpPr txBox="1"/>
          <p:nvPr/>
        </p:nvSpPr>
        <p:spPr>
          <a:xfrm>
            <a:off x="3554981" y="1555511"/>
            <a:ext cx="858375" cy="304800"/>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b="1" dirty="0">
                <a:solidFill>
                  <a:srgbClr val="FF0000"/>
                </a:solidFill>
              </a:rPr>
              <a:t>1 </a:t>
            </a:r>
            <a:r>
              <a:rPr lang="zh-CN" altLang="en-US" sz="1400" b="1" dirty="0">
                <a:solidFill>
                  <a:srgbClr val="FF0000"/>
                </a:solidFill>
              </a:rPr>
              <a:t>年</a:t>
            </a:r>
          </a:p>
        </p:txBody>
      </p:sp>
      <p:sp>
        <p:nvSpPr>
          <p:cNvPr id="50" name="TextBox 49"/>
          <p:cNvSpPr txBox="1"/>
          <p:nvPr/>
        </p:nvSpPr>
        <p:spPr>
          <a:xfrm>
            <a:off x="4555501" y="1555511"/>
            <a:ext cx="932002" cy="304800"/>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b="1" dirty="0">
                <a:solidFill>
                  <a:srgbClr val="FF0000"/>
                </a:solidFill>
              </a:rPr>
              <a:t>6 个月</a:t>
            </a:r>
          </a:p>
        </p:txBody>
      </p:sp>
      <p:sp>
        <p:nvSpPr>
          <p:cNvPr id="54" name="TextBox 53"/>
          <p:cNvSpPr txBox="1"/>
          <p:nvPr/>
        </p:nvSpPr>
        <p:spPr>
          <a:xfrm>
            <a:off x="5663797" y="1555511"/>
            <a:ext cx="785828" cy="304800"/>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b="1" dirty="0">
                <a:solidFill>
                  <a:srgbClr val="FF0000"/>
                </a:solidFill>
              </a:rPr>
              <a:t>2 </a:t>
            </a:r>
            <a:r>
              <a:rPr lang="zh-CN" altLang="en-US" sz="1400" b="1" dirty="0">
                <a:solidFill>
                  <a:srgbClr val="FF0000"/>
                </a:solidFill>
              </a:rPr>
              <a:t>年</a:t>
            </a:r>
          </a:p>
        </p:txBody>
      </p:sp>
      <p:sp>
        <p:nvSpPr>
          <p:cNvPr id="55" name="Can 54"/>
          <p:cNvSpPr/>
          <p:nvPr/>
        </p:nvSpPr>
        <p:spPr>
          <a:xfrm>
            <a:off x="6750224" y="1920672"/>
            <a:ext cx="646221" cy="254989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nvGrpSpPr>
          <p:cNvPr id="56" name="Group 17"/>
          <p:cNvGrpSpPr/>
          <p:nvPr/>
        </p:nvGrpSpPr>
        <p:grpSpPr>
          <a:xfrm>
            <a:off x="6648820" y="1216157"/>
            <a:ext cx="951903" cy="3357699"/>
            <a:chOff x="6974006" y="2939600"/>
            <a:chExt cx="1447457" cy="3270926"/>
          </a:xfrm>
        </p:grpSpPr>
        <p:cxnSp>
          <p:nvCxnSpPr>
            <p:cNvPr id="57" name="Straight Connector 56"/>
            <p:cNvCxnSpPr/>
            <p:nvPr/>
          </p:nvCxnSpPr>
          <p:spPr>
            <a:xfrm>
              <a:off x="6974006" y="6209732"/>
              <a:ext cx="144666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5400000" flipH="1" flipV="1">
              <a:off x="6785206" y="4574269"/>
              <a:ext cx="327092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6726004" y="3025191"/>
            <a:ext cx="698216" cy="369332"/>
          </a:xfrm>
          <a:prstGeom prst="rect">
            <a:avLst/>
          </a:prstGeom>
          <a:noFill/>
        </p:spPr>
        <p:txBody>
          <a:bodyPr wrap="square" rtlCol="0">
            <a:spAutoFit/>
          </a:bodyPr>
          <a:lstStyle/>
          <a:p>
            <a:pPr algn="ctr"/>
            <a:r>
              <a:rPr lang="en-AU" b="1" dirty="0"/>
              <a:t>70%</a:t>
            </a:r>
          </a:p>
        </p:txBody>
      </p:sp>
      <p:sp>
        <p:nvSpPr>
          <p:cNvPr id="60" name="TextBox 59"/>
          <p:cNvSpPr txBox="1"/>
          <p:nvPr/>
        </p:nvSpPr>
        <p:spPr>
          <a:xfrm>
            <a:off x="6706607" y="1555511"/>
            <a:ext cx="733455" cy="304800"/>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b="1" dirty="0">
                <a:solidFill>
                  <a:srgbClr val="FF0000"/>
                </a:solidFill>
              </a:rPr>
              <a:t>1 </a:t>
            </a:r>
            <a:r>
              <a:rPr lang="zh-CN" altLang="en-US" sz="1400" b="1" dirty="0">
                <a:solidFill>
                  <a:srgbClr val="FF0000"/>
                </a:solidFill>
              </a:rPr>
              <a:t>年</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6"/>
          <p:cNvSpPr>
            <a:spLocks noGrp="1"/>
          </p:cNvSpPr>
          <p:nvPr>
            <p:ph type="ctrTitle" idx="4294967295"/>
          </p:nvPr>
        </p:nvSpPr>
        <p:spPr>
          <a:xfrm>
            <a:off x="1388534" y="1674551"/>
            <a:ext cx="7687733" cy="335476"/>
          </a:xfrm>
        </p:spPr>
        <p:txBody>
          <a:bodyPr>
            <a:spAutoFit/>
          </a:bodyPr>
          <a:lstStyle/>
          <a:p>
            <a:pPr eaLnBrk="1" hangingPunct="1"/>
            <a:r>
              <a:rPr lang="zh-CN" altLang="en-US" sz="1580" b="1" dirty="0">
                <a:solidFill>
                  <a:schemeClr val="tx1"/>
                </a:solidFill>
                <a:sym typeface="+mn-ea"/>
              </a:rPr>
              <a:t>通过教育基金和实物捐赠，</a:t>
            </a:r>
            <a:r>
              <a:rPr lang="en-CA" altLang="en-US" sz="1580" b="1" dirty="0" err="1">
                <a:solidFill>
                  <a:schemeClr val="tx1"/>
                </a:solidFill>
              </a:rPr>
              <a:t>IACLE开发和提供隐形眼镜教育</a:t>
            </a:r>
            <a:endParaRPr lang="en-CA" altLang="en-US" sz="1580" b="1" dirty="0">
              <a:solidFill>
                <a:schemeClr val="tx1"/>
              </a:solidFill>
            </a:endParaRPr>
          </a:p>
        </p:txBody>
      </p:sp>
      <p:sp>
        <p:nvSpPr>
          <p:cNvPr id="16387" name="TextBox 1"/>
          <p:cNvSpPr txBox="1">
            <a:spLocks noChangeArrowheads="1"/>
          </p:cNvSpPr>
          <p:nvPr/>
        </p:nvSpPr>
        <p:spPr bwMode="auto">
          <a:xfrm>
            <a:off x="3601156" y="4481377"/>
            <a:ext cx="1361270"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CIBA Vision</a:t>
            </a:r>
            <a:br>
              <a:rPr lang="en-AU" altLang="en-US" sz="1422" b="1" dirty="0">
                <a:solidFill>
                  <a:srgbClr val="5C6F7B"/>
                </a:solidFill>
              </a:rPr>
            </a:br>
            <a:r>
              <a:rPr lang="en-AU" altLang="en-US" sz="1422" b="1" dirty="0">
                <a:solidFill>
                  <a:srgbClr val="5C6F7B"/>
                </a:solidFill>
              </a:rPr>
              <a:t>Bausch &amp; Lomb</a:t>
            </a:r>
          </a:p>
          <a:p>
            <a:pPr>
              <a:spcBef>
                <a:spcPct val="0"/>
              </a:spcBef>
              <a:buFontTx/>
              <a:buNone/>
            </a:pPr>
            <a:r>
              <a:rPr lang="en-AU" altLang="en-US" sz="1422" b="1" dirty="0">
                <a:solidFill>
                  <a:srgbClr val="5C6F7B"/>
                </a:solidFill>
              </a:rPr>
              <a:t>Allergan</a:t>
            </a:r>
          </a:p>
          <a:p>
            <a:pPr>
              <a:spcBef>
                <a:spcPct val="0"/>
              </a:spcBef>
              <a:buFontTx/>
              <a:buNone/>
            </a:pPr>
            <a:r>
              <a:rPr lang="en-AU" altLang="en-US" sz="1422" b="1" dirty="0">
                <a:solidFill>
                  <a:srgbClr val="5C6F7B"/>
                </a:solidFill>
              </a:rPr>
              <a:t>AMO</a:t>
            </a:r>
          </a:p>
          <a:p>
            <a:pPr>
              <a:spcBef>
                <a:spcPct val="0"/>
              </a:spcBef>
              <a:buFontTx/>
              <a:buNone/>
            </a:pPr>
            <a:r>
              <a:rPr lang="en-AU" altLang="en-US" sz="1422" b="1" dirty="0">
                <a:solidFill>
                  <a:srgbClr val="5C6F7B"/>
                </a:solidFill>
              </a:rPr>
              <a:t>Ocular Sciences</a:t>
            </a:r>
          </a:p>
        </p:txBody>
      </p:sp>
      <p:sp>
        <p:nvSpPr>
          <p:cNvPr id="16388" name="TextBox 3"/>
          <p:cNvSpPr txBox="1">
            <a:spLocks noChangeArrowheads="1"/>
          </p:cNvSpPr>
          <p:nvPr/>
        </p:nvSpPr>
        <p:spPr bwMode="auto">
          <a:xfrm>
            <a:off x="5987348" y="4481377"/>
            <a:ext cx="1915974" cy="11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AU" altLang="en-US" sz="1422" b="1" dirty="0">
                <a:solidFill>
                  <a:srgbClr val="5C6F7B"/>
                </a:solidFill>
              </a:rPr>
              <a:t>Wesley Jessen</a:t>
            </a:r>
          </a:p>
          <a:p>
            <a:pPr>
              <a:spcBef>
                <a:spcPct val="0"/>
              </a:spcBef>
              <a:buFontTx/>
              <a:buNone/>
            </a:pPr>
            <a:r>
              <a:rPr lang="en-AU" altLang="en-US" sz="1422" b="1" dirty="0">
                <a:solidFill>
                  <a:srgbClr val="5C6F7B"/>
                </a:solidFill>
              </a:rPr>
              <a:t>Menicon</a:t>
            </a:r>
          </a:p>
          <a:p>
            <a:pPr>
              <a:spcBef>
                <a:spcPct val="0"/>
              </a:spcBef>
              <a:buFontTx/>
              <a:buNone/>
            </a:pPr>
            <a:r>
              <a:rPr lang="en-AU" altLang="en-US" sz="1422" b="1" dirty="0">
                <a:solidFill>
                  <a:srgbClr val="5C6F7B"/>
                </a:solidFill>
              </a:rPr>
              <a:t>Paragon</a:t>
            </a:r>
          </a:p>
          <a:p>
            <a:pPr>
              <a:spcBef>
                <a:spcPct val="0"/>
              </a:spcBef>
              <a:buFontTx/>
              <a:buNone/>
            </a:pPr>
            <a:r>
              <a:rPr lang="en-AU" altLang="en-US" sz="1422" b="1" dirty="0">
                <a:solidFill>
                  <a:srgbClr val="5C6F7B"/>
                </a:solidFill>
              </a:rPr>
              <a:t>Pilkington Barnes-Hind</a:t>
            </a:r>
          </a:p>
          <a:p>
            <a:pPr>
              <a:spcBef>
                <a:spcPct val="0"/>
              </a:spcBef>
              <a:buFontTx/>
              <a:buNone/>
            </a:pPr>
            <a:r>
              <a:rPr lang="en-AU" altLang="en-US" sz="1422" b="1" dirty="0">
                <a:solidFill>
                  <a:srgbClr val="5C6F7B"/>
                </a:solidFill>
              </a:rPr>
              <a:t>Aspect Vision Care</a:t>
            </a:r>
            <a:endParaRPr lang="en-GB" altLang="en-US" sz="1422" b="1" dirty="0">
              <a:solidFill>
                <a:srgbClr val="5C6F7B"/>
              </a:solidFill>
            </a:endParaRPr>
          </a:p>
        </p:txBody>
      </p:sp>
      <p:sp>
        <p:nvSpPr>
          <p:cNvPr id="16389" name="TextBox 1"/>
          <p:cNvSpPr txBox="1">
            <a:spLocks noChangeArrowheads="1"/>
          </p:cNvSpPr>
          <p:nvPr/>
        </p:nvSpPr>
        <p:spPr bwMode="auto">
          <a:xfrm>
            <a:off x="3081868"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铂金赞助商</a:t>
            </a:r>
            <a:endParaRPr lang="en-GB" altLang="en-US" sz="1422" b="1" i="1" dirty="0">
              <a:solidFill>
                <a:prstClr val="black"/>
              </a:solidFill>
              <a:latin typeface="Arial" panose="020B0604020202020204" pitchFamily="34" charset="0"/>
            </a:endParaRPr>
          </a:p>
        </p:txBody>
      </p:sp>
      <p:sp>
        <p:nvSpPr>
          <p:cNvPr id="16390" name="TextBox 5"/>
          <p:cNvSpPr txBox="1">
            <a:spLocks noChangeArrowheads="1"/>
          </p:cNvSpPr>
          <p:nvPr/>
        </p:nvSpPr>
        <p:spPr bwMode="auto">
          <a:xfrm>
            <a:off x="6097415" y="2318927"/>
            <a:ext cx="1098378"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白银赞助商</a:t>
            </a:r>
            <a:endParaRPr lang="en-GB" altLang="en-US" sz="1422" b="1" i="1" dirty="0">
              <a:solidFill>
                <a:prstClr val="black"/>
              </a:solidFill>
              <a:latin typeface="Arial" panose="020B0604020202020204" pitchFamily="34" charset="0"/>
            </a:endParaRPr>
          </a:p>
        </p:txBody>
      </p:sp>
      <p:sp>
        <p:nvSpPr>
          <p:cNvPr id="16391" name="TextBox 6"/>
          <p:cNvSpPr txBox="1">
            <a:spLocks noChangeArrowheads="1"/>
          </p:cNvSpPr>
          <p:nvPr/>
        </p:nvSpPr>
        <p:spPr bwMode="auto">
          <a:xfrm>
            <a:off x="5465236" y="3876794"/>
            <a:ext cx="915635"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zh-CN" altLang="en-US" sz="1422" b="1" i="1" dirty="0">
                <a:solidFill>
                  <a:prstClr val="black"/>
                </a:solidFill>
                <a:latin typeface="Arial" panose="020B0604020202020204" pitchFamily="34" charset="0"/>
              </a:rPr>
              <a:t>捐赠资助</a:t>
            </a:r>
            <a:endParaRPr lang="en-GB" altLang="en-US" sz="1422" b="1" i="1" dirty="0">
              <a:solidFill>
                <a:prstClr val="black"/>
              </a:solidFill>
              <a:latin typeface="Arial" panose="020B0604020202020204" pitchFamily="34" charset="0"/>
            </a:endParaRPr>
          </a:p>
        </p:txBody>
      </p:sp>
    </p:spTree>
    <p:extLst>
      <p:ext uri="{BB962C8B-B14F-4D97-AF65-F5344CB8AC3E}">
        <p14:creationId xmlns:p14="http://schemas.microsoft.com/office/powerpoint/2010/main" val="1221199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44957" y="1357143"/>
            <a:ext cx="6021467" cy="4072213"/>
            <a:chOff x="1987069" y="1668627"/>
            <a:chExt cx="6021467" cy="4072213"/>
          </a:xfrm>
        </p:grpSpPr>
        <p:sp>
          <p:nvSpPr>
            <p:cNvPr id="14" name="Can 13"/>
            <p:cNvSpPr/>
            <p:nvPr/>
          </p:nvSpPr>
          <p:spPr>
            <a:xfrm>
              <a:off x="3160319" y="2110105"/>
              <a:ext cx="378000" cy="327013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t> </a:t>
              </a:r>
            </a:p>
          </p:txBody>
        </p:sp>
        <p:sp>
          <p:nvSpPr>
            <p:cNvPr id="12" name="Can 11"/>
            <p:cNvSpPr/>
            <p:nvPr/>
          </p:nvSpPr>
          <p:spPr>
            <a:xfrm>
              <a:off x="2699423" y="3400108"/>
              <a:ext cx="378000" cy="1980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8" name="Straight Connector 7"/>
            <p:cNvCxnSpPr/>
            <p:nvPr/>
          </p:nvCxnSpPr>
          <p:spPr>
            <a:xfrm>
              <a:off x="1987069" y="5456409"/>
              <a:ext cx="50685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flipH="1" flipV="1">
              <a:off x="5382037" y="3780881"/>
              <a:ext cx="3347116" cy="55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048966" y="1975287"/>
              <a:ext cx="959570" cy="369332"/>
            </a:xfrm>
            <a:prstGeom prst="rect">
              <a:avLst/>
            </a:prstGeom>
            <a:noFill/>
          </p:spPr>
          <p:txBody>
            <a:bodyPr wrap="square" rtlCol="0">
              <a:spAutoFit/>
            </a:bodyPr>
            <a:lstStyle/>
            <a:p>
              <a:r>
                <a:rPr lang="en-AU" b="1" dirty="0">
                  <a:latin typeface="Arial" panose="020B0604020202020204" pitchFamily="34" charset="0"/>
                  <a:cs typeface="Arial" panose="020B0604020202020204" pitchFamily="34" charset="0"/>
                </a:rPr>
                <a:t>100%</a:t>
              </a:r>
            </a:p>
          </p:txBody>
        </p:sp>
        <p:sp>
          <p:nvSpPr>
            <p:cNvPr id="17" name="Can 16"/>
            <p:cNvSpPr/>
            <p:nvPr/>
          </p:nvSpPr>
          <p:spPr>
            <a:xfrm>
              <a:off x="2207024" y="3674274"/>
              <a:ext cx="378000" cy="170597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Can 17"/>
            <p:cNvSpPr/>
            <p:nvPr/>
          </p:nvSpPr>
          <p:spPr>
            <a:xfrm>
              <a:off x="3639259" y="3871187"/>
              <a:ext cx="378000" cy="1512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9" name="Can 18"/>
            <p:cNvSpPr/>
            <p:nvPr/>
          </p:nvSpPr>
          <p:spPr>
            <a:xfrm>
              <a:off x="4126092" y="3918410"/>
              <a:ext cx="378000" cy="1476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Can 19"/>
            <p:cNvSpPr/>
            <p:nvPr/>
          </p:nvSpPr>
          <p:spPr>
            <a:xfrm>
              <a:off x="4594866" y="4177569"/>
              <a:ext cx="378000" cy="1224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1" name="Can 20"/>
            <p:cNvSpPr/>
            <p:nvPr/>
          </p:nvSpPr>
          <p:spPr>
            <a:xfrm>
              <a:off x="5092280" y="4240610"/>
              <a:ext cx="378000" cy="1152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Can 21"/>
            <p:cNvSpPr/>
            <p:nvPr/>
          </p:nvSpPr>
          <p:spPr>
            <a:xfrm>
              <a:off x="5564223" y="3155711"/>
              <a:ext cx="377999" cy="2268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3" name="Can 22"/>
            <p:cNvSpPr/>
            <p:nvPr/>
          </p:nvSpPr>
          <p:spPr>
            <a:xfrm>
              <a:off x="6032985" y="3400108"/>
              <a:ext cx="378000" cy="203030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4" name="Can 23"/>
            <p:cNvSpPr/>
            <p:nvPr/>
          </p:nvSpPr>
          <p:spPr>
            <a:xfrm>
              <a:off x="6519817" y="3965633"/>
              <a:ext cx="378000" cy="1476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 name="TextBox 9"/>
            <p:cNvSpPr txBox="1"/>
            <p:nvPr/>
          </p:nvSpPr>
          <p:spPr>
            <a:xfrm>
              <a:off x="2186929" y="4283817"/>
              <a:ext cx="4914745" cy="276999"/>
            </a:xfrm>
            <a:prstGeom prst="rect">
              <a:avLst/>
            </a:prstGeom>
            <a:noFill/>
          </p:spPr>
          <p:txBody>
            <a:bodyPr wrap="square" rtlCol="0">
              <a:spAutoFit/>
            </a:bodyPr>
            <a:lstStyle/>
            <a:p>
              <a:r>
                <a:rPr lang="en-AU" sz="1200" b="1" dirty="0"/>
                <a:t>47%      55%     100%    40%       42%      37%       32%      63%     56%       45%</a:t>
              </a:r>
            </a:p>
          </p:txBody>
        </p:sp>
        <p:sp>
          <p:nvSpPr>
            <p:cNvPr id="25" name="TextBox 24"/>
            <p:cNvSpPr txBox="1"/>
            <p:nvPr/>
          </p:nvSpPr>
          <p:spPr>
            <a:xfrm>
              <a:off x="3672464" y="1668627"/>
              <a:ext cx="2366598" cy="1015663"/>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000" dirty="0">
                  <a:solidFill>
                    <a:srgbClr val="5C6F7B"/>
                  </a:solidFill>
                  <a:latin typeface="Arial" panose="020B0604020202020204" pitchFamily="34" charset="0"/>
                  <a:cs typeface="Arial" panose="020B0604020202020204" pitchFamily="34" charset="0"/>
                </a:rPr>
                <a:t>12个月</a:t>
              </a:r>
              <a:r>
                <a:rPr lang="zh-CN" altLang="en-US" sz="2000" dirty="0">
                  <a:solidFill>
                    <a:srgbClr val="5C6F7B"/>
                  </a:solidFill>
                  <a:latin typeface="Arial" panose="020B0604020202020204" pitchFamily="34" charset="0"/>
                  <a:cs typeface="Arial" panose="020B0604020202020204" pitchFamily="34" charset="0"/>
                </a:rPr>
                <a:t>，转换</a:t>
              </a:r>
              <a:r>
                <a:rPr lang="en-US" sz="2000" dirty="0">
                  <a:solidFill>
                    <a:srgbClr val="5C6F7B"/>
                  </a:solidFill>
                  <a:latin typeface="Arial" panose="020B0604020202020204" pitchFamily="34" charset="0"/>
                  <a:cs typeface="Arial" panose="020B0604020202020204" pitchFamily="34" charset="0"/>
                </a:rPr>
                <a:t>，</a:t>
              </a:r>
              <a:r>
                <a:rPr lang="zh-CN" altLang="en-US" sz="2000" dirty="0">
                  <a:solidFill>
                    <a:srgbClr val="5C6F7B"/>
                  </a:solidFill>
                  <a:latin typeface="Arial" panose="020B0604020202020204" pitchFamily="34" charset="0"/>
                  <a:cs typeface="Arial" panose="020B0604020202020204" pitchFamily="34" charset="0"/>
                </a:rPr>
                <a:t>普通</a:t>
              </a:r>
              <a:r>
                <a:rPr lang="en-US" sz="2000" dirty="0">
                  <a:solidFill>
                    <a:srgbClr val="5C6F7B"/>
                  </a:solidFill>
                  <a:latin typeface="Arial" panose="020B0604020202020204" pitchFamily="34" charset="0"/>
                  <a:cs typeface="Arial" panose="020B0604020202020204" pitchFamily="34" charset="0"/>
                </a:rPr>
                <a:t>RGP </a:t>
              </a:r>
              <a:r>
                <a:rPr lang="zh-CN" altLang="en-US" sz="2000" dirty="0">
                  <a:solidFill>
                    <a:srgbClr val="5C6F7B"/>
                  </a:solidFill>
                  <a:latin typeface="Arial" panose="020B0604020202020204" pitchFamily="34" charset="0"/>
                  <a:cs typeface="Arial" panose="020B0604020202020204" pitchFamily="34" charset="0"/>
                </a:rPr>
                <a:t>配戴于对侧眼</a:t>
              </a:r>
              <a:endParaRPr lang="en-US" sz="2000" dirty="0">
                <a:solidFill>
                  <a:srgbClr val="5C6F7B"/>
                </a:solidFill>
                <a:latin typeface="Arial" panose="020B0604020202020204" pitchFamily="34" charset="0"/>
                <a:cs typeface="Arial" panose="020B0604020202020204" pitchFamily="34" charset="0"/>
              </a:endParaRPr>
            </a:p>
          </p:txBody>
        </p:sp>
        <p:sp>
          <p:nvSpPr>
            <p:cNvPr id="26" name="Donut 25"/>
            <p:cNvSpPr/>
            <p:nvPr/>
          </p:nvSpPr>
          <p:spPr>
            <a:xfrm>
              <a:off x="3094229" y="1863192"/>
              <a:ext cx="557732" cy="3877648"/>
            </a:xfrm>
            <a:prstGeom prst="donut">
              <a:avLst>
                <a:gd name="adj" fmla="val 9824"/>
              </a:avLst>
            </a:prstGeom>
            <a:solidFill>
              <a:schemeClr val="bg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grpSp>
      <p:sp>
        <p:nvSpPr>
          <p:cNvPr id="27" name="Donut 26"/>
          <p:cNvSpPr/>
          <p:nvPr/>
        </p:nvSpPr>
        <p:spPr>
          <a:xfrm>
            <a:off x="3440364" y="5489654"/>
            <a:ext cx="2259129" cy="655889"/>
          </a:xfrm>
          <a:prstGeom prst="donut">
            <a:avLst>
              <a:gd name="adj" fmla="val 10459"/>
            </a:avLst>
          </a:prstGeom>
          <a:solidFill>
            <a:schemeClr val="bg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28" name="Title 1"/>
          <p:cNvSpPr txBox="1"/>
          <p:nvPr/>
        </p:nvSpPr>
        <p:spPr>
          <a:xfrm>
            <a:off x="152160" y="70921"/>
            <a:ext cx="9072224" cy="1143000"/>
          </a:xfrm>
          <a:prstGeom prst="rect">
            <a:avLst/>
          </a:prstGeom>
        </p:spPr>
        <p:txBody>
          <a:bodyPr>
            <a:no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en-US" dirty="0"/>
              <a:t>近视↓：</a:t>
            </a:r>
            <a:r>
              <a:rPr lang="zh-CN" altLang="en-US" dirty="0">
                <a:solidFill>
                  <a:srgbClr val="FFFF00"/>
                </a:solidFill>
              </a:rPr>
              <a:t>角膜塑形镜</a:t>
            </a:r>
            <a:r>
              <a:rPr lang="en-US" dirty="0">
                <a:solidFill>
                  <a:srgbClr val="FFFF00"/>
                </a:solidFill>
              </a:rPr>
              <a:t>：32-100％（50％）</a:t>
            </a:r>
          </a:p>
        </p:txBody>
      </p:sp>
      <p:sp>
        <p:nvSpPr>
          <p:cNvPr id="4" name="Rectangle 3"/>
          <p:cNvSpPr/>
          <p:nvPr/>
        </p:nvSpPr>
        <p:spPr>
          <a:xfrm>
            <a:off x="3554486" y="5663964"/>
            <a:ext cx="1999971" cy="338554"/>
          </a:xfrm>
          <a:prstGeom prst="rect">
            <a:avLst/>
          </a:prstGeom>
        </p:spPr>
        <p:txBody>
          <a:bodyPr wrap="none">
            <a:spAutoFit/>
          </a:bodyPr>
          <a:lstStyle/>
          <a:p>
            <a:r>
              <a:rPr lang="en-AU" sz="1600" b="1" dirty="0" err="1">
                <a:solidFill>
                  <a:srgbClr val="000000"/>
                </a:solidFill>
              </a:rPr>
              <a:t>Swarbrick</a:t>
            </a:r>
            <a:r>
              <a:rPr lang="en-AU" sz="1600" b="1" dirty="0">
                <a:solidFill>
                  <a:srgbClr val="000000"/>
                </a:solidFill>
                <a:cs typeface="Times New Roman" panose="02020603050405020304" pitchFamily="18" charset="0"/>
              </a:rPr>
              <a:t> </a:t>
            </a:r>
            <a:r>
              <a:rPr lang="en-AU" sz="1600" b="1" i="1" dirty="0" err="1">
                <a:solidFill>
                  <a:srgbClr val="000000"/>
                </a:solidFill>
                <a:cs typeface="Times New Roman" panose="02020603050405020304" pitchFamily="18" charset="0"/>
              </a:rPr>
              <a:t>等人</a:t>
            </a:r>
            <a:r>
              <a:rPr lang="en-AU" sz="1600" b="1" dirty="0">
                <a:solidFill>
                  <a:srgbClr val="000000"/>
                </a:solidFill>
                <a:cs typeface="Times New Roman" panose="02020603050405020304" pitchFamily="18" charset="0"/>
              </a:rPr>
              <a:t>, </a:t>
            </a:r>
            <a:r>
              <a:rPr lang="en-AU" sz="1600" b="1" dirty="0">
                <a:solidFill>
                  <a:srgbClr val="000000"/>
                </a:solidFill>
              </a:rPr>
              <a:t>2015</a:t>
            </a:r>
            <a:endParaRPr lang="en-GB" sz="1600" b="1" dirty="0"/>
          </a:p>
        </p:txBody>
      </p:sp>
      <p:sp>
        <p:nvSpPr>
          <p:cNvPr id="29" name="TextBox 28"/>
          <p:cNvSpPr txBox="1"/>
          <p:nvPr/>
        </p:nvSpPr>
        <p:spPr>
          <a:xfrm>
            <a:off x="6060340" y="5864090"/>
            <a:ext cx="2492990" cy="369332"/>
          </a:xfrm>
          <a:prstGeom prst="rect">
            <a:avLst/>
          </a:prstGeom>
          <a:noFill/>
        </p:spPr>
        <p:txBody>
          <a:bodyPr wrap="none" rtlCol="0">
            <a:spAutoFit/>
          </a:bodyPr>
          <a:lstStyle/>
          <a:p>
            <a:pPr algn="l"/>
            <a:r>
              <a:rPr lang="zh-CN" altLang="en-US" dirty="0"/>
              <a:t>备注</a:t>
            </a:r>
            <a:r>
              <a:rPr lang="en-GB" dirty="0" err="1"/>
              <a:t>中有更多参考资料</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n 13"/>
          <p:cNvSpPr/>
          <p:nvPr/>
        </p:nvSpPr>
        <p:spPr>
          <a:xfrm>
            <a:off x="2718207" y="1798617"/>
            <a:ext cx="378000" cy="327013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t> </a:t>
            </a:r>
          </a:p>
        </p:txBody>
      </p:sp>
      <p:sp>
        <p:nvSpPr>
          <p:cNvPr id="12" name="Can 11"/>
          <p:cNvSpPr/>
          <p:nvPr/>
        </p:nvSpPr>
        <p:spPr>
          <a:xfrm>
            <a:off x="2257311" y="3088620"/>
            <a:ext cx="378000" cy="1980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8" name="Straight Connector 7"/>
          <p:cNvCxnSpPr/>
          <p:nvPr/>
        </p:nvCxnSpPr>
        <p:spPr>
          <a:xfrm>
            <a:off x="1544957" y="5144921"/>
            <a:ext cx="50685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flipH="1" flipV="1">
            <a:off x="4939925" y="3469393"/>
            <a:ext cx="3347116" cy="55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606854" y="1663799"/>
            <a:ext cx="959570" cy="369332"/>
          </a:xfrm>
          <a:prstGeom prst="rect">
            <a:avLst/>
          </a:prstGeom>
          <a:noFill/>
        </p:spPr>
        <p:txBody>
          <a:bodyPr wrap="square" rtlCol="0">
            <a:spAutoFit/>
          </a:bodyPr>
          <a:lstStyle/>
          <a:p>
            <a:r>
              <a:rPr lang="en-AU" b="1" dirty="0">
                <a:latin typeface="Arial" panose="020B0604020202020204" pitchFamily="34" charset="0"/>
                <a:cs typeface="Arial" panose="020B0604020202020204" pitchFamily="34" charset="0"/>
              </a:rPr>
              <a:t>100%</a:t>
            </a:r>
          </a:p>
        </p:txBody>
      </p:sp>
      <p:sp>
        <p:nvSpPr>
          <p:cNvPr id="17" name="Can 16"/>
          <p:cNvSpPr/>
          <p:nvPr/>
        </p:nvSpPr>
        <p:spPr>
          <a:xfrm>
            <a:off x="1764912" y="3362788"/>
            <a:ext cx="378000" cy="170597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Can 17"/>
          <p:cNvSpPr/>
          <p:nvPr/>
        </p:nvSpPr>
        <p:spPr>
          <a:xfrm>
            <a:off x="3197147" y="3559699"/>
            <a:ext cx="378000" cy="1512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9" name="Can 18"/>
          <p:cNvSpPr/>
          <p:nvPr/>
        </p:nvSpPr>
        <p:spPr>
          <a:xfrm>
            <a:off x="3683980" y="3606922"/>
            <a:ext cx="378000" cy="1476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Can 19"/>
          <p:cNvSpPr/>
          <p:nvPr/>
        </p:nvSpPr>
        <p:spPr>
          <a:xfrm>
            <a:off x="4152754" y="3866081"/>
            <a:ext cx="378000" cy="1224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1" name="Can 20"/>
          <p:cNvSpPr/>
          <p:nvPr/>
        </p:nvSpPr>
        <p:spPr>
          <a:xfrm>
            <a:off x="4650168" y="3929122"/>
            <a:ext cx="378000" cy="1152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Can 21"/>
          <p:cNvSpPr/>
          <p:nvPr/>
        </p:nvSpPr>
        <p:spPr>
          <a:xfrm>
            <a:off x="5122118" y="2844223"/>
            <a:ext cx="377999" cy="2268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3" name="Can 22"/>
          <p:cNvSpPr/>
          <p:nvPr/>
        </p:nvSpPr>
        <p:spPr>
          <a:xfrm>
            <a:off x="5590873" y="3088620"/>
            <a:ext cx="378000" cy="203030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4" name="Can 23"/>
          <p:cNvSpPr/>
          <p:nvPr/>
        </p:nvSpPr>
        <p:spPr>
          <a:xfrm>
            <a:off x="6077705" y="3654145"/>
            <a:ext cx="378000" cy="1476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 name="TextBox 9"/>
          <p:cNvSpPr txBox="1"/>
          <p:nvPr/>
        </p:nvSpPr>
        <p:spPr>
          <a:xfrm>
            <a:off x="1744820" y="3972336"/>
            <a:ext cx="4914745" cy="276999"/>
          </a:xfrm>
          <a:prstGeom prst="rect">
            <a:avLst/>
          </a:prstGeom>
          <a:noFill/>
        </p:spPr>
        <p:txBody>
          <a:bodyPr wrap="square" rtlCol="0">
            <a:spAutoFit/>
          </a:bodyPr>
          <a:lstStyle/>
          <a:p>
            <a:r>
              <a:rPr lang="en-AU" sz="1200" b="1" dirty="0"/>
              <a:t>47%      55%     100%    40%       42%      37%       32%      63%     56%       45%</a:t>
            </a:r>
          </a:p>
        </p:txBody>
      </p:sp>
      <p:sp>
        <p:nvSpPr>
          <p:cNvPr id="25" name="TextBox 24"/>
          <p:cNvSpPr txBox="1"/>
          <p:nvPr/>
        </p:nvSpPr>
        <p:spPr>
          <a:xfrm>
            <a:off x="3560935" y="1518722"/>
            <a:ext cx="2979066" cy="1005840"/>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zh-CN" altLang="en-US" sz="2000" dirty="0">
                <a:solidFill>
                  <a:srgbClr val="5C6F7B"/>
                </a:solidFill>
                <a:latin typeface="Arial" panose="020B0604020202020204" pitchFamily="34" charset="0"/>
                <a:cs typeface="Arial" panose="020B0604020202020204" pitchFamily="34" charset="0"/>
              </a:rPr>
              <a:t>试验组</a:t>
            </a:r>
            <a:r>
              <a:rPr lang="en-US" sz="2000" dirty="0">
                <a:solidFill>
                  <a:srgbClr val="5C6F7B"/>
                </a:solidFill>
                <a:latin typeface="Arial" panose="020B0604020202020204" pitchFamily="34" charset="0"/>
                <a:cs typeface="Arial" panose="020B0604020202020204" pitchFamily="34" charset="0"/>
              </a:rPr>
              <a:t>12</a:t>
            </a:r>
            <a:r>
              <a:rPr lang="zh-CN" altLang="en-US" sz="2000" dirty="0">
                <a:solidFill>
                  <a:srgbClr val="5C6F7B"/>
                </a:solidFill>
                <a:latin typeface="Arial" panose="020B0604020202020204" pitchFamily="34" charset="0"/>
                <a:cs typeface="Arial" panose="020B0604020202020204" pitchFamily="34" charset="0"/>
              </a:rPr>
              <a:t>例</a:t>
            </a:r>
            <a:r>
              <a:rPr lang="en-US" sz="2000" dirty="0">
                <a:solidFill>
                  <a:srgbClr val="5C6F7B"/>
                </a:solidFill>
                <a:latin typeface="Arial" panose="020B0604020202020204" pitchFamily="34" charset="0"/>
                <a:cs typeface="Arial" panose="020B0604020202020204" pitchFamily="34" charset="0"/>
              </a:rPr>
              <a:t>和</a:t>
            </a:r>
            <a:r>
              <a:rPr lang="zh-CN" altLang="en-US" sz="2000" dirty="0">
                <a:solidFill>
                  <a:srgbClr val="5C6F7B"/>
                </a:solidFill>
                <a:latin typeface="Arial" panose="020B0604020202020204" pitchFamily="34" charset="0"/>
                <a:cs typeface="Arial" panose="020B0604020202020204" pitchFamily="34" charset="0"/>
              </a:rPr>
              <a:t>对照组</a:t>
            </a:r>
            <a:r>
              <a:rPr lang="en-US" sz="2000" dirty="0">
                <a:solidFill>
                  <a:srgbClr val="5C6F7B"/>
                </a:solidFill>
                <a:latin typeface="Arial" panose="020B0604020202020204" pitchFamily="34" charset="0"/>
                <a:cs typeface="Arial" panose="020B0604020202020204" pitchFamily="34" charset="0"/>
              </a:rPr>
              <a:t>16</a:t>
            </a:r>
            <a:r>
              <a:rPr lang="zh-CN" altLang="en-US" sz="2000" dirty="0">
                <a:solidFill>
                  <a:srgbClr val="5C6F7B"/>
                </a:solidFill>
                <a:latin typeface="Arial" panose="020B0604020202020204" pitchFamily="34" charset="0"/>
                <a:cs typeface="Arial" panose="020B0604020202020204" pitchFamily="34" charset="0"/>
              </a:rPr>
              <a:t>例</a:t>
            </a:r>
            <a:r>
              <a:rPr lang="en-US" sz="2000" dirty="0">
                <a:solidFill>
                  <a:srgbClr val="5C6F7B"/>
                </a:solidFill>
                <a:latin typeface="Arial" panose="020B0604020202020204" pitchFamily="34" charset="0"/>
                <a:cs typeface="Arial" panose="020B0604020202020204" pitchFamily="34" charset="0"/>
              </a:rPr>
              <a:t>。</a:t>
            </a:r>
            <a:r>
              <a:rPr lang="zh-CN" altLang="en-US" sz="2000" dirty="0">
                <a:solidFill>
                  <a:srgbClr val="5C6F7B"/>
                </a:solidFill>
                <a:latin typeface="Arial" panose="020B0604020202020204" pitchFamily="34" charset="0"/>
                <a:cs typeface="Arial" panose="020B0604020202020204" pitchFamily="34" charset="0"/>
              </a:rPr>
              <a:t>均</a:t>
            </a:r>
            <a:r>
              <a:rPr lang="en-US" sz="2000" dirty="0">
                <a:solidFill>
                  <a:srgbClr val="5C6F7B"/>
                </a:solidFill>
                <a:latin typeface="Arial" panose="020B0604020202020204" pitchFamily="34" charset="0"/>
                <a:cs typeface="Arial" panose="020B0604020202020204" pitchFamily="34" charset="0"/>
              </a:rPr>
              <a:t>≥-5.75D，</a:t>
            </a:r>
          </a:p>
          <a:p>
            <a:r>
              <a:rPr lang="en-US" altLang="zh-CN" sz="2000" dirty="0">
                <a:solidFill>
                  <a:srgbClr val="5C6F7B"/>
                </a:solidFill>
                <a:latin typeface="Arial" panose="020B0604020202020204" pitchFamily="34" charset="0"/>
                <a:cs typeface="Arial" panose="020B0604020202020204" pitchFamily="34" charset="0"/>
              </a:rPr>
              <a:t>Ortho-K</a:t>
            </a:r>
            <a:r>
              <a:rPr lang="zh-CN" altLang="en-US" sz="2000" dirty="0">
                <a:solidFill>
                  <a:srgbClr val="5C6F7B"/>
                </a:solidFill>
                <a:latin typeface="Arial" panose="020B0604020202020204" pitchFamily="34" charset="0"/>
                <a:cs typeface="Arial" panose="020B0604020202020204" pitchFamily="34" charset="0"/>
              </a:rPr>
              <a:t>仅治疗</a:t>
            </a:r>
            <a:r>
              <a:rPr lang="en-US" sz="2000" dirty="0">
                <a:solidFill>
                  <a:srgbClr val="5C6F7B"/>
                </a:solidFill>
                <a:latin typeface="Arial" panose="020B0604020202020204" pitchFamily="34" charset="0"/>
                <a:cs typeface="Arial" panose="020B0604020202020204" pitchFamily="34" charset="0"/>
              </a:rPr>
              <a:t>-4D</a:t>
            </a:r>
          </a:p>
        </p:txBody>
      </p:sp>
      <p:sp>
        <p:nvSpPr>
          <p:cNvPr id="26" name="Donut 25"/>
          <p:cNvSpPr/>
          <p:nvPr/>
        </p:nvSpPr>
        <p:spPr>
          <a:xfrm>
            <a:off x="5050602" y="2522140"/>
            <a:ext cx="557732" cy="2853733"/>
          </a:xfrm>
          <a:prstGeom prst="donut">
            <a:avLst>
              <a:gd name="adj" fmla="val 9824"/>
            </a:avLst>
          </a:prstGeom>
          <a:solidFill>
            <a:schemeClr val="bg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a:off x="3540839" y="5489654"/>
            <a:ext cx="2059751" cy="655889"/>
          </a:xfrm>
          <a:prstGeom prst="donut">
            <a:avLst>
              <a:gd name="adj" fmla="val 10459"/>
            </a:avLst>
          </a:prstGeom>
          <a:solidFill>
            <a:schemeClr val="bg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28" name="Title 1"/>
          <p:cNvSpPr txBox="1"/>
          <p:nvPr/>
        </p:nvSpPr>
        <p:spPr>
          <a:xfrm>
            <a:off x="152160" y="70921"/>
            <a:ext cx="9072224" cy="1143000"/>
          </a:xfrm>
          <a:prstGeom prst="rect">
            <a:avLst/>
          </a:prstGeom>
        </p:spPr>
        <p:txBody>
          <a:bodyPr>
            <a:no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zh-CN" altLang="en-US" dirty="0"/>
              <a:t>近视</a:t>
            </a:r>
            <a:r>
              <a:rPr lang="en-US" dirty="0"/>
              <a:t> </a:t>
            </a:r>
            <a:r>
              <a:rPr lang="en-US" dirty="0">
                <a:latin typeface="Arial" panose="020B0604020202020204" pitchFamily="34" charset="0"/>
                <a:cs typeface="Arial" panose="020B0604020202020204" pitchFamily="34" charset="0"/>
              </a:rPr>
              <a:t>↓</a:t>
            </a:r>
            <a:r>
              <a:rPr lang="en-US" dirty="0"/>
              <a:t>: </a:t>
            </a:r>
            <a:r>
              <a:rPr lang="zh-CN" altLang="en-US" dirty="0">
                <a:solidFill>
                  <a:srgbClr val="FFFF00"/>
                </a:solidFill>
              </a:rPr>
              <a:t>角膜塑形镜</a:t>
            </a:r>
            <a:r>
              <a:rPr lang="en-US" dirty="0">
                <a:solidFill>
                  <a:srgbClr val="FFFF00"/>
                </a:solidFill>
              </a:rPr>
              <a:t>:  32-100% (50%)</a:t>
            </a:r>
          </a:p>
        </p:txBody>
      </p:sp>
      <p:sp>
        <p:nvSpPr>
          <p:cNvPr id="4" name="Rectangle 3"/>
          <p:cNvSpPr/>
          <p:nvPr/>
        </p:nvSpPr>
        <p:spPr>
          <a:xfrm>
            <a:off x="3665014" y="5663964"/>
            <a:ext cx="1819857" cy="338554"/>
          </a:xfrm>
          <a:prstGeom prst="rect">
            <a:avLst/>
          </a:prstGeom>
        </p:spPr>
        <p:txBody>
          <a:bodyPr wrap="none">
            <a:spAutoFit/>
          </a:bodyPr>
          <a:lstStyle/>
          <a:p>
            <a:r>
              <a:rPr lang="en-AU" sz="1600" b="1" i="1" dirty="0">
                <a:solidFill>
                  <a:srgbClr val="000000"/>
                </a:solidFill>
                <a:cs typeface="Times New Roman" panose="02020603050405020304" pitchFamily="18" charset="0"/>
              </a:rPr>
              <a:t>Charm &amp; Cho, 2013</a:t>
            </a:r>
            <a:endParaRPr lang="en-GB" sz="1600" b="1" dirty="0"/>
          </a:p>
        </p:txBody>
      </p:sp>
      <p:sp>
        <p:nvSpPr>
          <p:cNvPr id="29" name="TextBox 28"/>
          <p:cNvSpPr txBox="1"/>
          <p:nvPr/>
        </p:nvSpPr>
        <p:spPr>
          <a:xfrm>
            <a:off x="6455310" y="5489440"/>
            <a:ext cx="2492990" cy="369332"/>
          </a:xfrm>
          <a:prstGeom prst="rect">
            <a:avLst/>
          </a:prstGeom>
          <a:noFill/>
        </p:spPr>
        <p:txBody>
          <a:bodyPr wrap="none" rtlCol="0">
            <a:spAutoFit/>
          </a:bodyPr>
          <a:lstStyle/>
          <a:p>
            <a:pPr algn="l"/>
            <a:r>
              <a:rPr lang="zh-CN" altLang="en-US" dirty="0"/>
              <a:t>备注</a:t>
            </a:r>
            <a:r>
              <a:rPr lang="en-GB" dirty="0" err="1"/>
              <a:t>中有更多参考资料</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n 13"/>
          <p:cNvSpPr/>
          <p:nvPr/>
        </p:nvSpPr>
        <p:spPr>
          <a:xfrm>
            <a:off x="2718207" y="1798617"/>
            <a:ext cx="378000" cy="327013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t> </a:t>
            </a:r>
          </a:p>
        </p:txBody>
      </p:sp>
      <p:sp>
        <p:nvSpPr>
          <p:cNvPr id="12" name="Can 11"/>
          <p:cNvSpPr/>
          <p:nvPr/>
        </p:nvSpPr>
        <p:spPr>
          <a:xfrm>
            <a:off x="2257311" y="3088620"/>
            <a:ext cx="378000" cy="1980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8" name="Straight Connector 7"/>
          <p:cNvCxnSpPr/>
          <p:nvPr/>
        </p:nvCxnSpPr>
        <p:spPr>
          <a:xfrm>
            <a:off x="1544957" y="5144921"/>
            <a:ext cx="50685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flipH="1" flipV="1">
            <a:off x="4939925" y="3469393"/>
            <a:ext cx="3347116" cy="55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606854" y="1663799"/>
            <a:ext cx="959570" cy="369332"/>
          </a:xfrm>
          <a:prstGeom prst="rect">
            <a:avLst/>
          </a:prstGeom>
          <a:noFill/>
        </p:spPr>
        <p:txBody>
          <a:bodyPr wrap="square" rtlCol="0">
            <a:spAutoFit/>
          </a:bodyPr>
          <a:lstStyle/>
          <a:p>
            <a:r>
              <a:rPr lang="en-AU" b="1" dirty="0">
                <a:latin typeface="Arial" panose="020B0604020202020204" pitchFamily="34" charset="0"/>
                <a:cs typeface="Arial" panose="020B0604020202020204" pitchFamily="34" charset="0"/>
              </a:rPr>
              <a:t>100%</a:t>
            </a:r>
          </a:p>
        </p:txBody>
      </p:sp>
      <p:sp>
        <p:nvSpPr>
          <p:cNvPr id="17" name="Can 16"/>
          <p:cNvSpPr/>
          <p:nvPr/>
        </p:nvSpPr>
        <p:spPr>
          <a:xfrm>
            <a:off x="1764912" y="3362788"/>
            <a:ext cx="378000" cy="170597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Can 17"/>
          <p:cNvSpPr/>
          <p:nvPr/>
        </p:nvSpPr>
        <p:spPr>
          <a:xfrm>
            <a:off x="3197147" y="3559699"/>
            <a:ext cx="378000" cy="1512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9" name="Can 18"/>
          <p:cNvSpPr/>
          <p:nvPr/>
        </p:nvSpPr>
        <p:spPr>
          <a:xfrm>
            <a:off x="3683980" y="3606922"/>
            <a:ext cx="378000" cy="1476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0" name="Can 19"/>
          <p:cNvSpPr/>
          <p:nvPr/>
        </p:nvSpPr>
        <p:spPr>
          <a:xfrm>
            <a:off x="4152754" y="3866081"/>
            <a:ext cx="378000" cy="1224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1" name="Can 20"/>
          <p:cNvSpPr/>
          <p:nvPr/>
        </p:nvSpPr>
        <p:spPr>
          <a:xfrm>
            <a:off x="4650168" y="3929122"/>
            <a:ext cx="378000" cy="1152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Can 21"/>
          <p:cNvSpPr/>
          <p:nvPr/>
        </p:nvSpPr>
        <p:spPr>
          <a:xfrm>
            <a:off x="5122118" y="2844223"/>
            <a:ext cx="377999" cy="2268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3" name="Can 22"/>
          <p:cNvSpPr/>
          <p:nvPr/>
        </p:nvSpPr>
        <p:spPr>
          <a:xfrm>
            <a:off x="5590873" y="3088620"/>
            <a:ext cx="378000" cy="203030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4" name="Can 23"/>
          <p:cNvSpPr/>
          <p:nvPr/>
        </p:nvSpPr>
        <p:spPr>
          <a:xfrm>
            <a:off x="6077705" y="3654145"/>
            <a:ext cx="378000" cy="1476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 name="TextBox 9"/>
          <p:cNvSpPr txBox="1"/>
          <p:nvPr/>
        </p:nvSpPr>
        <p:spPr>
          <a:xfrm>
            <a:off x="1744820" y="3972336"/>
            <a:ext cx="4914745" cy="276999"/>
          </a:xfrm>
          <a:prstGeom prst="rect">
            <a:avLst/>
          </a:prstGeom>
          <a:noFill/>
        </p:spPr>
        <p:txBody>
          <a:bodyPr wrap="square" rtlCol="0">
            <a:spAutoFit/>
          </a:bodyPr>
          <a:lstStyle/>
          <a:p>
            <a:r>
              <a:rPr lang="en-AU" sz="1200" b="1" dirty="0"/>
              <a:t>47%      55%     100%    40%       42%      37%       32%      63%     56%       45%</a:t>
            </a:r>
          </a:p>
        </p:txBody>
      </p:sp>
      <p:sp>
        <p:nvSpPr>
          <p:cNvPr id="25" name="TextBox 24"/>
          <p:cNvSpPr txBox="1"/>
          <p:nvPr/>
        </p:nvSpPr>
        <p:spPr>
          <a:xfrm>
            <a:off x="3560935" y="1518722"/>
            <a:ext cx="2979066" cy="701040"/>
          </a:xfrm>
          <a:prstGeom prst="rect">
            <a:avLst/>
          </a:prstGeom>
          <a:solidFill>
            <a:schemeClr val="bg2"/>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000" dirty="0">
                <a:solidFill>
                  <a:srgbClr val="5C6F7B"/>
                </a:solidFill>
                <a:latin typeface="Arial" panose="020B0604020202020204" pitchFamily="34" charset="0"/>
                <a:cs typeface="Arial" panose="020B0604020202020204" pitchFamily="34" charset="0"/>
              </a:rPr>
              <a:t>其他研究的Meta分析（持续时间：2-5岁）</a:t>
            </a:r>
          </a:p>
        </p:txBody>
      </p:sp>
      <p:sp>
        <p:nvSpPr>
          <p:cNvPr id="26" name="Donut 25"/>
          <p:cNvSpPr/>
          <p:nvPr/>
        </p:nvSpPr>
        <p:spPr>
          <a:xfrm>
            <a:off x="5484864" y="2534384"/>
            <a:ext cx="1174698" cy="3203225"/>
          </a:xfrm>
          <a:prstGeom prst="donut">
            <a:avLst>
              <a:gd name="adj" fmla="val 9824"/>
            </a:avLst>
          </a:prstGeom>
          <a:solidFill>
            <a:schemeClr val="bg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28" name="Title 1"/>
          <p:cNvSpPr txBox="1"/>
          <p:nvPr/>
        </p:nvSpPr>
        <p:spPr>
          <a:xfrm>
            <a:off x="152160" y="70921"/>
            <a:ext cx="9072224" cy="1143000"/>
          </a:xfrm>
          <a:prstGeom prst="rect">
            <a:avLst/>
          </a:prstGeom>
        </p:spPr>
        <p:txBody>
          <a:bodyPr>
            <a:no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zh-CN" altLang="en-US" dirty="0"/>
              <a:t>近视</a:t>
            </a:r>
            <a:r>
              <a:rPr lang="en-US" dirty="0"/>
              <a:t> </a:t>
            </a:r>
            <a:r>
              <a:rPr lang="en-US" dirty="0">
                <a:latin typeface="Arial" panose="020B0604020202020204" pitchFamily="34" charset="0"/>
                <a:cs typeface="Arial" panose="020B0604020202020204" pitchFamily="34" charset="0"/>
              </a:rPr>
              <a:t>↓</a:t>
            </a:r>
            <a:r>
              <a:rPr lang="en-US" dirty="0"/>
              <a:t>:</a:t>
            </a:r>
            <a:r>
              <a:rPr lang="en-US" dirty="0">
                <a:solidFill>
                  <a:srgbClr val="FFFF00"/>
                </a:solidFill>
              </a:rPr>
              <a:t> </a:t>
            </a:r>
            <a:r>
              <a:rPr lang="zh-CN" altLang="en-US" dirty="0">
                <a:solidFill>
                  <a:srgbClr val="FFFF00"/>
                </a:solidFill>
              </a:rPr>
              <a:t>角膜塑形镜</a:t>
            </a:r>
            <a:r>
              <a:rPr lang="en-US" dirty="0">
                <a:solidFill>
                  <a:srgbClr val="FFFF00"/>
                </a:solidFill>
              </a:rPr>
              <a:t>:  32-100% (50%)</a:t>
            </a:r>
          </a:p>
        </p:txBody>
      </p:sp>
      <p:sp>
        <p:nvSpPr>
          <p:cNvPr id="27" name="TextBox 26"/>
          <p:cNvSpPr txBox="1"/>
          <p:nvPr/>
        </p:nvSpPr>
        <p:spPr>
          <a:xfrm>
            <a:off x="1176278" y="960282"/>
            <a:ext cx="4641850" cy="368300"/>
          </a:xfrm>
          <a:prstGeom prst="rect">
            <a:avLst/>
          </a:prstGeom>
          <a:solidFill>
            <a:srgbClr val="66FFFF"/>
          </a:solidFill>
        </p:spPr>
        <p:txBody>
          <a:bodyPr wrap="none" rtlCol="0">
            <a:spAutoFit/>
          </a:bodyPr>
          <a:lstStyle/>
          <a:p>
            <a:pPr algn="l"/>
            <a:r>
              <a:rPr lang="en-GB" dirty="0" err="1"/>
              <a:t>无法</a:t>
            </a:r>
            <a:r>
              <a:rPr lang="zh-CN" altLang="en-US" dirty="0"/>
              <a:t>解释</a:t>
            </a:r>
            <a:r>
              <a:rPr lang="en-GB" dirty="0"/>
              <a:t>2个带圆圈的</a:t>
            </a:r>
            <a:r>
              <a:rPr lang="zh-CN" altLang="en-US" dirty="0"/>
              <a:t>柱状</a:t>
            </a:r>
            <a:r>
              <a:rPr lang="en-GB" dirty="0" err="1"/>
              <a:t>图或相关参考文献</a:t>
            </a:r>
            <a:endParaRPr lang="en-GB" dirty="0"/>
          </a:p>
        </p:txBody>
      </p:sp>
      <p:grpSp>
        <p:nvGrpSpPr>
          <p:cNvPr id="3" name="Group 2"/>
          <p:cNvGrpSpPr/>
          <p:nvPr/>
        </p:nvGrpSpPr>
        <p:grpSpPr>
          <a:xfrm>
            <a:off x="2635311" y="5271243"/>
            <a:ext cx="3301085" cy="801037"/>
            <a:chOff x="2756831" y="5244348"/>
            <a:chExt cx="2928545" cy="801037"/>
          </a:xfrm>
        </p:grpSpPr>
        <p:sp>
          <p:nvSpPr>
            <p:cNvPr id="30" name="TextBox 29"/>
            <p:cNvSpPr txBox="1"/>
            <p:nvPr/>
          </p:nvSpPr>
          <p:spPr>
            <a:xfrm>
              <a:off x="2765794" y="5429832"/>
              <a:ext cx="2919582" cy="615553"/>
            </a:xfrm>
            <a:prstGeom prst="rect">
              <a:avLst/>
            </a:prstGeom>
            <a:noFill/>
          </p:spPr>
          <p:txBody>
            <a:bodyPr wrap="none" rtlCol="0">
              <a:spAutoFit/>
            </a:bodyPr>
            <a:lstStyle/>
            <a:p>
              <a:pPr marL="0" lvl="1"/>
              <a:r>
                <a:rPr lang="en-AU" sz="1600" b="1" dirty="0">
                  <a:solidFill>
                    <a:srgbClr val="000000"/>
                  </a:solidFill>
                </a:rPr>
                <a:t>Si</a:t>
              </a:r>
              <a:r>
                <a:rPr lang="en-AU" sz="1600" b="1" dirty="0">
                  <a:solidFill>
                    <a:srgbClr val="000000"/>
                  </a:solidFill>
                  <a:cs typeface="Times New Roman" panose="02020603050405020304" pitchFamily="18" charset="0"/>
                </a:rPr>
                <a:t> </a:t>
              </a:r>
              <a:r>
                <a:rPr lang="en-AU" sz="1600" b="1" i="1" dirty="0">
                  <a:solidFill>
                    <a:srgbClr val="000000"/>
                  </a:solidFill>
                  <a:cs typeface="Times New Roman" panose="02020603050405020304" pitchFamily="18" charset="0"/>
                </a:rPr>
                <a:t>et </a:t>
              </a:r>
              <a:r>
                <a:rPr lang="zh-CN" altLang="en-US" sz="1600" b="1" i="1" dirty="0">
                  <a:solidFill>
                    <a:srgbClr val="000000"/>
                  </a:solidFill>
                  <a:cs typeface="Times New Roman" panose="02020603050405020304" pitchFamily="18" charset="0"/>
                </a:rPr>
                <a:t>等人</a:t>
              </a:r>
              <a:r>
                <a:rPr lang="en-AU" sz="1600" b="1" dirty="0">
                  <a:solidFill>
                    <a:srgbClr val="000000"/>
                  </a:solidFill>
                  <a:cs typeface="Times New Roman" panose="02020603050405020304" pitchFamily="18" charset="0"/>
                </a:rPr>
                <a:t>, </a:t>
              </a:r>
              <a:r>
                <a:rPr lang="en-AU" sz="1600" b="1" dirty="0">
                  <a:solidFill>
                    <a:srgbClr val="000000"/>
                  </a:solidFill>
                </a:rPr>
                <a:t>2015, Sun</a:t>
              </a:r>
              <a:r>
                <a:rPr lang="en-AU" sz="1600" b="1" dirty="0">
                  <a:solidFill>
                    <a:srgbClr val="000000"/>
                  </a:solidFill>
                  <a:cs typeface="Times New Roman" panose="02020603050405020304" pitchFamily="18" charset="0"/>
                </a:rPr>
                <a:t> </a:t>
              </a:r>
              <a:r>
                <a:rPr lang="zh-CN" altLang="en-US" sz="1600" b="1" i="1" dirty="0">
                  <a:solidFill>
                    <a:srgbClr val="000000"/>
                  </a:solidFill>
                  <a:cs typeface="Times New Roman" panose="02020603050405020304" pitchFamily="18" charset="0"/>
                </a:rPr>
                <a:t>等人</a:t>
              </a:r>
              <a:r>
                <a:rPr lang="en-AU" sz="1600" b="1" dirty="0">
                  <a:solidFill>
                    <a:srgbClr val="000000"/>
                  </a:solidFill>
                  <a:cs typeface="Times New Roman" panose="02020603050405020304" pitchFamily="18" charset="0"/>
                </a:rPr>
                <a:t>, </a:t>
              </a:r>
              <a:r>
                <a:rPr lang="en-AU" sz="1600" b="1" dirty="0">
                  <a:solidFill>
                    <a:srgbClr val="000000"/>
                  </a:solidFill>
                </a:rPr>
                <a:t>2015</a:t>
              </a:r>
            </a:p>
            <a:p>
              <a:endParaRPr lang="en-GB" dirty="0"/>
            </a:p>
          </p:txBody>
        </p:sp>
        <p:sp>
          <p:nvSpPr>
            <p:cNvPr id="31" name="Donut 30"/>
            <p:cNvSpPr/>
            <p:nvPr/>
          </p:nvSpPr>
          <p:spPr>
            <a:xfrm rot="16200000">
              <a:off x="3779933" y="4221246"/>
              <a:ext cx="689223" cy="2735428"/>
            </a:xfrm>
            <a:prstGeom prst="donut">
              <a:avLst>
                <a:gd name="adj" fmla="val 8791"/>
              </a:avLst>
            </a:prstGeom>
            <a:solidFill>
              <a:schemeClr val="bg2"/>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grpSp>
      <p:sp>
        <p:nvSpPr>
          <p:cNvPr id="29" name="TextBox 28"/>
          <p:cNvSpPr txBox="1"/>
          <p:nvPr/>
        </p:nvSpPr>
        <p:spPr>
          <a:xfrm>
            <a:off x="6455310" y="5489440"/>
            <a:ext cx="2492990" cy="369332"/>
          </a:xfrm>
          <a:prstGeom prst="rect">
            <a:avLst/>
          </a:prstGeom>
          <a:noFill/>
        </p:spPr>
        <p:txBody>
          <a:bodyPr wrap="none" rtlCol="0">
            <a:spAutoFit/>
          </a:bodyPr>
          <a:lstStyle/>
          <a:p>
            <a:pPr algn="l"/>
            <a:r>
              <a:rPr lang="zh-CN" altLang="en-US" dirty="0"/>
              <a:t>备注</a:t>
            </a:r>
            <a:r>
              <a:rPr lang="en-GB" dirty="0" err="1"/>
              <a:t>中有更多参考资料</a:t>
            </a:r>
            <a:endParaRPr lang="en-GB"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52160" y="70921"/>
            <a:ext cx="9072224" cy="1143000"/>
          </a:xfrm>
          <a:prstGeom prst="rect">
            <a:avLst/>
          </a:prstGeom>
        </p:spPr>
        <p:txBody>
          <a:bodyPr>
            <a:no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zh-CN" altLang="en-US" dirty="0"/>
              <a:t>儿童</a:t>
            </a:r>
            <a:r>
              <a:rPr lang="en-US" dirty="0" err="1"/>
              <a:t>接触镜</a:t>
            </a:r>
            <a:r>
              <a:rPr lang="en-US" dirty="0"/>
              <a:t>：</a:t>
            </a:r>
            <a:r>
              <a:rPr lang="zh-CN" altLang="en-US" dirty="0"/>
              <a:t>注意事项</a:t>
            </a:r>
            <a:endParaRPr lang="zh-CN" altLang="en-US" dirty="0">
              <a:solidFill>
                <a:srgbClr val="FFFF00"/>
              </a:solidFill>
            </a:endParaRPr>
          </a:p>
        </p:txBody>
      </p:sp>
      <p:sp>
        <p:nvSpPr>
          <p:cNvPr id="4" name="TextBox 3"/>
          <p:cNvSpPr txBox="1"/>
          <p:nvPr/>
        </p:nvSpPr>
        <p:spPr>
          <a:xfrm>
            <a:off x="2469275" y="3019143"/>
            <a:ext cx="4177665" cy="822960"/>
          </a:xfrm>
          <a:prstGeom prst="rect">
            <a:avLst/>
          </a:prstGeom>
          <a:noFill/>
        </p:spPr>
        <p:txBody>
          <a:bodyPr wrap="none" rtlCol="0">
            <a:spAutoFit/>
          </a:bodyPr>
          <a:lstStyle/>
          <a:p>
            <a:pPr algn="ctr"/>
            <a:r>
              <a:rPr lang="zh-CN" altLang="en-AU" sz="4800" b="1" i="1" dirty="0">
                <a:latin typeface="Arial" panose="020B0604020202020204" pitchFamily="34" charset="0"/>
                <a:cs typeface="Arial" panose="020B0604020202020204" pitchFamily="34" charset="0"/>
              </a:rPr>
              <a:t>儿童</a:t>
            </a:r>
            <a:r>
              <a:rPr lang="en-AU" sz="4800" b="1" i="1" dirty="0">
                <a:latin typeface="Arial" panose="020B0604020202020204" pitchFamily="34" charset="0"/>
                <a:cs typeface="Arial" panose="020B0604020202020204" pitchFamily="34" charset="0"/>
              </a:rPr>
              <a:t> &amp; 接触镜 </a:t>
            </a:r>
            <a:endParaRPr lang="en-GB" sz="4800" b="1" i="1" dirty="0">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0384"/>
            <a:ext cx="8839200" cy="685800"/>
          </a:xfrm>
        </p:spPr>
        <p:txBody>
          <a:bodyPr>
            <a:normAutofit/>
          </a:bodyPr>
          <a:lstStyle/>
          <a:p>
            <a:r>
              <a:rPr lang="en-US" dirty="0"/>
              <a:t>近视进展：</a:t>
            </a:r>
            <a:r>
              <a:rPr lang="en-US" dirty="0">
                <a:solidFill>
                  <a:srgbClr val="FFFF00"/>
                </a:solidFill>
              </a:rPr>
              <a:t>↓（慢）随着年龄 - 不要延迟</a:t>
            </a:r>
          </a:p>
        </p:txBody>
      </p:sp>
      <p:pic>
        <p:nvPicPr>
          <p:cNvPr id="4" name="Content Placeholder 3"/>
          <p:cNvPicPr>
            <a:picLocks noGrp="1" noChangeAspect="1"/>
          </p:cNvPicPr>
          <p:nvPr>
            <p:ph idx="1"/>
          </p:nvPr>
        </p:nvPicPr>
        <p:blipFill>
          <a:blip r:embed="rId3"/>
          <a:srcRect t="462" b="462"/>
          <a:stretch>
            <a:fillRect/>
          </a:stretch>
        </p:blipFill>
        <p:spPr>
          <a:xfrm>
            <a:off x="1026937" y="1312163"/>
            <a:ext cx="5018525" cy="3769129"/>
          </a:xfrm>
        </p:spPr>
      </p:pic>
      <p:sp>
        <p:nvSpPr>
          <p:cNvPr id="6" name="Rectangle 5"/>
          <p:cNvSpPr/>
          <p:nvPr/>
        </p:nvSpPr>
        <p:spPr>
          <a:xfrm>
            <a:off x="1009189" y="5232495"/>
            <a:ext cx="7733758" cy="338554"/>
          </a:xfrm>
          <a:prstGeom prst="rect">
            <a:avLst/>
          </a:prstGeom>
        </p:spPr>
        <p:txBody>
          <a:bodyPr wrap="square">
            <a:spAutoFit/>
          </a:bodyPr>
          <a:lstStyle/>
          <a:p>
            <a:pPr algn="ctr"/>
            <a:r>
              <a:rPr lang="en-US" sz="1600" dirty="0" err="1"/>
              <a:t>Bullimore</a:t>
            </a:r>
            <a:r>
              <a:rPr lang="en-US" sz="1600" i="1" dirty="0" err="1"/>
              <a:t>等</a:t>
            </a:r>
            <a:r>
              <a:rPr lang="zh-CN" altLang="en-US" sz="1600" i="1" dirty="0"/>
              <a:t>人</a:t>
            </a:r>
            <a:r>
              <a:rPr lang="en-US" sz="1600" dirty="0"/>
              <a:t>，2002，Donovan</a:t>
            </a:r>
            <a:r>
              <a:rPr lang="en-US" sz="1600" i="1" dirty="0"/>
              <a:t>等</a:t>
            </a:r>
            <a:r>
              <a:rPr lang="zh-CN" altLang="en-US" sz="1600" i="1" dirty="0"/>
              <a:t>人</a:t>
            </a:r>
            <a:r>
              <a:rPr lang="en-US" sz="1600" dirty="0"/>
              <a:t>，2012，McBrien</a:t>
            </a:r>
            <a:r>
              <a:rPr lang="en-US" sz="1600" i="1" dirty="0"/>
              <a:t>等</a:t>
            </a:r>
            <a:r>
              <a:rPr lang="zh-CN" altLang="en-US" sz="1600" i="1" dirty="0"/>
              <a:t>人</a:t>
            </a:r>
            <a:r>
              <a:rPr lang="en-US" sz="1600" dirty="0"/>
              <a:t>，1997，Goss</a:t>
            </a:r>
            <a:r>
              <a:rPr lang="en-US" sz="1600" i="1" dirty="0"/>
              <a:t>等</a:t>
            </a:r>
            <a:r>
              <a:rPr lang="zh-CN" altLang="en-US" sz="1600" i="1" dirty="0"/>
              <a:t>人</a:t>
            </a:r>
            <a:r>
              <a:rPr lang="en-US" sz="1600" dirty="0"/>
              <a:t>，1985</a:t>
            </a:r>
          </a:p>
        </p:txBody>
      </p:sp>
      <p:cxnSp>
        <p:nvCxnSpPr>
          <p:cNvPr id="7" name="Straight Arrow Connector 6"/>
          <p:cNvCxnSpPr/>
          <p:nvPr/>
        </p:nvCxnSpPr>
        <p:spPr>
          <a:xfrm flipV="1">
            <a:off x="5301621" y="2017633"/>
            <a:ext cx="937330" cy="483739"/>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6218855" y="1551207"/>
            <a:ext cx="2261968" cy="4876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600" dirty="0"/>
              <a:t>≤0.25 D/</a:t>
            </a:r>
            <a:r>
              <a:rPr lang="zh-CN" altLang="en-US" sz="2600" dirty="0"/>
              <a:t>年</a:t>
            </a:r>
          </a:p>
        </p:txBody>
      </p:sp>
      <p:cxnSp>
        <p:nvCxnSpPr>
          <p:cNvPr id="11" name="Straight Connector 10"/>
          <p:cNvCxnSpPr>
            <a:stCxn id="9" idx="2"/>
            <a:endCxn id="15" idx="0"/>
          </p:cNvCxnSpPr>
          <p:nvPr/>
        </p:nvCxnSpPr>
        <p:spPr>
          <a:xfrm flipH="1">
            <a:off x="6987889" y="2039205"/>
            <a:ext cx="361315" cy="1633855"/>
          </a:xfrm>
          <a:prstGeom prst="line">
            <a:avLst/>
          </a:prstGeom>
          <a:ln>
            <a:prstDash val="dot"/>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6218855" y="3673130"/>
            <a:ext cx="1538487" cy="830997"/>
          </a:xfrm>
          <a:prstGeom prst="rect">
            <a:avLst/>
          </a:prstGeom>
          <a:noFill/>
        </p:spPr>
        <p:txBody>
          <a:bodyPr wrap="square" rtlCol="0">
            <a:spAutoFit/>
          </a:bodyPr>
          <a:lstStyle/>
          <a:p>
            <a:pPr algn="ctr"/>
            <a:r>
              <a:rPr lang="en-US" sz="4800" dirty="0"/>
              <a:t> 18+</a:t>
            </a:r>
          </a:p>
        </p:txBody>
      </p:sp>
      <p:sp>
        <p:nvSpPr>
          <p:cNvPr id="13" name="Oval 12"/>
          <p:cNvSpPr/>
          <p:nvPr/>
        </p:nvSpPr>
        <p:spPr>
          <a:xfrm>
            <a:off x="1626427" y="3507333"/>
            <a:ext cx="311499" cy="311499"/>
          </a:xfrm>
          <a:prstGeom prst="ellipse">
            <a:avLst/>
          </a:prstGeom>
          <a:noFill/>
          <a:ln>
            <a:solidFill>
              <a:srgbClr val="FF2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453119" y="1283200"/>
            <a:ext cx="1093210" cy="1093210"/>
          </a:xfrm>
          <a:prstGeom prst="ellipse">
            <a:avLst/>
          </a:prstGeom>
          <a:noFill/>
          <a:ln>
            <a:solidFill>
              <a:srgbClr val="FF2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文本框 2"/>
          <p:cNvSpPr txBox="1"/>
          <p:nvPr/>
        </p:nvSpPr>
        <p:spPr>
          <a:xfrm>
            <a:off x="2790825" y="4639310"/>
            <a:ext cx="1614805" cy="441960"/>
          </a:xfrm>
          <a:prstGeom prst="rect">
            <a:avLst/>
          </a:prstGeom>
          <a:solidFill>
            <a:schemeClr val="bg1"/>
          </a:solidFill>
        </p:spPr>
        <p:txBody>
          <a:bodyPr wrap="square" rtlCol="0">
            <a:noAutofit/>
          </a:bodyPr>
          <a:lstStyle/>
          <a:p>
            <a:pPr>
              <a:lnSpc>
                <a:spcPct val="100000"/>
              </a:lnSpc>
            </a:pPr>
            <a:r>
              <a:rPr lang="zh-CN" altLang="en-US" sz="1000" b="1" dirty="0"/>
              <a:t>基线年龄(岁)</a:t>
            </a:r>
          </a:p>
        </p:txBody>
      </p:sp>
      <p:sp>
        <p:nvSpPr>
          <p:cNvPr id="5" name="文本框 4"/>
          <p:cNvSpPr txBox="1"/>
          <p:nvPr/>
        </p:nvSpPr>
        <p:spPr>
          <a:xfrm>
            <a:off x="2853055" y="1405890"/>
            <a:ext cx="688975" cy="276860"/>
          </a:xfrm>
          <a:prstGeom prst="rect">
            <a:avLst/>
          </a:prstGeom>
          <a:solidFill>
            <a:schemeClr val="bg1"/>
          </a:solidFill>
        </p:spPr>
        <p:txBody>
          <a:bodyPr wrap="square" rtlCol="0">
            <a:noAutofit/>
          </a:bodyPr>
          <a:lstStyle/>
          <a:p>
            <a:pPr>
              <a:lnSpc>
                <a:spcPct val="100000"/>
              </a:lnSpc>
            </a:pPr>
            <a:r>
              <a:rPr lang="zh-CN" altLang="en-US" sz="1000" b="1" dirty="0"/>
              <a:t>欧洲人</a:t>
            </a:r>
          </a:p>
        </p:txBody>
      </p:sp>
      <p:sp>
        <p:nvSpPr>
          <p:cNvPr id="8" name="文本框 7"/>
          <p:cNvSpPr txBox="1"/>
          <p:nvPr/>
        </p:nvSpPr>
        <p:spPr>
          <a:xfrm>
            <a:off x="3636010" y="1402715"/>
            <a:ext cx="652780" cy="280035"/>
          </a:xfrm>
          <a:prstGeom prst="rect">
            <a:avLst/>
          </a:prstGeom>
          <a:solidFill>
            <a:schemeClr val="bg1"/>
          </a:solidFill>
        </p:spPr>
        <p:txBody>
          <a:bodyPr wrap="square" rtlCol="0">
            <a:noAutofit/>
          </a:bodyPr>
          <a:lstStyle/>
          <a:p>
            <a:pPr>
              <a:lnSpc>
                <a:spcPct val="100000"/>
              </a:lnSpc>
            </a:pPr>
            <a:r>
              <a:rPr lang="zh-CN" altLang="en-US" sz="1000" b="1" dirty="0"/>
              <a:t>亚洲人</a:t>
            </a:r>
          </a:p>
        </p:txBody>
      </p:sp>
      <p:sp>
        <p:nvSpPr>
          <p:cNvPr id="10" name="文本框 9"/>
          <p:cNvSpPr txBox="1"/>
          <p:nvPr/>
        </p:nvSpPr>
        <p:spPr>
          <a:xfrm rot="16200000">
            <a:off x="-99695" y="3067685"/>
            <a:ext cx="3242310" cy="209550"/>
          </a:xfrm>
          <a:prstGeom prst="rect">
            <a:avLst/>
          </a:prstGeom>
          <a:solidFill>
            <a:schemeClr val="bg1"/>
          </a:solidFill>
        </p:spPr>
        <p:txBody>
          <a:bodyPr wrap="square" rtlCol="0">
            <a:noAutofit/>
          </a:bodyPr>
          <a:lstStyle/>
          <a:p>
            <a:pPr algn="ctr">
              <a:lnSpc>
                <a:spcPct val="100000"/>
              </a:lnSpc>
            </a:pPr>
            <a:r>
              <a:rPr lang="zh-CN" altLang="en-US" sz="1000" b="1" dirty="0"/>
              <a:t>预计年进展</a:t>
            </a:r>
            <a:r>
              <a:rPr lang="en-US" altLang="zh-CN" sz="1000" b="1" dirty="0"/>
              <a:t>(D)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80" y="80969"/>
            <a:ext cx="8839200" cy="685800"/>
          </a:xfrm>
        </p:spPr>
        <p:txBody>
          <a:bodyPr>
            <a:normAutofit/>
          </a:bodyPr>
          <a:lstStyle/>
          <a:p>
            <a:r>
              <a:rPr lang="en-US" dirty="0" err="1"/>
              <a:t>近视控制</a:t>
            </a:r>
            <a:r>
              <a:rPr lang="en-US" dirty="0"/>
              <a:t>:</a:t>
            </a:r>
            <a:r>
              <a:rPr lang="zh-CN" altLang="en-US" dirty="0">
                <a:solidFill>
                  <a:srgbClr val="FFFF00"/>
                </a:solidFill>
              </a:rPr>
              <a:t>处理</a:t>
            </a:r>
            <a:r>
              <a:rPr lang="en-US" dirty="0" err="1">
                <a:solidFill>
                  <a:srgbClr val="FFFF00"/>
                </a:solidFill>
              </a:rPr>
              <a:t>问题</a:t>
            </a:r>
            <a:endParaRPr lang="en-US" dirty="0">
              <a:solidFill>
                <a:srgbClr val="FFFF00"/>
              </a:solidFill>
            </a:endParaRPr>
          </a:p>
        </p:txBody>
      </p:sp>
      <p:sp>
        <p:nvSpPr>
          <p:cNvPr id="3" name="Content Placeholder 2"/>
          <p:cNvSpPr>
            <a:spLocks noGrp="1"/>
          </p:cNvSpPr>
          <p:nvPr>
            <p:ph idx="1"/>
          </p:nvPr>
        </p:nvSpPr>
        <p:spPr>
          <a:xfrm>
            <a:off x="773411" y="1082183"/>
            <a:ext cx="8471051" cy="4007224"/>
          </a:xfrm>
        </p:spPr>
        <p:txBody>
          <a:bodyPr>
            <a:normAutofit/>
          </a:bodyPr>
          <a:lstStyle/>
          <a:p>
            <a:pPr marL="457200" indent="-457200">
              <a:lnSpc>
                <a:spcPct val="200000"/>
              </a:lnSpc>
              <a:buSzPct val="110000"/>
              <a:buFont typeface="+mj-lt"/>
              <a:buAutoNum type="arabicPeriod"/>
            </a:pPr>
            <a:r>
              <a:rPr lang="en-US" sz="2400" dirty="0" err="1"/>
              <a:t>双眼</a:t>
            </a:r>
            <a:r>
              <a:rPr lang="zh-CN" altLang="en-US" sz="2400" dirty="0"/>
              <a:t>视觉</a:t>
            </a:r>
            <a:r>
              <a:rPr lang="en-US" sz="2400" dirty="0" err="1"/>
              <a:t>正常还是异常</a:t>
            </a:r>
            <a:r>
              <a:rPr lang="en-US" sz="2400" dirty="0"/>
              <a:t>?</a:t>
            </a:r>
          </a:p>
          <a:p>
            <a:pPr marL="457200" indent="-457200">
              <a:lnSpc>
                <a:spcPct val="200000"/>
              </a:lnSpc>
              <a:buSzPct val="110000"/>
              <a:buFont typeface="+mj-lt"/>
              <a:buAutoNum type="arabicPeriod"/>
            </a:pPr>
            <a:r>
              <a:rPr lang="en-US" sz="2400" dirty="0" err="1"/>
              <a:t>这个孩子</a:t>
            </a:r>
            <a:r>
              <a:rPr lang="zh-CN" altLang="en-US" sz="2400" dirty="0"/>
              <a:t>有可</a:t>
            </a:r>
            <a:r>
              <a:rPr lang="en-US" sz="2400" dirty="0"/>
              <a:t>能</a:t>
            </a:r>
            <a:r>
              <a:rPr lang="zh-CN" altLang="en-US" sz="2400" dirty="0"/>
              <a:t>是</a:t>
            </a:r>
            <a:r>
              <a:rPr lang="en-US" sz="2400" dirty="0" err="1"/>
              <a:t>接触镜</a:t>
            </a:r>
            <a:r>
              <a:rPr lang="zh-CN" altLang="en-US" sz="2400" dirty="0"/>
              <a:t>配戴者</a:t>
            </a:r>
            <a:r>
              <a:rPr lang="en-US" sz="2400" dirty="0"/>
              <a:t>吗?</a:t>
            </a:r>
          </a:p>
        </p:txBody>
      </p:sp>
      <p:pic>
        <p:nvPicPr>
          <p:cNvPr id="4" name="Picture 3"/>
          <p:cNvPicPr>
            <a:picLocks noChangeAspect="1"/>
          </p:cNvPicPr>
          <p:nvPr/>
        </p:nvPicPr>
        <p:blipFill>
          <a:blip r:embed="rId2"/>
          <a:stretch>
            <a:fillRect/>
          </a:stretch>
        </p:blipFill>
        <p:spPr>
          <a:xfrm>
            <a:off x="7259682" y="979745"/>
            <a:ext cx="1452785" cy="242130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07189" y="1137943"/>
            <a:ext cx="5530932" cy="396240"/>
          </a:xfrm>
          <a:prstGeom prst="rect">
            <a:avLst/>
          </a:prstGeom>
          <a:solidFill>
            <a:schemeClr val="bg2"/>
          </a:solidFill>
          <a:ln>
            <a:solidFill>
              <a:schemeClr val="bg2"/>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zh-CN" altLang="en-US" sz="2000" dirty="0">
                <a:solidFill>
                  <a:srgbClr val="5C6F7B"/>
                </a:solidFill>
                <a:latin typeface="Arial" panose="020B0604020202020204" pitchFamily="34" charset="0"/>
                <a:cs typeface="Arial" panose="020B0604020202020204" pitchFamily="34" charset="0"/>
              </a:rPr>
              <a:t>双眼</a:t>
            </a:r>
            <a:r>
              <a:rPr lang="en-US" sz="2000" dirty="0" err="1">
                <a:solidFill>
                  <a:srgbClr val="5C6F7B"/>
                </a:solidFill>
                <a:latin typeface="Arial" panose="020B0604020202020204" pitchFamily="34" charset="0"/>
                <a:cs typeface="Arial" panose="020B0604020202020204" pitchFamily="34" charset="0"/>
              </a:rPr>
              <a:t>视觉功能正常还是异常</a:t>
            </a:r>
            <a:r>
              <a:rPr lang="en-US" sz="2000" dirty="0">
                <a:solidFill>
                  <a:srgbClr val="5C6F7B"/>
                </a:solidFill>
                <a:latin typeface="Arial" panose="020B0604020202020204" pitchFamily="34" charset="0"/>
                <a:cs typeface="Arial" panose="020B0604020202020204" pitchFamily="34" charset="0"/>
              </a:rPr>
              <a:t>?</a:t>
            </a:r>
          </a:p>
        </p:txBody>
      </p:sp>
      <p:sp>
        <p:nvSpPr>
          <p:cNvPr id="9" name="TextBox 8"/>
          <p:cNvSpPr txBox="1"/>
          <p:nvPr/>
        </p:nvSpPr>
        <p:spPr>
          <a:xfrm>
            <a:off x="2723104" y="2148692"/>
            <a:ext cx="1618152" cy="396240"/>
          </a:xfrm>
          <a:prstGeom prst="rect">
            <a:avLst/>
          </a:prstGeom>
          <a:solidFill>
            <a:srgbClr val="CCFFCC"/>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err="1">
                <a:solidFill>
                  <a:srgbClr val="5C6F7B"/>
                </a:solidFill>
                <a:latin typeface="Arial" panose="020B0604020202020204" pitchFamily="34" charset="0"/>
                <a:cs typeface="Arial" panose="020B0604020202020204" pitchFamily="34" charset="0"/>
              </a:rPr>
              <a:t>正常</a:t>
            </a:r>
            <a:endParaRPr lang="en-US" sz="2000" dirty="0">
              <a:solidFill>
                <a:srgbClr val="5C6F7B"/>
              </a:solidFill>
              <a:latin typeface="Arial" panose="020B0604020202020204" pitchFamily="34" charset="0"/>
              <a:cs typeface="Arial" panose="020B0604020202020204" pitchFamily="34" charset="0"/>
            </a:endParaRPr>
          </a:p>
        </p:txBody>
      </p:sp>
      <p:sp>
        <p:nvSpPr>
          <p:cNvPr id="10" name="TextBox 9"/>
          <p:cNvSpPr txBox="1"/>
          <p:nvPr/>
        </p:nvSpPr>
        <p:spPr>
          <a:xfrm>
            <a:off x="4795556" y="2157274"/>
            <a:ext cx="1886605" cy="396240"/>
          </a:xfrm>
          <a:prstGeom prst="rect">
            <a:avLst/>
          </a:prstGeom>
          <a:solidFill>
            <a:srgbClr val="FFCCFF"/>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err="1">
                <a:solidFill>
                  <a:srgbClr val="5C6F7B"/>
                </a:solidFill>
                <a:latin typeface="Arial" panose="020B0604020202020204" pitchFamily="34" charset="0"/>
                <a:cs typeface="Arial" panose="020B0604020202020204" pitchFamily="34" charset="0"/>
              </a:rPr>
              <a:t>异常</a:t>
            </a:r>
            <a:endParaRPr lang="en-US" sz="2000" dirty="0">
              <a:solidFill>
                <a:srgbClr val="5C6F7B"/>
              </a:solidFill>
              <a:latin typeface="Arial" panose="020B0604020202020204" pitchFamily="34" charset="0"/>
              <a:cs typeface="Arial" panose="020B0604020202020204" pitchFamily="34" charset="0"/>
            </a:endParaRPr>
          </a:p>
        </p:txBody>
      </p:sp>
      <p:sp>
        <p:nvSpPr>
          <p:cNvPr id="15" name="TextBox 14"/>
          <p:cNvSpPr txBox="1"/>
          <p:nvPr/>
        </p:nvSpPr>
        <p:spPr>
          <a:xfrm>
            <a:off x="1316338" y="4255975"/>
            <a:ext cx="325511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solidFill>
                  <a:srgbClr val="5C6F7B"/>
                </a:solidFill>
                <a:latin typeface="Arial" panose="020B0604020202020204" pitchFamily="34" charset="0"/>
                <a:cs typeface="Arial" panose="020B0604020202020204" pitchFamily="34" charset="0"/>
              </a:rPr>
              <a:t> </a:t>
            </a:r>
            <a:r>
              <a:rPr lang="en-US" sz="2000" b="1" dirty="0">
                <a:solidFill>
                  <a:srgbClr val="009900"/>
                </a:solidFill>
                <a:latin typeface="Arial" panose="020B0604020202020204" pitchFamily="34" charset="0"/>
                <a:cs typeface="Arial" panose="020B0604020202020204" pitchFamily="34" charset="0"/>
              </a:rPr>
              <a:t>是</a:t>
            </a:r>
            <a:r>
              <a:rPr lang="en-US" sz="2000" dirty="0">
                <a:solidFill>
                  <a:srgbClr val="5C6F7B"/>
                </a:solidFill>
                <a:latin typeface="Arial" panose="020B0604020202020204" pitchFamily="34" charset="0"/>
                <a:cs typeface="Arial" panose="020B0604020202020204" pitchFamily="34" charset="0"/>
              </a:rPr>
              <a:t>：</a:t>
            </a:r>
            <a:r>
              <a:rPr lang="en-US" altLang="zh-CN" sz="2000" dirty="0">
                <a:solidFill>
                  <a:srgbClr val="FFFF00"/>
                </a:solidFill>
              </a:rPr>
              <a:t> </a:t>
            </a:r>
            <a:r>
              <a:rPr lang="en-US" altLang="zh-CN" sz="2000" dirty="0">
                <a:solidFill>
                  <a:srgbClr val="5C6F7B"/>
                </a:solidFill>
                <a:latin typeface="Arial" panose="020B0604020202020204" pitchFamily="34" charset="0"/>
                <a:cs typeface="Arial" panose="020B0604020202020204" pitchFamily="34" charset="0"/>
              </a:rPr>
              <a:t>Ortho-K</a:t>
            </a:r>
            <a:r>
              <a:rPr lang="en-US" altLang="zh-CN" sz="2000" dirty="0">
                <a:solidFill>
                  <a:srgbClr val="FFFF00"/>
                </a:solidFill>
              </a:rPr>
              <a:t> </a:t>
            </a:r>
            <a:r>
              <a:rPr lang="en-US" sz="2000" dirty="0">
                <a:solidFill>
                  <a:srgbClr val="5C6F7B"/>
                </a:solidFill>
                <a:latin typeface="Arial" panose="020B0604020202020204" pitchFamily="34" charset="0"/>
                <a:cs typeface="Arial" panose="020B0604020202020204" pitchFamily="34" charset="0"/>
              </a:rPr>
              <a:t>或</a:t>
            </a:r>
            <a:r>
              <a:rPr lang="zh-CN" altLang="en-US" sz="2000" dirty="0">
                <a:solidFill>
                  <a:srgbClr val="5C6F7B"/>
                </a:solidFill>
                <a:latin typeface="Arial" panose="020B0604020202020204" pitchFamily="34" charset="0"/>
                <a:cs typeface="Arial" panose="020B0604020202020204" pitchFamily="34" charset="0"/>
              </a:rPr>
              <a:t>多焦点</a:t>
            </a:r>
            <a:r>
              <a:rPr lang="en-US" sz="2000" dirty="0">
                <a:solidFill>
                  <a:srgbClr val="5C6F7B"/>
                </a:solidFill>
                <a:latin typeface="Arial" panose="020B0604020202020204" pitchFamily="34" charset="0"/>
                <a:cs typeface="Arial" panose="020B0604020202020204" pitchFamily="34" charset="0"/>
              </a:rPr>
              <a:t>SCL</a:t>
            </a:r>
          </a:p>
          <a:p>
            <a:r>
              <a:rPr lang="en-US" sz="2000" dirty="0">
                <a:solidFill>
                  <a:srgbClr val="5C6F7B"/>
                </a:solidFill>
                <a:latin typeface="Arial" panose="020B0604020202020204" pitchFamily="34" charset="0"/>
                <a:cs typeface="Arial" panose="020B0604020202020204" pitchFamily="34" charset="0"/>
              </a:rPr>
              <a:t> </a:t>
            </a:r>
            <a:r>
              <a:rPr lang="zh-CN" altLang="en-US" sz="2000" b="1" dirty="0">
                <a:solidFill>
                  <a:srgbClr val="FF0000"/>
                </a:solidFill>
                <a:latin typeface="Arial" panose="020B0604020202020204" pitchFamily="34" charset="0"/>
                <a:cs typeface="Arial" panose="020B0604020202020204" pitchFamily="34" charset="0"/>
              </a:rPr>
              <a:t>否</a:t>
            </a:r>
            <a:r>
              <a:rPr lang="en-US"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cs typeface="Arial" panose="020B0604020202020204" pitchFamily="34" charset="0"/>
              </a:rPr>
              <a:t>渐进多焦点</a:t>
            </a:r>
            <a:r>
              <a:rPr lang="en-US" sz="2000" dirty="0">
                <a:solidFill>
                  <a:srgbClr val="5C6F7B"/>
                </a:solidFill>
                <a:latin typeface="Arial" panose="020B0604020202020204" pitchFamily="34" charset="0"/>
                <a:cs typeface="Arial" panose="020B0604020202020204" pitchFamily="34" charset="0"/>
              </a:rPr>
              <a:t>或SVD</a:t>
            </a:r>
          </a:p>
        </p:txBody>
      </p:sp>
      <p:sp>
        <p:nvSpPr>
          <p:cNvPr id="16" name="TextBox 15"/>
          <p:cNvSpPr txBox="1"/>
          <p:nvPr/>
        </p:nvSpPr>
        <p:spPr>
          <a:xfrm>
            <a:off x="4802562" y="4157791"/>
            <a:ext cx="3691443" cy="163121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61950" indent="-361950">
              <a:buFont typeface="+mj-lt"/>
              <a:buAutoNum type="arabicPeriod"/>
            </a:pPr>
            <a:r>
              <a:rPr lang="zh-CN" altLang="en-US" sz="2000" dirty="0">
                <a:solidFill>
                  <a:srgbClr val="5C6F7B"/>
                </a:solidFill>
                <a:latin typeface="Arial" panose="020B0604020202020204" pitchFamily="34" charset="0"/>
                <a:cs typeface="Arial" panose="020B0604020202020204" pitchFamily="34" charset="0"/>
              </a:rPr>
              <a:t>渐进多焦点</a:t>
            </a:r>
            <a:r>
              <a:rPr lang="en-US" sz="2000" dirty="0" err="1">
                <a:solidFill>
                  <a:srgbClr val="5C6F7B"/>
                </a:solidFill>
                <a:latin typeface="Arial" panose="020B0604020202020204" pitchFamily="34" charset="0"/>
                <a:cs typeface="Arial" panose="020B0604020202020204" pitchFamily="34" charset="0"/>
              </a:rPr>
              <a:t>可能是最好的</a:t>
            </a:r>
            <a:endParaRPr lang="en-US" sz="2000" dirty="0">
              <a:solidFill>
                <a:srgbClr val="5C6F7B"/>
              </a:solidFill>
              <a:latin typeface="Arial" panose="020B0604020202020204" pitchFamily="34" charset="0"/>
              <a:cs typeface="Arial" panose="020B0604020202020204" pitchFamily="34" charset="0"/>
            </a:endParaRPr>
          </a:p>
          <a:p>
            <a:pPr marL="361950" indent="-361950">
              <a:buFont typeface="+mj-lt"/>
              <a:buAutoNum type="arabicPeriod"/>
            </a:pPr>
            <a:r>
              <a:rPr lang="en-US" sz="2000" dirty="0" err="1">
                <a:solidFill>
                  <a:srgbClr val="5C6F7B"/>
                </a:solidFill>
                <a:latin typeface="Arial" panose="020B0604020202020204" pitchFamily="34" charset="0"/>
                <a:cs typeface="Arial" panose="020B0604020202020204" pitchFamily="34" charset="0"/>
              </a:rPr>
              <a:t>如果</a:t>
            </a:r>
            <a:r>
              <a:rPr lang="zh-CN" altLang="en-US" sz="2000" dirty="0">
                <a:solidFill>
                  <a:srgbClr val="5C6F7B"/>
                </a:solidFill>
                <a:latin typeface="Arial" panose="020B0604020202020204" pitchFamily="34" charset="0"/>
                <a:cs typeface="Arial" panose="020B0604020202020204" pitchFamily="34" charset="0"/>
              </a:rPr>
              <a:t>双眼视觉</a:t>
            </a:r>
            <a:r>
              <a:rPr lang="en-US" sz="2000" dirty="0" err="1">
                <a:solidFill>
                  <a:srgbClr val="5C6F7B"/>
                </a:solidFill>
                <a:latin typeface="Arial" panose="020B0604020202020204" pitchFamily="34" charset="0"/>
                <a:cs typeface="Arial" panose="020B0604020202020204" pitchFamily="34" charset="0"/>
              </a:rPr>
              <a:t>管理得当</a:t>
            </a:r>
            <a:r>
              <a:rPr lang="en-US" sz="2000" dirty="0">
                <a:solidFill>
                  <a:srgbClr val="5C6F7B"/>
                </a:solidFill>
                <a:latin typeface="Arial" panose="020B0604020202020204" pitchFamily="34" charset="0"/>
                <a:cs typeface="Arial" panose="020B0604020202020204" pitchFamily="34" charset="0"/>
              </a:rPr>
              <a:t> </a:t>
            </a:r>
            <a:r>
              <a:rPr lang="en-US" altLang="zh-CN" sz="2000" dirty="0">
                <a:solidFill>
                  <a:srgbClr val="5C6F7B"/>
                </a:solidFill>
                <a:latin typeface="Arial" panose="020B0604020202020204" pitchFamily="34" charset="0"/>
                <a:cs typeface="Arial" panose="020B0604020202020204" pitchFamily="34" charset="0"/>
              </a:rPr>
              <a:t>：</a:t>
            </a:r>
            <a:r>
              <a:rPr lang="en-US" altLang="zh-CN" sz="2000" dirty="0">
                <a:solidFill>
                  <a:srgbClr val="FFFF00"/>
                </a:solidFill>
              </a:rPr>
              <a:t> </a:t>
            </a:r>
            <a:r>
              <a:rPr lang="en-US" altLang="zh-CN" sz="2000" dirty="0">
                <a:solidFill>
                  <a:srgbClr val="5C6F7B"/>
                </a:solidFill>
                <a:latin typeface="Arial" panose="020B0604020202020204" pitchFamily="34" charset="0"/>
                <a:cs typeface="Arial" panose="020B0604020202020204" pitchFamily="34" charset="0"/>
              </a:rPr>
              <a:t>Ortho-K</a:t>
            </a:r>
            <a:r>
              <a:rPr lang="en-US" altLang="zh-CN" sz="2000" dirty="0">
                <a:solidFill>
                  <a:srgbClr val="FFFF00"/>
                </a:solidFill>
              </a:rPr>
              <a:t> </a:t>
            </a:r>
            <a:r>
              <a:rPr lang="zh-CN" altLang="en-US" sz="2000" dirty="0">
                <a:solidFill>
                  <a:srgbClr val="5C6F7B"/>
                </a:solidFill>
                <a:latin typeface="Arial" panose="020B0604020202020204" pitchFamily="34" charset="0"/>
                <a:cs typeface="Arial" panose="020B0604020202020204" pitchFamily="34" charset="0"/>
              </a:rPr>
              <a:t>或多焦点</a:t>
            </a:r>
            <a:r>
              <a:rPr lang="en-US" sz="2000" dirty="0">
                <a:solidFill>
                  <a:srgbClr val="5C6F7B"/>
                </a:solidFill>
                <a:latin typeface="Arial" panose="020B0604020202020204" pitchFamily="34" charset="0"/>
                <a:cs typeface="Arial" panose="020B0604020202020204" pitchFamily="34" charset="0"/>
              </a:rPr>
              <a:t>SCL (+SVN)</a:t>
            </a:r>
            <a:br>
              <a:rPr lang="en-US" sz="2000" dirty="0">
                <a:solidFill>
                  <a:srgbClr val="5C6F7B"/>
                </a:solidFill>
                <a:latin typeface="Arial" panose="020B0604020202020204" pitchFamily="34" charset="0"/>
                <a:cs typeface="Arial" panose="020B0604020202020204" pitchFamily="34" charset="0"/>
              </a:rPr>
            </a:br>
            <a:endParaRPr lang="en-US" sz="2000" dirty="0">
              <a:solidFill>
                <a:srgbClr val="5C6F7B"/>
              </a:solidFill>
              <a:latin typeface="Arial" panose="020B0604020202020204" pitchFamily="34" charset="0"/>
              <a:cs typeface="Arial" panose="020B0604020202020204" pitchFamily="34" charset="0"/>
            </a:endParaRPr>
          </a:p>
        </p:txBody>
      </p:sp>
      <p:cxnSp>
        <p:nvCxnSpPr>
          <p:cNvPr id="32" name="Straight Arrow Connector 31"/>
          <p:cNvCxnSpPr/>
          <p:nvPr/>
        </p:nvCxnSpPr>
        <p:spPr>
          <a:xfrm flipH="1">
            <a:off x="3532186" y="1693408"/>
            <a:ext cx="1045356" cy="326702"/>
          </a:xfrm>
          <a:prstGeom prst="straightConnector1">
            <a:avLst/>
          </a:prstGeom>
          <a:ln>
            <a:solidFill>
              <a:schemeClr val="bg2"/>
            </a:solidFill>
            <a:tailEnd type="arrow"/>
          </a:ln>
        </p:spPr>
        <p:style>
          <a:lnRef idx="3">
            <a:schemeClr val="accent6"/>
          </a:lnRef>
          <a:fillRef idx="0">
            <a:schemeClr val="accent6"/>
          </a:fillRef>
          <a:effectRef idx="2">
            <a:schemeClr val="accent6"/>
          </a:effectRef>
          <a:fontRef idx="minor">
            <a:schemeClr val="tx1"/>
          </a:fontRef>
        </p:style>
      </p:cxnSp>
      <p:cxnSp>
        <p:nvCxnSpPr>
          <p:cNvPr id="34" name="Straight Arrow Connector 33"/>
          <p:cNvCxnSpPr/>
          <p:nvPr/>
        </p:nvCxnSpPr>
        <p:spPr>
          <a:xfrm>
            <a:off x="4571448" y="1693408"/>
            <a:ext cx="1167405" cy="326702"/>
          </a:xfrm>
          <a:prstGeom prst="straightConnector1">
            <a:avLst/>
          </a:prstGeom>
          <a:ln>
            <a:solidFill>
              <a:schemeClr val="bg2"/>
            </a:solidFill>
            <a:tailEnd type="arrow"/>
          </a:ln>
        </p:spPr>
        <p:style>
          <a:lnRef idx="3">
            <a:schemeClr val="accent6"/>
          </a:lnRef>
          <a:fillRef idx="0">
            <a:schemeClr val="accent6"/>
          </a:fillRef>
          <a:effectRef idx="2">
            <a:schemeClr val="accent6"/>
          </a:effectRef>
          <a:fontRef idx="minor">
            <a:schemeClr val="tx1"/>
          </a:fontRef>
        </p:style>
      </p:cxnSp>
      <p:cxnSp>
        <p:nvCxnSpPr>
          <p:cNvPr id="36" name="Straight Arrow Connector 35"/>
          <p:cNvCxnSpPr>
            <a:stCxn id="9" idx="2"/>
            <a:endCxn id="15" idx="0"/>
          </p:cNvCxnSpPr>
          <p:nvPr/>
        </p:nvCxnSpPr>
        <p:spPr>
          <a:xfrm flipH="1">
            <a:off x="2943893" y="2544932"/>
            <a:ext cx="588287" cy="1711043"/>
          </a:xfrm>
          <a:prstGeom prst="straightConnector1">
            <a:avLst/>
          </a:prstGeom>
          <a:ln>
            <a:solidFill>
              <a:schemeClr val="bg2"/>
            </a:solidFill>
            <a:tailEnd type="arrow"/>
          </a:ln>
        </p:spPr>
        <p:style>
          <a:lnRef idx="3">
            <a:schemeClr val="accent6"/>
          </a:lnRef>
          <a:fillRef idx="0">
            <a:schemeClr val="accent6"/>
          </a:fillRef>
          <a:effectRef idx="2">
            <a:schemeClr val="accent6"/>
          </a:effectRef>
          <a:fontRef idx="minor">
            <a:schemeClr val="tx1"/>
          </a:fontRef>
        </p:style>
      </p:cxnSp>
      <p:cxnSp>
        <p:nvCxnSpPr>
          <p:cNvPr id="40" name="Straight Arrow Connector 39"/>
          <p:cNvCxnSpPr>
            <a:stCxn id="10" idx="2"/>
            <a:endCxn id="16" idx="0"/>
          </p:cNvCxnSpPr>
          <p:nvPr/>
        </p:nvCxnSpPr>
        <p:spPr>
          <a:xfrm>
            <a:off x="5738859" y="2553514"/>
            <a:ext cx="909425" cy="1604277"/>
          </a:xfrm>
          <a:prstGeom prst="straightConnector1">
            <a:avLst/>
          </a:prstGeom>
          <a:ln>
            <a:solidFill>
              <a:schemeClr val="bg2"/>
            </a:solidFill>
            <a:tailEnd type="arrow"/>
          </a:ln>
        </p:spPr>
        <p:style>
          <a:lnRef idx="3">
            <a:schemeClr val="accent6"/>
          </a:lnRef>
          <a:fillRef idx="0">
            <a:schemeClr val="accent6"/>
          </a:fillRef>
          <a:effectRef idx="2">
            <a:schemeClr val="accent6"/>
          </a:effectRef>
          <a:fontRef idx="minor">
            <a:schemeClr val="tx1"/>
          </a:fontRef>
        </p:style>
      </p:cxnSp>
      <p:sp>
        <p:nvSpPr>
          <p:cNvPr id="14" name="TextBox 13"/>
          <p:cNvSpPr txBox="1"/>
          <p:nvPr/>
        </p:nvSpPr>
        <p:spPr>
          <a:xfrm>
            <a:off x="1817237" y="3215234"/>
            <a:ext cx="5530932" cy="396240"/>
          </a:xfrm>
          <a:prstGeom prst="rect">
            <a:avLst/>
          </a:prstGeom>
          <a:solidFill>
            <a:schemeClr val="bg2"/>
          </a:solidFill>
          <a:ln>
            <a:solidFill>
              <a:schemeClr val="bg2"/>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000" dirty="0">
                <a:solidFill>
                  <a:srgbClr val="5C6F7B"/>
                </a:solidFill>
                <a:latin typeface="Arial" panose="020B0604020202020204" pitchFamily="34" charset="0"/>
                <a:cs typeface="Arial" panose="020B0604020202020204" pitchFamily="34" charset="0"/>
              </a:rPr>
              <a:t>问题2:可能</a:t>
            </a:r>
            <a:r>
              <a:rPr lang="zh-CN" altLang="en-US" sz="2000" dirty="0">
                <a:solidFill>
                  <a:srgbClr val="5C6F7B"/>
                </a:solidFill>
                <a:latin typeface="Arial" panose="020B0604020202020204" pitchFamily="34" charset="0"/>
                <a:cs typeface="Arial" panose="020B0604020202020204" pitchFamily="34" charset="0"/>
              </a:rPr>
              <a:t>成为接触镜配戴者吗</a:t>
            </a:r>
            <a:r>
              <a:rPr lang="en-US" sz="2000" dirty="0">
                <a:solidFill>
                  <a:srgbClr val="5C6F7B"/>
                </a:solidFill>
                <a:latin typeface="Arial" panose="020B0604020202020204" pitchFamily="34" charset="0"/>
                <a:cs typeface="Arial" panose="020B0604020202020204" pitchFamily="34" charset="0"/>
              </a:rPr>
              <a:t>?</a:t>
            </a:r>
          </a:p>
        </p:txBody>
      </p:sp>
      <p:sp>
        <p:nvSpPr>
          <p:cNvPr id="17" name="Title 1"/>
          <p:cNvSpPr>
            <a:spLocks noGrp="1"/>
          </p:cNvSpPr>
          <p:nvPr>
            <p:ph type="title"/>
          </p:nvPr>
        </p:nvSpPr>
        <p:spPr>
          <a:xfrm>
            <a:off x="154080" y="80969"/>
            <a:ext cx="8839200" cy="685800"/>
          </a:xfrm>
        </p:spPr>
        <p:txBody>
          <a:bodyPr>
            <a:normAutofit/>
          </a:bodyPr>
          <a:lstStyle/>
          <a:p>
            <a:r>
              <a:rPr lang="en-US" dirty="0"/>
              <a:t>近视管理:</a:t>
            </a:r>
            <a:r>
              <a:rPr lang="en-US" dirty="0">
                <a:solidFill>
                  <a:srgbClr val="FFFF00"/>
                </a:solidFill>
              </a:rPr>
              <a:t>流程图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P spid="16"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17" y="80969"/>
            <a:ext cx="7880621" cy="1143000"/>
          </a:xfrm>
        </p:spPr>
        <p:txBody>
          <a:bodyPr>
            <a:normAutofit/>
          </a:bodyPr>
          <a:lstStyle/>
          <a:p>
            <a:r>
              <a:rPr lang="en-AU" dirty="0"/>
              <a:t>近视控制：</a:t>
            </a:r>
            <a:r>
              <a:rPr lang="en-AU" dirty="0">
                <a:solidFill>
                  <a:srgbClr val="FFFF00"/>
                </a:solidFill>
              </a:rPr>
              <a:t>3</a:t>
            </a:r>
            <a:r>
              <a:rPr lang="zh-CN" altLang="en-US" dirty="0">
                <a:solidFill>
                  <a:srgbClr val="FFFF00"/>
                </a:solidFill>
              </a:rPr>
              <a:t>个核心</a:t>
            </a:r>
            <a:r>
              <a:rPr lang="en-AU" dirty="0">
                <a:solidFill>
                  <a:srgbClr val="FFFF00"/>
                </a:solidFill>
              </a:rPr>
              <a:t>（临床）</a:t>
            </a:r>
          </a:p>
        </p:txBody>
      </p:sp>
      <p:sp>
        <p:nvSpPr>
          <p:cNvPr id="5" name="Rectangle 4"/>
          <p:cNvSpPr/>
          <p:nvPr/>
        </p:nvSpPr>
        <p:spPr>
          <a:xfrm rot="5400000">
            <a:off x="2243368" y="2339022"/>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Rectangle 5"/>
          <p:cNvSpPr/>
          <p:nvPr/>
        </p:nvSpPr>
        <p:spPr>
          <a:xfrm rot="5400000">
            <a:off x="2243368" y="3881204"/>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TextBox 7"/>
          <p:cNvSpPr txBox="1"/>
          <p:nvPr/>
        </p:nvSpPr>
        <p:spPr>
          <a:xfrm>
            <a:off x="1423657" y="3251332"/>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接触镜</a:t>
            </a:r>
          </a:p>
        </p:txBody>
      </p:sp>
      <p:sp>
        <p:nvSpPr>
          <p:cNvPr id="9" name="TextBox 8"/>
          <p:cNvSpPr txBox="1"/>
          <p:nvPr/>
        </p:nvSpPr>
        <p:spPr>
          <a:xfrm>
            <a:off x="1423657" y="4615260"/>
            <a:ext cx="2759320" cy="518160"/>
          </a:xfrm>
          <a:prstGeom prst="rect">
            <a:avLst/>
          </a:prstGeom>
          <a:noFill/>
        </p:spPr>
        <p:txBody>
          <a:bodyPr wrap="square" rtlCol="0">
            <a:spAutoFit/>
          </a:bodyPr>
          <a:lstStyle/>
          <a:p>
            <a:pPr algn="ctr"/>
            <a:r>
              <a:rPr lang="en-AU" sz="2800" b="1" dirty="0">
                <a:solidFill>
                  <a:srgbClr val="5C6F7B"/>
                </a:solidFill>
                <a:latin typeface="Arial" panose="020B0604020202020204" pitchFamily="34" charset="0"/>
                <a:cs typeface="Arial" panose="020B0604020202020204" pitchFamily="34" charset="0"/>
              </a:rPr>
              <a:t>双</a:t>
            </a:r>
            <a:r>
              <a:rPr lang="zh-CN" altLang="en-US" sz="2800" b="1" dirty="0">
                <a:solidFill>
                  <a:srgbClr val="5C6F7B"/>
                </a:solidFill>
                <a:latin typeface="Arial" panose="020B0604020202020204" pitchFamily="34" charset="0"/>
                <a:cs typeface="Arial" panose="020B0604020202020204" pitchFamily="34" charset="0"/>
              </a:rPr>
              <a:t>眼</a:t>
            </a:r>
            <a:r>
              <a:rPr lang="en-AU" sz="2800" b="1" dirty="0" err="1">
                <a:solidFill>
                  <a:srgbClr val="5C6F7B"/>
                </a:solidFill>
                <a:latin typeface="Arial" panose="020B0604020202020204" pitchFamily="34" charset="0"/>
                <a:cs typeface="Arial" panose="020B0604020202020204" pitchFamily="34" charset="0"/>
              </a:rPr>
              <a:t>视觉</a:t>
            </a:r>
            <a:endParaRPr lang="en-AU" sz="2800" b="1" dirty="0">
              <a:solidFill>
                <a:srgbClr val="5C6F7B"/>
              </a:solidFill>
              <a:latin typeface="Arial" panose="020B0604020202020204" pitchFamily="34" charset="0"/>
              <a:cs typeface="Arial" panose="020B0604020202020204" pitchFamily="34" charset="0"/>
            </a:endParaRPr>
          </a:p>
        </p:txBody>
      </p:sp>
      <p:sp>
        <p:nvSpPr>
          <p:cNvPr id="10" name="Rectangle 9"/>
          <p:cNvSpPr/>
          <p:nvPr/>
        </p:nvSpPr>
        <p:spPr>
          <a:xfrm rot="5400000">
            <a:off x="2243368" y="796852"/>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1" name="TextBox 10"/>
          <p:cNvSpPr txBox="1"/>
          <p:nvPr/>
        </p:nvSpPr>
        <p:spPr>
          <a:xfrm>
            <a:off x="1423657" y="1689069"/>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环境</a:t>
            </a:r>
          </a:p>
        </p:txBody>
      </p:sp>
      <p:pic>
        <p:nvPicPr>
          <p:cNvPr id="13" name="Picture 12" descr="MD002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943" y="3132004"/>
            <a:ext cx="1167178" cy="810033"/>
          </a:xfrm>
          <a:prstGeom prst="rect">
            <a:avLst/>
          </a:prstGeom>
        </p:spPr>
      </p:pic>
      <p:pic>
        <p:nvPicPr>
          <p:cNvPr id="14" name="Picture 4" descr="http://imgusr.tradekey.com/images/uploadedimages/products/4/4/eye-drop-bottle_A1964788-20090520082744.jpg"/>
          <p:cNvPicPr>
            <a:picLocks noChangeAspect="1" noChangeArrowheads="1"/>
          </p:cNvPicPr>
          <p:nvPr/>
        </p:nvPicPr>
        <p:blipFill rotWithShape="1">
          <a:blip r:embed="rId4"/>
          <a:srcRect l="23838" r="31126"/>
          <a:stretch>
            <a:fillRect/>
          </a:stretch>
        </p:blipFill>
        <p:spPr bwMode="auto">
          <a:xfrm>
            <a:off x="8271337" y="2870700"/>
            <a:ext cx="520968" cy="1124520"/>
          </a:xfrm>
          <a:prstGeom prst="rect">
            <a:avLst/>
          </a:prstGeom>
          <a:noFill/>
        </p:spPr>
      </p:pic>
      <p:sp>
        <p:nvSpPr>
          <p:cNvPr id="3" name="Cross 2"/>
          <p:cNvSpPr/>
          <p:nvPr/>
        </p:nvSpPr>
        <p:spPr>
          <a:xfrm>
            <a:off x="4178654" y="2572160"/>
            <a:ext cx="1899139" cy="1899139"/>
          </a:xfrm>
          <a:prstGeom prst="plus">
            <a:avLst>
              <a:gd name="adj" fmla="val 37169"/>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7445126" y="2802665"/>
            <a:ext cx="851515" cy="1200329"/>
          </a:xfrm>
          <a:prstGeom prst="rect">
            <a:avLst/>
          </a:prstGeom>
          <a:noFill/>
        </p:spPr>
        <p:txBody>
          <a:bodyPr wrap="none" rtlCol="0">
            <a:spAutoFit/>
          </a:bodyPr>
          <a:lstStyle/>
          <a:p>
            <a:r>
              <a:rPr lang="en-AU" sz="7200" b="1" dirty="0">
                <a:latin typeface="Arial" panose="020B0604020202020204" pitchFamily="34" charset="0"/>
                <a:cs typeface="Arial" panose="020B0604020202020204" pitchFamily="34" charset="0"/>
              </a:rPr>
              <a:t>&amp;</a:t>
            </a:r>
            <a:endParaRPr lang="en-GB" sz="7200" b="1" dirty="0">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32349" y="1596736"/>
            <a:ext cx="3159956" cy="701040"/>
          </a:xfrm>
          <a:prstGeom prst="rect">
            <a:avLst/>
          </a:prstGeom>
          <a:noFill/>
        </p:spPr>
        <p:txBody>
          <a:bodyPr wrap="square" rtlCol="0">
            <a:spAutoFit/>
          </a:bodyPr>
          <a:lstStyle/>
          <a:p>
            <a:pPr algn="ctr"/>
            <a:r>
              <a:rPr lang="en-AU" sz="2000" b="1" dirty="0">
                <a:solidFill>
                  <a:srgbClr val="FF0000"/>
                </a:solidFill>
                <a:latin typeface="Arial" panose="020B0604020202020204" pitchFamily="34" charset="0"/>
                <a:cs typeface="Arial" panose="020B0604020202020204" pitchFamily="34" charset="0"/>
              </a:rPr>
              <a:t>每天</a:t>
            </a:r>
            <a:r>
              <a:rPr lang="en-AU" sz="2000" dirty="0">
                <a:solidFill>
                  <a:srgbClr val="5C6F7B"/>
                </a:solidFill>
                <a:latin typeface="Arial" panose="020B0604020202020204" pitchFamily="34" charset="0"/>
                <a:cs typeface="Arial" panose="020B0604020202020204" pitchFamily="34" charset="0"/>
              </a:rPr>
              <a:t>至少</a:t>
            </a:r>
            <a:r>
              <a:rPr lang="en-AU" sz="2000" b="1" i="1" dirty="0">
                <a:solidFill>
                  <a:srgbClr val="FF0000"/>
                </a:solidFill>
                <a:latin typeface="Arial" panose="020B0604020202020204" pitchFamily="34" charset="0"/>
                <a:cs typeface="Arial" panose="020B0604020202020204" pitchFamily="34" charset="0"/>
              </a:rPr>
              <a:t>90分钟</a:t>
            </a:r>
            <a:r>
              <a:rPr lang="en-AU" sz="2000" dirty="0">
                <a:solidFill>
                  <a:srgbClr val="5C6F7B"/>
                </a:solidFill>
                <a:latin typeface="Arial" panose="020B0604020202020204" pitchFamily="34" charset="0"/>
                <a:cs typeface="Arial" panose="020B0604020202020204" pitchFamily="34" charset="0"/>
              </a:rPr>
              <a:t>的</a:t>
            </a:r>
          </a:p>
          <a:p>
            <a:pPr algn="ctr"/>
            <a:r>
              <a:rPr lang="en-AU" sz="2000" b="1" dirty="0" err="1">
                <a:solidFill>
                  <a:srgbClr val="009900"/>
                </a:solidFill>
                <a:latin typeface="Arial" panose="020B0604020202020204" pitchFamily="34" charset="0"/>
                <a:cs typeface="Arial" panose="020B0604020202020204" pitchFamily="34" charset="0"/>
              </a:rPr>
              <a:t>户外</a:t>
            </a:r>
            <a:r>
              <a:rPr lang="en-AU" sz="2000" dirty="0" err="1">
                <a:solidFill>
                  <a:srgbClr val="5C6F7B"/>
                </a:solidFill>
                <a:latin typeface="Arial" panose="020B0604020202020204" pitchFamily="34" charset="0"/>
                <a:cs typeface="Arial" panose="020B0604020202020204" pitchFamily="34" charset="0"/>
              </a:rPr>
              <a:t>时间</a:t>
            </a:r>
            <a:endParaRPr lang="en-AU" sz="2000" dirty="0">
              <a:solidFill>
                <a:srgbClr val="5C6F7B"/>
              </a:solidFill>
              <a:latin typeface="Arial" panose="020B0604020202020204" pitchFamily="34" charset="0"/>
              <a:cs typeface="Arial" panose="020B0604020202020204" pitchFamily="34" charset="0"/>
            </a:endParaRPr>
          </a:p>
        </p:txBody>
      </p:sp>
      <p:sp>
        <p:nvSpPr>
          <p:cNvPr id="15" name="TextBox 14"/>
          <p:cNvSpPr txBox="1"/>
          <p:nvPr/>
        </p:nvSpPr>
        <p:spPr>
          <a:xfrm>
            <a:off x="1691698" y="5809314"/>
            <a:ext cx="5742250" cy="338554"/>
          </a:xfrm>
          <a:prstGeom prst="rect">
            <a:avLst/>
          </a:prstGeom>
          <a:noFill/>
        </p:spPr>
        <p:txBody>
          <a:bodyPr wrap="square" rtlCol="0">
            <a:spAutoFit/>
          </a:bodyPr>
          <a:lstStyle/>
          <a:p>
            <a:pPr algn="ctr"/>
            <a:r>
              <a:rPr lang="en-AU" sz="1600" b="1" dirty="0"/>
              <a:t>Rose </a:t>
            </a:r>
            <a:r>
              <a:rPr lang="zh-CN" altLang="en-US" sz="1600" b="1" i="1" dirty="0"/>
              <a:t>等人</a:t>
            </a:r>
            <a:r>
              <a:rPr lang="en-AU" sz="1600" b="1" dirty="0"/>
              <a:t>, 2008</a:t>
            </a:r>
            <a:r>
              <a:rPr lang="en-AU" sz="1600" dirty="0"/>
              <a:t>, Wu </a:t>
            </a:r>
            <a:r>
              <a:rPr lang="zh-CN" altLang="en-US" sz="1600" i="1" dirty="0"/>
              <a:t>等人</a:t>
            </a:r>
            <a:r>
              <a:rPr lang="en-AU" sz="1600" dirty="0"/>
              <a:t>, 2013, Lin </a:t>
            </a:r>
            <a:r>
              <a:rPr lang="zh-CN" altLang="en-US" sz="1600" i="1" dirty="0"/>
              <a:t>等人</a:t>
            </a:r>
            <a:r>
              <a:rPr lang="en-AU" sz="1600" dirty="0"/>
              <a:t>, 2014 </a:t>
            </a:r>
          </a:p>
        </p:txBody>
      </p:sp>
      <p:sp>
        <p:nvSpPr>
          <p:cNvPr id="16" name="Title 1"/>
          <p:cNvSpPr>
            <a:spLocks noGrp="1"/>
          </p:cNvSpPr>
          <p:nvPr>
            <p:ph type="title"/>
          </p:nvPr>
        </p:nvSpPr>
        <p:spPr>
          <a:xfrm>
            <a:off x="148017" y="80969"/>
            <a:ext cx="7880621" cy="1143000"/>
          </a:xfrm>
        </p:spPr>
        <p:txBody>
          <a:bodyPr>
            <a:normAutofit/>
          </a:bodyPr>
          <a:lstStyle/>
          <a:p>
            <a:r>
              <a:rPr lang="en-AU" dirty="0">
                <a:sym typeface="+mn-ea"/>
              </a:rPr>
              <a:t>近视控制：</a:t>
            </a:r>
            <a:r>
              <a:rPr lang="en-AU" dirty="0">
                <a:solidFill>
                  <a:srgbClr val="FFFF00"/>
                </a:solidFill>
                <a:sym typeface="+mn-ea"/>
              </a:rPr>
              <a:t>3</a:t>
            </a:r>
            <a:r>
              <a:rPr lang="zh-CN" altLang="en-US" dirty="0">
                <a:solidFill>
                  <a:srgbClr val="FFFF00"/>
                </a:solidFill>
                <a:sym typeface="+mn-ea"/>
              </a:rPr>
              <a:t>个核心</a:t>
            </a:r>
            <a:r>
              <a:rPr lang="en-AU" dirty="0">
                <a:solidFill>
                  <a:srgbClr val="FFFF00"/>
                </a:solidFill>
                <a:sym typeface="+mn-ea"/>
              </a:rPr>
              <a:t>（临床）</a:t>
            </a:r>
            <a:endParaRPr lang="en-AU" dirty="0">
              <a:solidFill>
                <a:srgbClr val="FFFF00"/>
              </a:solidFill>
            </a:endParaRPr>
          </a:p>
          <a:p>
            <a:endParaRPr lang="en-AU" dirty="0">
              <a:solidFill>
                <a:srgbClr val="FFFF00"/>
              </a:solidFill>
            </a:endParaRPr>
          </a:p>
        </p:txBody>
      </p:sp>
      <p:sp>
        <p:nvSpPr>
          <p:cNvPr id="17" name="Rectangle 16"/>
          <p:cNvSpPr/>
          <p:nvPr/>
        </p:nvSpPr>
        <p:spPr>
          <a:xfrm rot="5400000">
            <a:off x="2243368" y="2339022"/>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Rectangle 17"/>
          <p:cNvSpPr/>
          <p:nvPr/>
        </p:nvSpPr>
        <p:spPr>
          <a:xfrm rot="5400000">
            <a:off x="2243368" y="3881204"/>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9" name="TextBox 18"/>
          <p:cNvSpPr txBox="1"/>
          <p:nvPr/>
        </p:nvSpPr>
        <p:spPr>
          <a:xfrm>
            <a:off x="1423657" y="3251332"/>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接触镜</a:t>
            </a:r>
          </a:p>
        </p:txBody>
      </p:sp>
      <p:sp>
        <p:nvSpPr>
          <p:cNvPr id="20" name="TextBox 19"/>
          <p:cNvSpPr txBox="1"/>
          <p:nvPr/>
        </p:nvSpPr>
        <p:spPr>
          <a:xfrm>
            <a:off x="1423657" y="4615260"/>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双</a:t>
            </a:r>
            <a:r>
              <a:rPr lang="zh-CN" altLang="en-US" sz="2800" b="1" dirty="0">
                <a:solidFill>
                  <a:srgbClr val="5C6F7B"/>
                </a:solidFill>
                <a:latin typeface="Arial" panose="020B0604020202020204" pitchFamily="34" charset="0"/>
                <a:cs typeface="Arial" panose="020B0604020202020204" pitchFamily="34" charset="0"/>
              </a:rPr>
              <a:t>眼</a:t>
            </a:r>
            <a:r>
              <a:rPr lang="zh-CN" altLang="en-AU" sz="2800" b="1" dirty="0">
                <a:solidFill>
                  <a:srgbClr val="5C6F7B"/>
                </a:solidFill>
                <a:latin typeface="Arial" panose="020B0604020202020204" pitchFamily="34" charset="0"/>
                <a:cs typeface="Arial" panose="020B0604020202020204" pitchFamily="34" charset="0"/>
              </a:rPr>
              <a:t>视觉</a:t>
            </a:r>
          </a:p>
        </p:txBody>
      </p:sp>
      <p:sp>
        <p:nvSpPr>
          <p:cNvPr id="21" name="Rectangle 20"/>
          <p:cNvSpPr/>
          <p:nvPr/>
        </p:nvSpPr>
        <p:spPr>
          <a:xfrm rot="5400000">
            <a:off x="2243368" y="796852"/>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TextBox 21"/>
          <p:cNvSpPr txBox="1"/>
          <p:nvPr/>
        </p:nvSpPr>
        <p:spPr>
          <a:xfrm>
            <a:off x="1423657" y="1689069"/>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环境</a:t>
            </a:r>
          </a:p>
        </p:txBody>
      </p:sp>
      <p:pic>
        <p:nvPicPr>
          <p:cNvPr id="23" name="Picture 22" descr="MD002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943" y="3132004"/>
            <a:ext cx="1167178" cy="810033"/>
          </a:xfrm>
          <a:prstGeom prst="rect">
            <a:avLst/>
          </a:prstGeom>
        </p:spPr>
      </p:pic>
      <p:pic>
        <p:nvPicPr>
          <p:cNvPr id="24" name="Picture 4" descr="http://imgusr.tradekey.com/images/uploadedimages/products/4/4/eye-drop-bottle_A1964788-20090520082744.jpg"/>
          <p:cNvPicPr>
            <a:picLocks noChangeAspect="1" noChangeArrowheads="1"/>
          </p:cNvPicPr>
          <p:nvPr/>
        </p:nvPicPr>
        <p:blipFill rotWithShape="1">
          <a:blip r:embed="rId4"/>
          <a:srcRect l="23838" r="31126"/>
          <a:stretch>
            <a:fillRect/>
          </a:stretch>
        </p:blipFill>
        <p:spPr bwMode="auto">
          <a:xfrm>
            <a:off x="8271337" y="2870700"/>
            <a:ext cx="520968" cy="1124520"/>
          </a:xfrm>
          <a:prstGeom prst="rect">
            <a:avLst/>
          </a:prstGeom>
          <a:noFill/>
        </p:spPr>
      </p:pic>
      <p:sp>
        <p:nvSpPr>
          <p:cNvPr id="25" name="Cross 24"/>
          <p:cNvSpPr/>
          <p:nvPr/>
        </p:nvSpPr>
        <p:spPr>
          <a:xfrm>
            <a:off x="4178654" y="2572160"/>
            <a:ext cx="1899139" cy="1899139"/>
          </a:xfrm>
          <a:prstGeom prst="plus">
            <a:avLst>
              <a:gd name="adj" fmla="val 37169"/>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7445126" y="2802665"/>
            <a:ext cx="851515" cy="1200329"/>
          </a:xfrm>
          <a:prstGeom prst="rect">
            <a:avLst/>
          </a:prstGeom>
          <a:noFill/>
        </p:spPr>
        <p:txBody>
          <a:bodyPr wrap="none" rtlCol="0">
            <a:spAutoFit/>
          </a:bodyPr>
          <a:lstStyle/>
          <a:p>
            <a:r>
              <a:rPr lang="en-AU" sz="7200" b="1" dirty="0">
                <a:latin typeface="Arial" panose="020B0604020202020204" pitchFamily="34" charset="0"/>
                <a:cs typeface="Arial" panose="020B0604020202020204" pitchFamily="34" charset="0"/>
              </a:rPr>
              <a:t>&amp;</a:t>
            </a:r>
            <a:endParaRPr lang="en-GB" sz="7200" b="1" dirty="0">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48017" y="80969"/>
            <a:ext cx="7880621" cy="1143000"/>
          </a:xfrm>
        </p:spPr>
        <p:txBody>
          <a:bodyPr>
            <a:normAutofit/>
          </a:bodyPr>
          <a:lstStyle/>
          <a:p>
            <a:r>
              <a:rPr lang="en-AU" dirty="0">
                <a:sym typeface="+mn-ea"/>
              </a:rPr>
              <a:t>近视控制：</a:t>
            </a:r>
            <a:r>
              <a:rPr lang="en-AU" dirty="0">
                <a:solidFill>
                  <a:srgbClr val="FFFF00"/>
                </a:solidFill>
                <a:sym typeface="+mn-ea"/>
              </a:rPr>
              <a:t>3</a:t>
            </a:r>
            <a:r>
              <a:rPr lang="zh-CN" altLang="en-US" dirty="0">
                <a:solidFill>
                  <a:srgbClr val="FFFF00"/>
                </a:solidFill>
                <a:sym typeface="+mn-ea"/>
              </a:rPr>
              <a:t>个核心</a:t>
            </a:r>
            <a:r>
              <a:rPr lang="en-AU" dirty="0">
                <a:solidFill>
                  <a:srgbClr val="FFFF00"/>
                </a:solidFill>
                <a:sym typeface="+mn-ea"/>
              </a:rPr>
              <a:t>（临床）</a:t>
            </a:r>
            <a:endParaRPr lang="en-AU" dirty="0">
              <a:solidFill>
                <a:srgbClr val="FFFF00"/>
              </a:solidFill>
            </a:endParaRPr>
          </a:p>
          <a:p>
            <a:endParaRPr lang="en-AU" dirty="0">
              <a:solidFill>
                <a:srgbClr val="FFFF00"/>
              </a:solidFill>
            </a:endParaRPr>
          </a:p>
          <a:p>
            <a:endParaRPr lang="en-AU" dirty="0">
              <a:solidFill>
                <a:srgbClr val="FFFF00"/>
              </a:solidFill>
            </a:endParaRPr>
          </a:p>
        </p:txBody>
      </p:sp>
      <p:sp>
        <p:nvSpPr>
          <p:cNvPr id="17" name="Rectangle 16"/>
          <p:cNvSpPr/>
          <p:nvPr/>
        </p:nvSpPr>
        <p:spPr>
          <a:xfrm rot="5400000">
            <a:off x="2243368" y="2339022"/>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Rectangle 17"/>
          <p:cNvSpPr/>
          <p:nvPr/>
        </p:nvSpPr>
        <p:spPr>
          <a:xfrm rot="5400000">
            <a:off x="2243368" y="3881204"/>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9" name="TextBox 18"/>
          <p:cNvSpPr txBox="1"/>
          <p:nvPr/>
        </p:nvSpPr>
        <p:spPr>
          <a:xfrm>
            <a:off x="1423657" y="3251332"/>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接触镜</a:t>
            </a:r>
          </a:p>
        </p:txBody>
      </p:sp>
      <p:sp>
        <p:nvSpPr>
          <p:cNvPr id="20" name="TextBox 19"/>
          <p:cNvSpPr txBox="1"/>
          <p:nvPr/>
        </p:nvSpPr>
        <p:spPr>
          <a:xfrm>
            <a:off x="1423657" y="4615260"/>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双</a:t>
            </a:r>
            <a:r>
              <a:rPr lang="zh-CN" altLang="en-US" sz="2800" b="1" dirty="0">
                <a:solidFill>
                  <a:srgbClr val="5C6F7B"/>
                </a:solidFill>
                <a:latin typeface="Arial" panose="020B0604020202020204" pitchFamily="34" charset="0"/>
                <a:cs typeface="Arial" panose="020B0604020202020204" pitchFamily="34" charset="0"/>
              </a:rPr>
              <a:t>眼</a:t>
            </a:r>
            <a:r>
              <a:rPr lang="zh-CN" altLang="en-AU" sz="2800" b="1" dirty="0">
                <a:solidFill>
                  <a:srgbClr val="5C6F7B"/>
                </a:solidFill>
                <a:latin typeface="Arial" panose="020B0604020202020204" pitchFamily="34" charset="0"/>
                <a:cs typeface="Arial" panose="020B0604020202020204" pitchFamily="34" charset="0"/>
              </a:rPr>
              <a:t>视觉</a:t>
            </a:r>
          </a:p>
        </p:txBody>
      </p:sp>
      <p:sp>
        <p:nvSpPr>
          <p:cNvPr id="21" name="Rectangle 20"/>
          <p:cNvSpPr/>
          <p:nvPr/>
        </p:nvSpPr>
        <p:spPr>
          <a:xfrm rot="5400000">
            <a:off x="2243368" y="796852"/>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TextBox 21"/>
          <p:cNvSpPr txBox="1"/>
          <p:nvPr/>
        </p:nvSpPr>
        <p:spPr>
          <a:xfrm>
            <a:off x="1423657" y="1689069"/>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环境</a:t>
            </a:r>
          </a:p>
        </p:txBody>
      </p:sp>
      <p:pic>
        <p:nvPicPr>
          <p:cNvPr id="23" name="Picture 22" descr="MD002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943" y="3132004"/>
            <a:ext cx="1167178" cy="810033"/>
          </a:xfrm>
          <a:prstGeom prst="rect">
            <a:avLst/>
          </a:prstGeom>
        </p:spPr>
      </p:pic>
      <p:pic>
        <p:nvPicPr>
          <p:cNvPr id="24" name="Picture 4" descr="http://imgusr.tradekey.com/images/uploadedimages/products/4/4/eye-drop-bottle_A1964788-20090520082744.jpg"/>
          <p:cNvPicPr>
            <a:picLocks noChangeAspect="1" noChangeArrowheads="1"/>
          </p:cNvPicPr>
          <p:nvPr/>
        </p:nvPicPr>
        <p:blipFill rotWithShape="1">
          <a:blip r:embed="rId4"/>
          <a:srcRect l="23838" r="31126"/>
          <a:stretch>
            <a:fillRect/>
          </a:stretch>
        </p:blipFill>
        <p:spPr bwMode="auto">
          <a:xfrm>
            <a:off x="8271337" y="2870700"/>
            <a:ext cx="520968" cy="1124520"/>
          </a:xfrm>
          <a:prstGeom prst="rect">
            <a:avLst/>
          </a:prstGeom>
          <a:noFill/>
        </p:spPr>
      </p:pic>
      <p:sp>
        <p:nvSpPr>
          <p:cNvPr id="25" name="Cross 24"/>
          <p:cNvSpPr/>
          <p:nvPr/>
        </p:nvSpPr>
        <p:spPr>
          <a:xfrm>
            <a:off x="4178654" y="2572160"/>
            <a:ext cx="1899139" cy="1899139"/>
          </a:xfrm>
          <a:prstGeom prst="plus">
            <a:avLst>
              <a:gd name="adj" fmla="val 37169"/>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7445126" y="2802665"/>
            <a:ext cx="851515" cy="1200329"/>
          </a:xfrm>
          <a:prstGeom prst="rect">
            <a:avLst/>
          </a:prstGeom>
          <a:noFill/>
        </p:spPr>
        <p:txBody>
          <a:bodyPr wrap="none" rtlCol="0">
            <a:spAutoFit/>
          </a:bodyPr>
          <a:lstStyle/>
          <a:p>
            <a:r>
              <a:rPr lang="en-AU" sz="7200" b="1" dirty="0">
                <a:latin typeface="Arial" panose="020B0604020202020204" pitchFamily="34" charset="0"/>
                <a:cs typeface="Arial" panose="020B0604020202020204" pitchFamily="34" charset="0"/>
              </a:rPr>
              <a:t>&amp;</a:t>
            </a:r>
            <a:endParaRPr lang="en-GB" sz="7200" b="1" dirty="0">
              <a:latin typeface="Arial" panose="020B0604020202020204" pitchFamily="34" charset="0"/>
              <a:cs typeface="Arial" panose="020B0604020202020204" pitchFamily="34" charset="0"/>
            </a:endParaRPr>
          </a:p>
        </p:txBody>
      </p:sp>
      <p:sp>
        <p:nvSpPr>
          <p:cNvPr id="27" name="TextBox 26"/>
          <p:cNvSpPr txBox="1"/>
          <p:nvPr/>
        </p:nvSpPr>
        <p:spPr>
          <a:xfrm>
            <a:off x="4461475" y="4626887"/>
            <a:ext cx="4521757" cy="701040"/>
          </a:xfrm>
          <a:prstGeom prst="rect">
            <a:avLst/>
          </a:prstGeom>
          <a:noFill/>
        </p:spPr>
        <p:txBody>
          <a:bodyPr wrap="square" rtlCol="0">
            <a:spAutoFit/>
          </a:bodyPr>
          <a:lstStyle/>
          <a:p>
            <a:pPr algn="ctr"/>
            <a:r>
              <a:rPr lang="en-AU" sz="2000" b="1" dirty="0" err="1">
                <a:solidFill>
                  <a:srgbClr val="5C6F7B"/>
                </a:solidFill>
                <a:latin typeface="Arial" panose="020B0604020202020204" pitchFamily="34" charset="0"/>
                <a:cs typeface="Arial" panose="020B0604020202020204" pitchFamily="34" charset="0"/>
              </a:rPr>
              <a:t>如果孩子不适合</a:t>
            </a:r>
            <a:r>
              <a:rPr lang="zh-CN" altLang="en-US" sz="2000" b="1" dirty="0">
                <a:solidFill>
                  <a:srgbClr val="5C6F7B"/>
                </a:solidFill>
                <a:latin typeface="Arial" panose="020B0604020202020204" pitchFamily="34" charset="0"/>
                <a:cs typeface="Arial" panose="020B0604020202020204" pitchFamily="34" charset="0"/>
              </a:rPr>
              <a:t>戴</a:t>
            </a:r>
            <a:r>
              <a:rPr lang="en-AU" sz="2000" b="1" dirty="0" err="1">
                <a:solidFill>
                  <a:srgbClr val="5C6F7B"/>
                </a:solidFill>
                <a:latin typeface="Arial" panose="020B0604020202020204" pitchFamily="34" charset="0"/>
                <a:cs typeface="Arial" panose="020B0604020202020204" pitchFamily="34" charset="0"/>
              </a:rPr>
              <a:t>接触镜</a:t>
            </a:r>
            <a:r>
              <a:rPr lang="en-AU" sz="2000" b="1" dirty="0">
                <a:solidFill>
                  <a:srgbClr val="5C6F7B"/>
                </a:solidFill>
                <a:latin typeface="Arial" panose="020B0604020202020204" pitchFamily="34" charset="0"/>
                <a:cs typeface="Arial" panose="020B0604020202020204" pitchFamily="34" charset="0"/>
              </a:rPr>
              <a:t>，</a:t>
            </a:r>
            <a:r>
              <a:rPr lang="zh-CN" altLang="en-US" sz="2000" b="1" dirty="0">
                <a:solidFill>
                  <a:srgbClr val="5C6F7B"/>
                </a:solidFill>
                <a:latin typeface="Arial" panose="020B0604020202020204" pitchFamily="34" charset="0"/>
                <a:cs typeface="Arial" panose="020B0604020202020204" pitchFamily="34" charset="0"/>
              </a:rPr>
              <a:t>处方框架</a:t>
            </a:r>
            <a:r>
              <a:rPr lang="en-AU" sz="2000" b="1" dirty="0" err="1">
                <a:solidFill>
                  <a:srgbClr val="5C6F7B"/>
                </a:solidFill>
                <a:latin typeface="Arial" panose="020B0604020202020204" pitchFamily="34" charset="0"/>
                <a:cs typeface="Arial" panose="020B0604020202020204" pitchFamily="34" charset="0"/>
              </a:rPr>
              <a:t>眼镜</a:t>
            </a:r>
            <a:r>
              <a:rPr lang="en-AU" sz="2000" b="1" dirty="0">
                <a:solidFill>
                  <a:srgbClr val="5C6F7B"/>
                </a:solidFill>
                <a:latin typeface="Arial" panose="020B0604020202020204" pitchFamily="34" charset="0"/>
                <a:cs typeface="Arial" panose="020B0604020202020204" pitchFamily="34" charset="0"/>
              </a:rPr>
              <a:t>（</a:t>
            </a:r>
            <a:r>
              <a:rPr lang="zh-CN" altLang="en-US" sz="2000" b="1" dirty="0">
                <a:solidFill>
                  <a:srgbClr val="5C6F7B"/>
                </a:solidFill>
                <a:latin typeface="Arial" panose="020B0604020202020204" pitchFamily="34" charset="0"/>
                <a:cs typeface="Arial" panose="020B0604020202020204" pitchFamily="34" charset="0"/>
              </a:rPr>
              <a:t>渐进</a:t>
            </a:r>
            <a:r>
              <a:rPr lang="en-AU" sz="2000" b="1" dirty="0">
                <a:solidFill>
                  <a:srgbClr val="5C6F7B"/>
                </a:solidFill>
                <a:latin typeface="Arial" panose="020B0604020202020204" pitchFamily="34" charset="0"/>
                <a:cs typeface="Arial" panose="020B0604020202020204" pitchFamily="34" charset="0"/>
              </a:rPr>
              <a:t> /</a:t>
            </a:r>
            <a:r>
              <a:rPr lang="en-AU" sz="2000" b="1" dirty="0" err="1">
                <a:solidFill>
                  <a:srgbClr val="5C6F7B"/>
                </a:solidFill>
                <a:latin typeface="Arial" panose="020B0604020202020204" pitchFamily="34" charset="0"/>
                <a:cs typeface="Arial" panose="020B0604020202020204" pitchFamily="34" charset="0"/>
              </a:rPr>
              <a:t>双焦点</a:t>
            </a:r>
            <a:r>
              <a:rPr lang="en-AU" sz="2000" b="1" dirty="0">
                <a:solidFill>
                  <a:srgbClr val="5C6F7B"/>
                </a:solidFill>
                <a:latin typeface="Arial" panose="020B0604020202020204" pitchFamily="34" charset="0"/>
                <a:cs typeface="Arial" panose="020B0604020202020204" pitchFamily="34" charset="0"/>
              </a:rPr>
              <a:t>）</a:t>
            </a:r>
            <a:r>
              <a:rPr lang="zh-CN" altLang="en-US" sz="2000" b="1" dirty="0">
                <a:solidFill>
                  <a:srgbClr val="5C6F7B"/>
                </a:solidFill>
                <a:latin typeface="Arial" panose="020B0604020202020204" pitchFamily="34" charset="0"/>
                <a:cs typeface="Arial" panose="020B0604020202020204" pitchFamily="34" charset="0"/>
              </a:rPr>
              <a:t>。</a:t>
            </a:r>
            <a:endParaRPr lang="en-AU" sz="2000" b="1" dirty="0">
              <a:solidFill>
                <a:srgbClr val="5C6F7B"/>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2361" y="1152302"/>
            <a:ext cx="7697767" cy="4456289"/>
          </a:xfrm>
          <a:solidFill>
            <a:schemeClr val="bg1">
              <a:lumMod val="85000"/>
            </a:schemeClr>
          </a:solidFill>
        </p:spPr>
        <p:txBody>
          <a:bodyPr/>
          <a:lstStyle/>
          <a:p>
            <a:pPr>
              <a:buFontTx/>
              <a:buNone/>
              <a:defRPr/>
            </a:pPr>
            <a:r>
              <a:rPr lang="en-CA" b="1" dirty="0"/>
              <a:t>					</a:t>
            </a:r>
            <a:br>
              <a:rPr lang="en-CA" b="1" dirty="0"/>
            </a:br>
            <a:r>
              <a:rPr lang="en-US" b="1" dirty="0"/>
              <a:t> </a:t>
            </a:r>
            <a:endParaRPr lang="en-AU" b="1" dirty="0"/>
          </a:p>
          <a:p>
            <a:pPr>
              <a:defRPr/>
            </a:pPr>
            <a:r>
              <a:rPr lang="zh-CN" altLang="en-US" sz="1778" b="1" dirty="0"/>
              <a:t>国际接触镜教育者学会是</a:t>
            </a:r>
            <a:r>
              <a:rPr lang="en-US" altLang="zh-CN" sz="1778" b="1" dirty="0"/>
              <a:t>IACLE</a:t>
            </a:r>
            <a:r>
              <a:rPr lang="zh-CN" altLang="en-US" sz="1778" b="1" dirty="0"/>
              <a:t>接触镜镜课程（简称</a:t>
            </a:r>
            <a:r>
              <a:rPr lang="en-US" altLang="zh-CN" sz="1778" b="1" dirty="0"/>
              <a:t>ICLC</a:t>
            </a:r>
            <a:r>
              <a:rPr lang="zh-CN" altLang="en-US" sz="1778" b="1" dirty="0"/>
              <a:t>）所有格式和版本的唯一所有者，受版权保护。若要获得该接触镜材料，您需要同意以下条款：</a:t>
            </a:r>
            <a:endParaRPr lang="en-US" altLang="zh-CN" sz="1778" b="1" dirty="0"/>
          </a:p>
          <a:p>
            <a:pPr>
              <a:defRPr/>
            </a:pPr>
            <a:r>
              <a:rPr lang="en-US" altLang="zh-CN" sz="1778" b="1" dirty="0"/>
              <a:t> IACLE</a:t>
            </a:r>
            <a:r>
              <a:rPr lang="zh-CN" altLang="en-US" sz="1778" b="1" dirty="0"/>
              <a:t>接触镜课程只能用于个人或学习用途。未经</a:t>
            </a:r>
            <a:r>
              <a:rPr lang="en-US" altLang="zh-CN" sz="1778" b="1" dirty="0"/>
              <a:t>IACLE</a:t>
            </a:r>
            <a:r>
              <a:rPr lang="zh-CN" altLang="en-US" sz="1778" b="1" dirty="0"/>
              <a:t>书面同意，严禁传播或销售</a:t>
            </a:r>
            <a:r>
              <a:rPr lang="en-US" altLang="zh-CN" sz="1778" b="1" dirty="0"/>
              <a:t>ICLC</a:t>
            </a:r>
            <a:r>
              <a:rPr lang="zh-CN" altLang="en-US" sz="1778" b="1" dirty="0"/>
              <a:t>的全部或部分内容，或将本教材用于教育及个人以外的用途。除以下声明外，不得复制、重新发布、出版或分发</a:t>
            </a:r>
            <a:r>
              <a:rPr lang="en-US" altLang="zh-CN" sz="1778" b="1" dirty="0"/>
              <a:t>ICLC</a:t>
            </a:r>
            <a:r>
              <a:rPr lang="zh-CN" altLang="en-US" sz="1778" b="1" dirty="0"/>
              <a:t>中包含的任何材料。</a:t>
            </a:r>
            <a:endParaRPr lang="en-US" altLang="zh-CN" sz="1778" b="1" dirty="0"/>
          </a:p>
          <a:p>
            <a:pPr>
              <a:defRPr/>
            </a:pPr>
            <a:r>
              <a:rPr lang="zh-CN" altLang="en-US" sz="1778" b="1" dirty="0"/>
              <a:t>你可以在个人或教育使用时打印课程材料。所有版权信息，包括</a:t>
            </a:r>
            <a:r>
              <a:rPr lang="en-US" altLang="zh-CN" sz="1778" b="1" dirty="0"/>
              <a:t>IACLE</a:t>
            </a:r>
            <a:r>
              <a:rPr lang="zh-CN" altLang="en-US" sz="1778" b="1" dirty="0"/>
              <a:t>徽标必须保留在材料上。使用</a:t>
            </a:r>
            <a:r>
              <a:rPr lang="en-US" altLang="zh-CN" sz="1778" b="1" dirty="0"/>
              <a:t>ICLC</a:t>
            </a:r>
            <a:r>
              <a:rPr lang="zh-CN" altLang="en-US" sz="1778" b="1" dirty="0"/>
              <a:t>的任何内容，包括文本，图片或注释等必须提供合适的引用标记。</a:t>
            </a:r>
            <a:endParaRPr lang="en-AU" altLang="zh-CN" sz="1778" b="1" dirty="0"/>
          </a:p>
          <a:p>
            <a:pPr>
              <a:defRPr/>
            </a:pPr>
            <a:endParaRPr lang="en-AU" sz="1778" dirty="0"/>
          </a:p>
        </p:txBody>
      </p:sp>
      <p:sp>
        <p:nvSpPr>
          <p:cNvPr id="4" name="TextBox 3"/>
          <p:cNvSpPr txBox="1">
            <a:spLocks noChangeArrowheads="1"/>
          </p:cNvSpPr>
          <p:nvPr/>
        </p:nvSpPr>
        <p:spPr bwMode="auto">
          <a:xfrm>
            <a:off x="1779416" y="93938"/>
            <a:ext cx="5568244" cy="584775"/>
          </a:xfrm>
          <a:prstGeom prst="rect">
            <a:avLst/>
          </a:prstGeom>
          <a:noFill/>
          <a:ln w="9525">
            <a:noFill/>
            <a:miter lim="800000"/>
          </a:ln>
        </p:spPr>
        <p:txBody>
          <a:bodyPr>
            <a:spAutoFit/>
          </a:bodyPr>
          <a:lstStyle/>
          <a:p>
            <a:pPr algn="ctr"/>
            <a:r>
              <a:rPr lang="zh-CN" altLang="en-US" sz="3200" b="1" dirty="0">
                <a:solidFill>
                  <a:srgbClr val="FFFFFF"/>
                </a:solidFill>
                <a:latin typeface="Arial" panose="020B0604020202020204" pitchFamily="34" charset="0"/>
                <a:cs typeface="Arial" panose="020B0604020202020204" pitchFamily="34" charset="0"/>
              </a:rPr>
              <a:t>版权声明</a:t>
            </a:r>
            <a:endParaRPr lang="en-AU" alt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207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rot="5400000">
            <a:off x="2243368" y="2339022"/>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Rectangle 17"/>
          <p:cNvSpPr/>
          <p:nvPr/>
        </p:nvSpPr>
        <p:spPr>
          <a:xfrm rot="5400000">
            <a:off x="2243368" y="3881204"/>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9" name="TextBox 18"/>
          <p:cNvSpPr txBox="1"/>
          <p:nvPr/>
        </p:nvSpPr>
        <p:spPr>
          <a:xfrm>
            <a:off x="1423657" y="3251332"/>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接触镜</a:t>
            </a:r>
          </a:p>
        </p:txBody>
      </p:sp>
      <p:sp>
        <p:nvSpPr>
          <p:cNvPr id="20" name="TextBox 19"/>
          <p:cNvSpPr txBox="1"/>
          <p:nvPr/>
        </p:nvSpPr>
        <p:spPr>
          <a:xfrm>
            <a:off x="1423657" y="4615260"/>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双</a:t>
            </a:r>
            <a:r>
              <a:rPr lang="zh-CN" altLang="en-US" sz="2800" b="1" dirty="0">
                <a:solidFill>
                  <a:srgbClr val="5C6F7B"/>
                </a:solidFill>
                <a:latin typeface="Arial" panose="020B0604020202020204" pitchFamily="34" charset="0"/>
                <a:cs typeface="Arial" panose="020B0604020202020204" pitchFamily="34" charset="0"/>
              </a:rPr>
              <a:t>眼</a:t>
            </a:r>
            <a:r>
              <a:rPr lang="zh-CN" altLang="en-AU" sz="2800" b="1" dirty="0">
                <a:solidFill>
                  <a:srgbClr val="5C6F7B"/>
                </a:solidFill>
                <a:latin typeface="Arial" panose="020B0604020202020204" pitchFamily="34" charset="0"/>
                <a:cs typeface="Arial" panose="020B0604020202020204" pitchFamily="34" charset="0"/>
              </a:rPr>
              <a:t>视觉</a:t>
            </a:r>
          </a:p>
        </p:txBody>
      </p:sp>
      <p:sp>
        <p:nvSpPr>
          <p:cNvPr id="21" name="Rectangle 20"/>
          <p:cNvSpPr/>
          <p:nvPr/>
        </p:nvSpPr>
        <p:spPr>
          <a:xfrm rot="5400000">
            <a:off x="2243368" y="796852"/>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TextBox 21"/>
          <p:cNvSpPr txBox="1"/>
          <p:nvPr/>
        </p:nvSpPr>
        <p:spPr>
          <a:xfrm>
            <a:off x="1423657" y="1689069"/>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环境</a:t>
            </a:r>
          </a:p>
        </p:txBody>
      </p:sp>
      <p:pic>
        <p:nvPicPr>
          <p:cNvPr id="23" name="Picture 22" descr="MD002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943" y="3132004"/>
            <a:ext cx="1167178" cy="810033"/>
          </a:xfrm>
          <a:prstGeom prst="rect">
            <a:avLst/>
          </a:prstGeom>
        </p:spPr>
      </p:pic>
      <p:pic>
        <p:nvPicPr>
          <p:cNvPr id="24" name="Picture 4" descr="http://imgusr.tradekey.com/images/uploadedimages/products/4/4/eye-drop-bottle_A1964788-20090520082744.jpg"/>
          <p:cNvPicPr>
            <a:picLocks noChangeAspect="1" noChangeArrowheads="1"/>
          </p:cNvPicPr>
          <p:nvPr/>
        </p:nvPicPr>
        <p:blipFill rotWithShape="1">
          <a:blip r:embed="rId4"/>
          <a:srcRect l="23838" r="31126"/>
          <a:stretch>
            <a:fillRect/>
          </a:stretch>
        </p:blipFill>
        <p:spPr bwMode="auto">
          <a:xfrm>
            <a:off x="8271337" y="2870700"/>
            <a:ext cx="520968" cy="1124520"/>
          </a:xfrm>
          <a:prstGeom prst="rect">
            <a:avLst/>
          </a:prstGeom>
          <a:noFill/>
        </p:spPr>
      </p:pic>
      <p:sp>
        <p:nvSpPr>
          <p:cNvPr id="25" name="Cross 24"/>
          <p:cNvSpPr/>
          <p:nvPr/>
        </p:nvSpPr>
        <p:spPr>
          <a:xfrm>
            <a:off x="4178654" y="2572160"/>
            <a:ext cx="1899139" cy="1899139"/>
          </a:xfrm>
          <a:prstGeom prst="plus">
            <a:avLst>
              <a:gd name="adj" fmla="val 37169"/>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7445126" y="2802665"/>
            <a:ext cx="851515" cy="1200329"/>
          </a:xfrm>
          <a:prstGeom prst="rect">
            <a:avLst/>
          </a:prstGeom>
          <a:noFill/>
        </p:spPr>
        <p:txBody>
          <a:bodyPr wrap="none" rtlCol="0">
            <a:spAutoFit/>
          </a:bodyPr>
          <a:lstStyle/>
          <a:p>
            <a:r>
              <a:rPr lang="en-AU" sz="7200" b="1" dirty="0">
                <a:latin typeface="Arial" panose="020B0604020202020204" pitchFamily="34" charset="0"/>
                <a:cs typeface="Arial" panose="020B0604020202020204" pitchFamily="34" charset="0"/>
              </a:rPr>
              <a:t>&amp;</a:t>
            </a:r>
            <a:endParaRPr lang="en-GB" sz="7200" b="1" dirty="0">
              <a:latin typeface="Arial" panose="020B0604020202020204" pitchFamily="34" charset="0"/>
              <a:cs typeface="Arial" panose="020B0604020202020204" pitchFamily="34" charset="0"/>
            </a:endParaRPr>
          </a:p>
        </p:txBody>
      </p:sp>
      <p:sp>
        <p:nvSpPr>
          <p:cNvPr id="2" name="Oval 1"/>
          <p:cNvSpPr/>
          <p:nvPr/>
        </p:nvSpPr>
        <p:spPr>
          <a:xfrm>
            <a:off x="8058778" y="2985405"/>
            <a:ext cx="974692" cy="974692"/>
          </a:xfrm>
          <a:prstGeom prst="ellipse">
            <a:avLst/>
          </a:prstGeom>
          <a:noFill/>
          <a:ln>
            <a:solidFill>
              <a:srgbClr val="FF2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4484997" y="4615260"/>
            <a:ext cx="4521757" cy="1015663"/>
          </a:xfrm>
          <a:prstGeom prst="rect">
            <a:avLst/>
          </a:prstGeom>
          <a:noFill/>
        </p:spPr>
        <p:txBody>
          <a:bodyPr wrap="square" rtlCol="0">
            <a:spAutoFit/>
          </a:bodyPr>
          <a:lstStyle/>
          <a:p>
            <a:pPr algn="ctr"/>
            <a:r>
              <a:rPr lang="en-AU" sz="2000" b="1" dirty="0" err="1">
                <a:solidFill>
                  <a:srgbClr val="5C6F7B"/>
                </a:solidFill>
                <a:latin typeface="Arial" panose="020B0604020202020204" pitchFamily="34" charset="0"/>
                <a:cs typeface="Arial" panose="020B0604020202020204" pitchFamily="34" charset="0"/>
              </a:rPr>
              <a:t>如果光学矫正</a:t>
            </a:r>
            <a:r>
              <a:rPr lang="en-AU" sz="2000" b="1" dirty="0">
                <a:solidFill>
                  <a:srgbClr val="5C6F7B"/>
                </a:solidFill>
                <a:latin typeface="Arial" panose="020B0604020202020204" pitchFamily="34" charset="0"/>
                <a:cs typeface="Arial" panose="020B0604020202020204" pitchFamily="34" charset="0"/>
              </a:rPr>
              <a:t>（</a:t>
            </a:r>
            <a:r>
              <a:rPr lang="zh-CN" altLang="en-US" sz="2000" b="1" dirty="0">
                <a:solidFill>
                  <a:srgbClr val="5C6F7B"/>
                </a:solidFill>
                <a:latin typeface="Arial" panose="020B0604020202020204" pitchFamily="34" charset="0"/>
                <a:cs typeface="Arial" panose="020B0604020202020204" pitchFamily="34" charset="0"/>
              </a:rPr>
              <a:t>隐形眼镜</a:t>
            </a:r>
            <a:r>
              <a:rPr lang="en-AU" sz="2000" b="1" dirty="0">
                <a:solidFill>
                  <a:srgbClr val="5C6F7B"/>
                </a:solidFill>
                <a:latin typeface="Arial" panose="020B0604020202020204" pitchFamily="34" charset="0"/>
                <a:cs typeface="Arial" panose="020B0604020202020204" pitchFamily="34" charset="0"/>
              </a:rPr>
              <a:t>或</a:t>
            </a:r>
            <a:r>
              <a:rPr lang="zh-CN" altLang="en-US" sz="2000" b="1" dirty="0">
                <a:solidFill>
                  <a:srgbClr val="5C6F7B"/>
                </a:solidFill>
                <a:latin typeface="Arial" panose="020B0604020202020204" pitchFamily="34" charset="0"/>
                <a:cs typeface="Arial" panose="020B0604020202020204" pitchFamily="34" charset="0"/>
              </a:rPr>
              <a:t>框架眼镜</a:t>
            </a:r>
            <a:r>
              <a:rPr lang="en-AU" sz="2000" b="1" dirty="0">
                <a:solidFill>
                  <a:srgbClr val="5C6F7B"/>
                </a:solidFill>
                <a:latin typeface="Arial" panose="020B0604020202020204" pitchFamily="34" charset="0"/>
                <a:cs typeface="Arial" panose="020B0604020202020204" pitchFamily="34" charset="0"/>
              </a:rPr>
              <a:t>）</a:t>
            </a:r>
            <a:r>
              <a:rPr lang="zh-CN" altLang="en-US" sz="2000" b="1" dirty="0">
                <a:solidFill>
                  <a:srgbClr val="5C6F7B"/>
                </a:solidFill>
                <a:latin typeface="Arial" panose="020B0604020202020204" pitchFamily="34" charset="0"/>
                <a:cs typeface="Arial" panose="020B0604020202020204" pitchFamily="34" charset="0"/>
              </a:rPr>
              <a:t>对</a:t>
            </a:r>
            <a:r>
              <a:rPr lang="en-AU" sz="2000" b="1" dirty="0" err="1">
                <a:solidFill>
                  <a:srgbClr val="5C6F7B"/>
                </a:solidFill>
                <a:latin typeface="Arial" panose="020B0604020202020204" pitchFamily="34" charset="0"/>
                <a:cs typeface="Arial" panose="020B0604020202020204" pitchFamily="34" charset="0"/>
              </a:rPr>
              <a:t>近视控制</a:t>
            </a:r>
            <a:r>
              <a:rPr lang="zh-CN" altLang="en-US" sz="2000" b="1" dirty="0">
                <a:solidFill>
                  <a:srgbClr val="5C6F7B"/>
                </a:solidFill>
                <a:latin typeface="Arial" panose="020B0604020202020204" pitchFamily="34" charset="0"/>
                <a:cs typeface="Arial" panose="020B0604020202020204" pitchFamily="34" charset="0"/>
              </a:rPr>
              <a:t>不充分</a:t>
            </a:r>
            <a:r>
              <a:rPr lang="en-AU" sz="2000" b="1" dirty="0">
                <a:solidFill>
                  <a:srgbClr val="5C6F7B"/>
                </a:solidFill>
                <a:latin typeface="Arial" panose="020B0604020202020204" pitchFamily="34" charset="0"/>
                <a:cs typeface="Arial" panose="020B0604020202020204" pitchFamily="34" charset="0"/>
              </a:rPr>
              <a:t>，</a:t>
            </a:r>
            <a:r>
              <a:rPr lang="en-AU" sz="2000" b="1" dirty="0" err="1">
                <a:solidFill>
                  <a:srgbClr val="5C6F7B"/>
                </a:solidFill>
                <a:latin typeface="Arial" panose="020B0604020202020204" pitchFamily="34" charset="0"/>
                <a:cs typeface="Arial" panose="020B0604020202020204" pitchFamily="34" charset="0"/>
              </a:rPr>
              <a:t>请考虑</a:t>
            </a:r>
            <a:r>
              <a:rPr lang="zh-CN" altLang="en-US" sz="2000" b="1" dirty="0">
                <a:solidFill>
                  <a:srgbClr val="5C6F7B"/>
                </a:solidFill>
                <a:latin typeface="Arial" panose="020B0604020202020204" pitchFamily="34" charset="0"/>
                <a:cs typeface="Arial" panose="020B0604020202020204" pitchFamily="34" charset="0"/>
              </a:rPr>
              <a:t>使用</a:t>
            </a:r>
            <a:r>
              <a:rPr lang="en-AU" sz="2000" b="1" dirty="0" err="1">
                <a:solidFill>
                  <a:srgbClr val="5C6F7B"/>
                </a:solidFill>
                <a:latin typeface="Arial" panose="020B0604020202020204" pitchFamily="34" charset="0"/>
                <a:cs typeface="Arial" panose="020B0604020202020204" pitchFamily="34" charset="0"/>
              </a:rPr>
              <a:t>低剂量阿托品</a:t>
            </a:r>
            <a:r>
              <a:rPr lang="zh-CN" altLang="en-US" sz="2000" b="1" dirty="0">
                <a:solidFill>
                  <a:srgbClr val="5C6F7B"/>
                </a:solidFill>
                <a:latin typeface="Arial" panose="020B0604020202020204" pitchFamily="34" charset="0"/>
                <a:cs typeface="Arial" panose="020B0604020202020204" pitchFamily="34" charset="0"/>
              </a:rPr>
              <a:t>。</a:t>
            </a:r>
            <a:endParaRPr lang="en-AU" sz="2000" b="1" dirty="0">
              <a:solidFill>
                <a:srgbClr val="5C6F7B"/>
              </a:solidFill>
              <a:latin typeface="Arial" panose="020B0604020202020204" pitchFamily="34" charset="0"/>
              <a:cs typeface="Arial" panose="020B0604020202020204" pitchFamily="34" charset="0"/>
            </a:endParaRPr>
          </a:p>
        </p:txBody>
      </p:sp>
      <p:sp>
        <p:nvSpPr>
          <p:cNvPr id="5" name="Title 1"/>
          <p:cNvSpPr>
            <a:spLocks noGrp="1"/>
          </p:cNvSpPr>
          <p:nvPr/>
        </p:nvSpPr>
        <p:spPr>
          <a:xfrm>
            <a:off x="178497" y="45409"/>
            <a:ext cx="7880621" cy="1143000"/>
          </a:xfrm>
          <a:prstGeom prst="rect">
            <a:avLst/>
          </a:prstGeom>
        </p:spPr>
        <p:txBody>
          <a:bodyPr>
            <a:norm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r>
              <a:rPr lang="en-AU" dirty="0">
                <a:sym typeface="+mn-ea"/>
              </a:rPr>
              <a:t>近视控制：</a:t>
            </a:r>
            <a:r>
              <a:rPr lang="en-AU" dirty="0">
                <a:solidFill>
                  <a:srgbClr val="FFFF00"/>
                </a:solidFill>
                <a:sym typeface="+mn-ea"/>
              </a:rPr>
              <a:t>3</a:t>
            </a:r>
            <a:r>
              <a:rPr lang="zh-CN" altLang="en-US" dirty="0">
                <a:solidFill>
                  <a:srgbClr val="FFFF00"/>
                </a:solidFill>
                <a:sym typeface="+mn-ea"/>
              </a:rPr>
              <a:t>个核心</a:t>
            </a:r>
            <a:r>
              <a:rPr lang="en-AU" dirty="0">
                <a:solidFill>
                  <a:srgbClr val="FFFF00"/>
                </a:solidFill>
                <a:sym typeface="+mn-ea"/>
              </a:rPr>
              <a:t>（临床）</a:t>
            </a:r>
            <a:endParaRPr lang="en-AU" dirty="0">
              <a:solidFill>
                <a:srgbClr val="FFFF00"/>
              </a:solidFill>
            </a:endParaRPr>
          </a:p>
          <a:p>
            <a:endParaRPr lang="en-AU" dirty="0">
              <a:solidFill>
                <a:srgbClr val="FFFF00"/>
              </a:solidFill>
            </a:endParaRPr>
          </a:p>
          <a:p>
            <a:endParaRPr lang="en-AU" dirty="0">
              <a:solidFill>
                <a:srgbClr val="FFFF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148017" y="80969"/>
            <a:ext cx="7880621" cy="1143000"/>
          </a:xfrm>
        </p:spPr>
        <p:txBody>
          <a:bodyPr>
            <a:normAutofit/>
          </a:bodyPr>
          <a:lstStyle/>
          <a:p>
            <a:r>
              <a:rPr lang="en-AU" dirty="0">
                <a:sym typeface="+mn-ea"/>
              </a:rPr>
              <a:t>近视控制：</a:t>
            </a:r>
            <a:r>
              <a:rPr lang="en-AU" dirty="0">
                <a:solidFill>
                  <a:srgbClr val="FFFF00"/>
                </a:solidFill>
                <a:sym typeface="+mn-ea"/>
              </a:rPr>
              <a:t>3</a:t>
            </a:r>
            <a:r>
              <a:rPr lang="zh-CN" altLang="en-US" dirty="0">
                <a:solidFill>
                  <a:srgbClr val="FFFF00"/>
                </a:solidFill>
                <a:sym typeface="+mn-ea"/>
              </a:rPr>
              <a:t>个核心</a:t>
            </a:r>
            <a:r>
              <a:rPr lang="en-AU" dirty="0">
                <a:solidFill>
                  <a:srgbClr val="FFFF00"/>
                </a:solidFill>
                <a:sym typeface="+mn-ea"/>
              </a:rPr>
              <a:t>（临床）</a:t>
            </a:r>
            <a:endParaRPr lang="en-AU" dirty="0">
              <a:solidFill>
                <a:srgbClr val="FFFF00"/>
              </a:solidFill>
            </a:endParaRPr>
          </a:p>
          <a:p>
            <a:endParaRPr lang="en-AU" dirty="0">
              <a:solidFill>
                <a:srgbClr val="FFFF00"/>
              </a:solidFill>
            </a:endParaRPr>
          </a:p>
          <a:p>
            <a:endParaRPr lang="en-AU" dirty="0">
              <a:solidFill>
                <a:srgbClr val="FFFF00"/>
              </a:solidFill>
            </a:endParaRPr>
          </a:p>
          <a:p>
            <a:endParaRPr lang="en-AU" dirty="0">
              <a:solidFill>
                <a:srgbClr val="FFFF00"/>
              </a:solidFill>
            </a:endParaRPr>
          </a:p>
        </p:txBody>
      </p:sp>
      <p:sp>
        <p:nvSpPr>
          <p:cNvPr id="17" name="Rectangle 16"/>
          <p:cNvSpPr/>
          <p:nvPr/>
        </p:nvSpPr>
        <p:spPr>
          <a:xfrm rot="5400000">
            <a:off x="2243368" y="2339022"/>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Rectangle 17"/>
          <p:cNvSpPr/>
          <p:nvPr/>
        </p:nvSpPr>
        <p:spPr>
          <a:xfrm rot="5400000">
            <a:off x="2243368" y="3881204"/>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9" name="TextBox 18"/>
          <p:cNvSpPr txBox="1"/>
          <p:nvPr/>
        </p:nvSpPr>
        <p:spPr>
          <a:xfrm>
            <a:off x="1423657" y="3251332"/>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接触镜</a:t>
            </a:r>
          </a:p>
        </p:txBody>
      </p:sp>
      <p:sp>
        <p:nvSpPr>
          <p:cNvPr id="20" name="TextBox 19"/>
          <p:cNvSpPr txBox="1"/>
          <p:nvPr/>
        </p:nvSpPr>
        <p:spPr>
          <a:xfrm>
            <a:off x="1423657" y="4615260"/>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双</a:t>
            </a:r>
            <a:r>
              <a:rPr lang="zh-CN" altLang="en-US" sz="2800" b="1" dirty="0">
                <a:solidFill>
                  <a:srgbClr val="5C6F7B"/>
                </a:solidFill>
                <a:latin typeface="Arial" panose="020B0604020202020204" pitchFamily="34" charset="0"/>
                <a:cs typeface="Arial" panose="020B0604020202020204" pitchFamily="34" charset="0"/>
              </a:rPr>
              <a:t>眼</a:t>
            </a:r>
            <a:r>
              <a:rPr lang="zh-CN" altLang="en-AU" sz="2800" b="1" dirty="0">
                <a:solidFill>
                  <a:srgbClr val="5C6F7B"/>
                </a:solidFill>
                <a:latin typeface="Arial" panose="020B0604020202020204" pitchFamily="34" charset="0"/>
                <a:cs typeface="Arial" panose="020B0604020202020204" pitchFamily="34" charset="0"/>
              </a:rPr>
              <a:t>视觉</a:t>
            </a:r>
          </a:p>
        </p:txBody>
      </p:sp>
      <p:sp>
        <p:nvSpPr>
          <p:cNvPr id="21" name="Rectangle 20"/>
          <p:cNvSpPr/>
          <p:nvPr/>
        </p:nvSpPr>
        <p:spPr>
          <a:xfrm rot="5400000">
            <a:off x="2243368" y="796852"/>
            <a:ext cx="1097280" cy="2395997"/>
          </a:xfrm>
          <a:prstGeom prst="rect">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TextBox 21"/>
          <p:cNvSpPr txBox="1"/>
          <p:nvPr/>
        </p:nvSpPr>
        <p:spPr>
          <a:xfrm>
            <a:off x="1423657" y="1689069"/>
            <a:ext cx="2759320" cy="518160"/>
          </a:xfrm>
          <a:prstGeom prst="rect">
            <a:avLst/>
          </a:prstGeom>
          <a:noFill/>
        </p:spPr>
        <p:txBody>
          <a:bodyPr wrap="square" rtlCol="0">
            <a:spAutoFit/>
          </a:bodyPr>
          <a:lstStyle/>
          <a:p>
            <a:pPr algn="ctr"/>
            <a:r>
              <a:rPr lang="zh-CN" altLang="en-AU" sz="2800" b="1" dirty="0">
                <a:solidFill>
                  <a:srgbClr val="5C6F7B"/>
                </a:solidFill>
                <a:latin typeface="Arial" panose="020B0604020202020204" pitchFamily="34" charset="0"/>
                <a:cs typeface="Arial" panose="020B0604020202020204" pitchFamily="34" charset="0"/>
              </a:rPr>
              <a:t>环境</a:t>
            </a:r>
          </a:p>
        </p:txBody>
      </p:sp>
      <p:pic>
        <p:nvPicPr>
          <p:cNvPr id="23" name="Picture 22" descr="MD0020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943" y="3132004"/>
            <a:ext cx="1167178" cy="810033"/>
          </a:xfrm>
          <a:prstGeom prst="rect">
            <a:avLst/>
          </a:prstGeom>
        </p:spPr>
      </p:pic>
      <p:pic>
        <p:nvPicPr>
          <p:cNvPr id="24" name="Picture 4" descr="http://imgusr.tradekey.com/images/uploadedimages/products/4/4/eye-drop-bottle_A1964788-20090520082744.jpg"/>
          <p:cNvPicPr>
            <a:picLocks noChangeAspect="1" noChangeArrowheads="1"/>
          </p:cNvPicPr>
          <p:nvPr/>
        </p:nvPicPr>
        <p:blipFill rotWithShape="1">
          <a:blip r:embed="rId4"/>
          <a:srcRect l="23838" r="31126"/>
          <a:stretch>
            <a:fillRect/>
          </a:stretch>
        </p:blipFill>
        <p:spPr bwMode="auto">
          <a:xfrm>
            <a:off x="8271337" y="2870700"/>
            <a:ext cx="520968" cy="1124520"/>
          </a:xfrm>
          <a:prstGeom prst="rect">
            <a:avLst/>
          </a:prstGeom>
          <a:noFill/>
        </p:spPr>
      </p:pic>
      <p:sp>
        <p:nvSpPr>
          <p:cNvPr id="25" name="Cross 24"/>
          <p:cNvSpPr/>
          <p:nvPr/>
        </p:nvSpPr>
        <p:spPr>
          <a:xfrm>
            <a:off x="4178654" y="2572160"/>
            <a:ext cx="1899139" cy="1899139"/>
          </a:xfrm>
          <a:prstGeom prst="plus">
            <a:avLst>
              <a:gd name="adj" fmla="val 37169"/>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7445126" y="2802665"/>
            <a:ext cx="851515" cy="1200329"/>
          </a:xfrm>
          <a:prstGeom prst="rect">
            <a:avLst/>
          </a:prstGeom>
          <a:noFill/>
        </p:spPr>
        <p:txBody>
          <a:bodyPr wrap="none" rtlCol="0">
            <a:spAutoFit/>
          </a:bodyPr>
          <a:lstStyle/>
          <a:p>
            <a:r>
              <a:rPr lang="en-AU" sz="7200" b="1" dirty="0">
                <a:latin typeface="Arial" panose="020B0604020202020204" pitchFamily="34" charset="0"/>
                <a:cs typeface="Arial" panose="020B0604020202020204" pitchFamily="34" charset="0"/>
              </a:rPr>
              <a:t>&amp;</a:t>
            </a:r>
            <a:endParaRPr lang="en-GB" sz="7200" b="1" dirty="0">
              <a:latin typeface="Arial" panose="020B0604020202020204" pitchFamily="34" charset="0"/>
              <a:cs typeface="Arial" panose="020B0604020202020204" pitchFamily="34" charset="0"/>
            </a:endParaRPr>
          </a:p>
        </p:txBody>
      </p:sp>
      <p:sp>
        <p:nvSpPr>
          <p:cNvPr id="27" name="TextBox 26"/>
          <p:cNvSpPr txBox="1"/>
          <p:nvPr/>
        </p:nvSpPr>
        <p:spPr>
          <a:xfrm>
            <a:off x="4484997" y="4542049"/>
            <a:ext cx="4521757" cy="701040"/>
          </a:xfrm>
          <a:prstGeom prst="rect">
            <a:avLst/>
          </a:prstGeom>
          <a:noFill/>
        </p:spPr>
        <p:txBody>
          <a:bodyPr wrap="square" rtlCol="0">
            <a:spAutoFit/>
          </a:bodyPr>
          <a:lstStyle/>
          <a:p>
            <a:pPr algn="ctr"/>
            <a:r>
              <a:rPr lang="zh-CN" altLang="en-US" sz="2000" b="1" dirty="0">
                <a:solidFill>
                  <a:srgbClr val="5C6F7B"/>
                </a:solidFill>
                <a:latin typeface="Arial" panose="020B0604020202020204" pitchFamily="34" charset="0"/>
                <a:cs typeface="Arial" panose="020B0604020202020204" pitchFamily="34" charset="0"/>
              </a:rPr>
              <a:t>处理内隐斜</a:t>
            </a:r>
            <a:r>
              <a:rPr lang="en-AU" sz="2000" b="1" dirty="0" err="1">
                <a:solidFill>
                  <a:srgbClr val="5C6F7B"/>
                </a:solidFill>
                <a:latin typeface="Arial" panose="020B0604020202020204" pitchFamily="34" charset="0"/>
                <a:cs typeface="Arial" panose="020B0604020202020204" pitchFamily="34" charset="0"/>
              </a:rPr>
              <a:t>和调节滞后可能会</a:t>
            </a:r>
            <a:r>
              <a:rPr lang="zh-CN" altLang="en-US" sz="2000" b="1" dirty="0">
                <a:solidFill>
                  <a:srgbClr val="5C6F7B"/>
                </a:solidFill>
                <a:latin typeface="Arial" panose="020B0604020202020204" pitchFamily="34" charset="0"/>
                <a:cs typeface="Arial" panose="020B0604020202020204" pitchFamily="34" charset="0"/>
              </a:rPr>
              <a:t>有利于</a:t>
            </a:r>
            <a:r>
              <a:rPr lang="en-AU" sz="2000" b="1" dirty="0" err="1">
                <a:solidFill>
                  <a:srgbClr val="5C6F7B"/>
                </a:solidFill>
                <a:latin typeface="Arial" panose="020B0604020202020204" pitchFamily="34" charset="0"/>
                <a:cs typeface="Arial" panose="020B0604020202020204" pitchFamily="34" charset="0"/>
              </a:rPr>
              <a:t>近视控制</a:t>
            </a:r>
            <a:r>
              <a:rPr lang="zh-CN" altLang="en-US" sz="2000" b="1" dirty="0">
                <a:solidFill>
                  <a:srgbClr val="5C6F7B"/>
                </a:solidFill>
                <a:latin typeface="Arial" panose="020B0604020202020204" pitchFamily="34" charset="0"/>
                <a:cs typeface="Arial" panose="020B0604020202020204" pitchFamily="34" charset="0"/>
              </a:rPr>
              <a:t>。</a:t>
            </a:r>
            <a:endParaRPr lang="en-AU" sz="2000" b="1" dirty="0">
              <a:solidFill>
                <a:srgbClr val="5C6F7B"/>
              </a:solidFill>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39400" y="2632712"/>
            <a:ext cx="6858000" cy="1589087"/>
          </a:xfrm>
          <a:prstGeom prst="rect">
            <a:avLst/>
          </a:prstGeom>
        </p:spPr>
        <p:txBody>
          <a:bodyPr anchor="ctr">
            <a:noAutofit/>
          </a:bodyPr>
          <a:lstStyle/>
          <a:p>
            <a:pPr algn="ctr"/>
            <a:r>
              <a:rPr lang="zh-CN" altLang="en-US" sz="4800" b="1" i="1" dirty="0">
                <a:solidFill>
                  <a:srgbClr val="5C6F7B"/>
                </a:solidFill>
              </a:rPr>
              <a:t>管理</a:t>
            </a:r>
            <a:r>
              <a:rPr lang="en-US" sz="4800" b="1" i="1" dirty="0" err="1">
                <a:solidFill>
                  <a:srgbClr val="5C6F7B"/>
                </a:solidFill>
              </a:rPr>
              <a:t>接触镜</a:t>
            </a:r>
            <a:endParaRPr lang="en-US" sz="4800" b="1" i="1" dirty="0">
              <a:solidFill>
                <a:srgbClr val="5C6F7B"/>
              </a:solidFill>
            </a:endParaRPr>
          </a:p>
        </p:txBody>
      </p:sp>
      <p:sp>
        <p:nvSpPr>
          <p:cNvPr id="3" name="Title 1"/>
          <p:cNvSpPr txBox="1"/>
          <p:nvPr/>
        </p:nvSpPr>
        <p:spPr>
          <a:xfrm>
            <a:off x="148010" y="80969"/>
            <a:ext cx="8798766" cy="1143000"/>
          </a:xfrm>
          <a:prstGeom prst="rect">
            <a:avLst/>
          </a:prstGeom>
        </p:spPr>
        <p:txBody>
          <a:bodyPr>
            <a:norm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en-AU" dirty="0" err="1"/>
              <a:t>近视控制</a:t>
            </a:r>
            <a:r>
              <a:rPr lang="en-AU" dirty="0"/>
              <a:t>：</a:t>
            </a:r>
            <a:r>
              <a:rPr lang="zh-CN" altLang="en-US" dirty="0">
                <a:solidFill>
                  <a:srgbClr val="FFFF00"/>
                </a:solidFill>
              </a:rPr>
              <a:t>使用</a:t>
            </a:r>
            <a:r>
              <a:rPr lang="en-AU" dirty="0" err="1">
                <a:solidFill>
                  <a:srgbClr val="FFFF00"/>
                </a:solidFill>
              </a:rPr>
              <a:t>接触镜注意事项</a:t>
            </a:r>
            <a:endParaRPr lang="en-AU" dirty="0">
              <a:solidFill>
                <a:srgbClr val="FFFF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237255" y="1567716"/>
          <a:ext cx="8658225" cy="474345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266616" y="879830"/>
            <a:ext cx="6599499" cy="369332"/>
          </a:xfrm>
          <a:prstGeom prst="rect">
            <a:avLst/>
          </a:prstGeom>
          <a:noFill/>
        </p:spPr>
        <p:txBody>
          <a:bodyPr wrap="none" rtlCol="0">
            <a:spAutoFit/>
          </a:bodyPr>
          <a:lstStyle/>
          <a:p>
            <a:pPr algn="ctr"/>
            <a:r>
              <a:rPr lang="da-DK" dirty="0"/>
              <a:t>Stapleton </a:t>
            </a:r>
            <a:r>
              <a:rPr lang="zh-CN" altLang="en-US" i="1" dirty="0"/>
              <a:t>等人</a:t>
            </a:r>
            <a:r>
              <a:rPr lang="da-DK" dirty="0"/>
              <a:t>, 2008, Sankaridurg </a:t>
            </a:r>
            <a:r>
              <a:rPr lang="zh-CN" altLang="en-US" i="1" dirty="0"/>
              <a:t>等人</a:t>
            </a:r>
            <a:r>
              <a:rPr lang="da-DK" dirty="0"/>
              <a:t>, 2013, Bullimore </a:t>
            </a:r>
            <a:r>
              <a:rPr lang="zh-CN" altLang="en-US" i="1" dirty="0"/>
              <a:t>等人</a:t>
            </a:r>
            <a:r>
              <a:rPr lang="da-DK" dirty="0"/>
              <a:t>, 2013</a:t>
            </a:r>
            <a:endParaRPr lang="en-GB" dirty="0"/>
          </a:p>
        </p:txBody>
      </p:sp>
      <p:sp>
        <p:nvSpPr>
          <p:cNvPr id="5" name="Title 1"/>
          <p:cNvSpPr txBox="1"/>
          <p:nvPr/>
        </p:nvSpPr>
        <p:spPr>
          <a:xfrm>
            <a:off x="148010" y="80969"/>
            <a:ext cx="8798766" cy="1143000"/>
          </a:xfrm>
          <a:prstGeom prst="rect">
            <a:avLst/>
          </a:prstGeom>
        </p:spPr>
        <p:txBody>
          <a:bodyPr>
            <a:norm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en-AU" dirty="0"/>
              <a:t>CL安全性：</a:t>
            </a:r>
            <a:r>
              <a:rPr lang="en-AU" dirty="0">
                <a:solidFill>
                  <a:srgbClr val="FFFF00"/>
                </a:solidFill>
              </a:rPr>
              <a:t>微生物</a:t>
            </a:r>
            <a:r>
              <a:rPr lang="zh-CN" altLang="en-US" dirty="0">
                <a:solidFill>
                  <a:srgbClr val="FFFF00"/>
                </a:solidFill>
              </a:rPr>
              <a:t>性</a:t>
            </a:r>
            <a:r>
              <a:rPr lang="en-AU" dirty="0">
                <a:solidFill>
                  <a:srgbClr val="FFFF00"/>
                </a:solidFill>
              </a:rPr>
              <a:t>角膜炎（MK）</a:t>
            </a:r>
          </a:p>
        </p:txBody>
      </p:sp>
      <p:sp>
        <p:nvSpPr>
          <p:cNvPr id="2" name="文本框 1"/>
          <p:cNvSpPr txBox="1"/>
          <p:nvPr/>
        </p:nvSpPr>
        <p:spPr>
          <a:xfrm>
            <a:off x="7789545" y="2480945"/>
            <a:ext cx="1157231" cy="290195"/>
          </a:xfrm>
          <a:prstGeom prst="rect">
            <a:avLst/>
          </a:prstGeom>
          <a:solidFill>
            <a:schemeClr val="bg1"/>
          </a:solidFill>
        </p:spPr>
        <p:txBody>
          <a:bodyPr wrap="square" rtlCol="0">
            <a:noAutofit/>
          </a:bodyPr>
          <a:lstStyle/>
          <a:p>
            <a:pPr>
              <a:lnSpc>
                <a:spcPct val="100000"/>
              </a:lnSpc>
            </a:pPr>
            <a:r>
              <a:rPr lang="zh-CN" altLang="en-US" sz="2000" dirty="0"/>
              <a:t>任何</a:t>
            </a:r>
            <a:r>
              <a:rPr lang="en-US" altLang="zh-CN" sz="2000" dirty="0"/>
              <a:t>MK</a:t>
            </a:r>
          </a:p>
        </p:txBody>
      </p:sp>
      <p:sp>
        <p:nvSpPr>
          <p:cNvPr id="6" name="文本框 5"/>
          <p:cNvSpPr txBox="1"/>
          <p:nvPr/>
        </p:nvSpPr>
        <p:spPr>
          <a:xfrm>
            <a:off x="7789545" y="3843020"/>
            <a:ext cx="1049655" cy="1083310"/>
          </a:xfrm>
          <a:prstGeom prst="rect">
            <a:avLst/>
          </a:prstGeom>
          <a:solidFill>
            <a:schemeClr val="bg1"/>
          </a:solidFill>
        </p:spPr>
        <p:txBody>
          <a:bodyPr wrap="square" rtlCol="0">
            <a:noAutofit/>
          </a:bodyPr>
          <a:lstStyle/>
          <a:p>
            <a:pPr>
              <a:lnSpc>
                <a:spcPct val="100000"/>
              </a:lnSpc>
            </a:pPr>
            <a:r>
              <a:rPr lang="zh-CN" altLang="en-US" sz="2000" dirty="0"/>
              <a:t>MK伴有2行视力损失</a:t>
            </a:r>
          </a:p>
        </p:txBody>
      </p:sp>
      <p:sp>
        <p:nvSpPr>
          <p:cNvPr id="7" name="文本框 6"/>
          <p:cNvSpPr txBox="1"/>
          <p:nvPr/>
        </p:nvSpPr>
        <p:spPr>
          <a:xfrm>
            <a:off x="1131570" y="1880870"/>
            <a:ext cx="2713355" cy="600075"/>
          </a:xfrm>
          <a:prstGeom prst="rect">
            <a:avLst/>
          </a:prstGeom>
          <a:solidFill>
            <a:schemeClr val="bg1"/>
          </a:solidFill>
        </p:spPr>
        <p:txBody>
          <a:bodyPr wrap="square" rtlCol="0">
            <a:noAutofit/>
          </a:bodyPr>
          <a:lstStyle/>
          <a:p>
            <a:pPr>
              <a:lnSpc>
                <a:spcPct val="100000"/>
              </a:lnSpc>
            </a:pPr>
            <a:r>
              <a:rPr lang="zh-CN" altLang="en-US" sz="2200" dirty="0"/>
              <a:t>每年每万例配戴者</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67" y="82353"/>
            <a:ext cx="8839200" cy="685800"/>
          </a:xfrm>
        </p:spPr>
        <p:txBody>
          <a:bodyPr>
            <a:normAutofit/>
          </a:bodyPr>
          <a:lstStyle/>
          <a:p>
            <a:r>
              <a:rPr lang="en-US" dirty="0"/>
              <a:t>年轻CL(</a:t>
            </a:r>
            <a:r>
              <a:rPr lang="en-US" dirty="0" err="1"/>
              <a:t>接触镜</a:t>
            </a:r>
            <a:r>
              <a:rPr lang="en-US" dirty="0"/>
              <a:t>)</a:t>
            </a:r>
            <a:r>
              <a:rPr lang="zh-CN" altLang="en-US" dirty="0"/>
              <a:t>配戴者</a:t>
            </a:r>
            <a:r>
              <a:rPr lang="en-US" dirty="0" err="1"/>
              <a:t>的不良事件和</a:t>
            </a:r>
            <a:r>
              <a:rPr lang="zh-CN" altLang="en-US" dirty="0" err="1"/>
              <a:t>规范</a:t>
            </a:r>
            <a:r>
              <a:rPr lang="zh-CN" altLang="en-US" dirty="0"/>
              <a:t>性</a:t>
            </a:r>
            <a:endParaRPr lang="en-US" dirty="0"/>
          </a:p>
        </p:txBody>
      </p:sp>
      <p:sp>
        <p:nvSpPr>
          <p:cNvPr id="3" name="Content Placeholder 2"/>
          <p:cNvSpPr>
            <a:spLocks noGrp="1"/>
          </p:cNvSpPr>
          <p:nvPr>
            <p:ph idx="1"/>
          </p:nvPr>
        </p:nvSpPr>
        <p:spPr>
          <a:xfrm>
            <a:off x="213122" y="1178199"/>
            <a:ext cx="8706762" cy="4174098"/>
          </a:xfrm>
        </p:spPr>
        <p:txBody>
          <a:bodyPr>
            <a:noAutofit/>
          </a:bodyPr>
          <a:lstStyle/>
          <a:p>
            <a:pPr>
              <a:spcBef>
                <a:spcPts val="1200"/>
              </a:spcBef>
            </a:pPr>
            <a:r>
              <a:rPr lang="zh-CN" altLang="en-US" sz="2000" dirty="0"/>
              <a:t>随访</a:t>
            </a:r>
            <a:r>
              <a:rPr lang="en-US" altLang="zh-CN" sz="2000" dirty="0"/>
              <a:t>10</a:t>
            </a:r>
            <a:r>
              <a:rPr lang="zh-CN" altLang="en-US" sz="2000" dirty="0"/>
              <a:t>年后，青少年或成人配戴隐形眼镜者的不良事件和结果中无</a:t>
            </a:r>
            <a:r>
              <a:rPr lang="en-US" altLang="zh-CN" sz="2000" dirty="0"/>
              <a:t>Δs</a:t>
            </a:r>
            <a:r>
              <a:rPr lang="en-US" sz="2000" dirty="0"/>
              <a:t>（Walline，2011）</a:t>
            </a:r>
          </a:p>
          <a:p>
            <a:pPr>
              <a:spcBef>
                <a:spcPts val="1200"/>
              </a:spcBef>
            </a:pPr>
            <a:r>
              <a:rPr lang="en-US" sz="2000" dirty="0"/>
              <a:t> </a:t>
            </a:r>
            <a:r>
              <a:rPr lang="zh-CN" altLang="en-US" sz="2000" dirty="0"/>
              <a:t>儿童</a:t>
            </a:r>
            <a:r>
              <a:rPr lang="en-US" sz="2000" dirty="0"/>
              <a:t>，</a:t>
            </a:r>
            <a:r>
              <a:rPr lang="zh-CN" altLang="en-US" sz="2000" dirty="0"/>
              <a:t>日戴</a:t>
            </a:r>
            <a:r>
              <a:rPr lang="en-US" sz="2000" dirty="0"/>
              <a:t>，</a:t>
            </a:r>
            <a:r>
              <a:rPr lang="en-US" sz="2000" dirty="0" err="1"/>
              <a:t>SiHy</a:t>
            </a:r>
            <a:r>
              <a:rPr lang="en-US" sz="2000" dirty="0"/>
              <a:t> CLs每月更换（240名儿童，480名患者 - 年的CL</a:t>
            </a:r>
            <a:r>
              <a:rPr lang="zh-CN" altLang="en-US" sz="2000" dirty="0"/>
              <a:t>配戴</a:t>
            </a:r>
            <a:r>
              <a:rPr lang="en-US" sz="2000" dirty="0"/>
              <a:t>）：4.1％CLPC，1.3％浸润性角膜炎（IK），无视力丧失（Sankaridurg</a:t>
            </a:r>
            <a:r>
              <a:rPr lang="en-US" sz="2000" i="1" dirty="0"/>
              <a:t>等</a:t>
            </a:r>
            <a:r>
              <a:rPr lang="zh-CN" altLang="en-US" sz="2000" i="1" dirty="0"/>
              <a:t>人</a:t>
            </a:r>
            <a:r>
              <a:rPr lang="en-US" sz="2000" dirty="0"/>
              <a:t>，2013）</a:t>
            </a:r>
          </a:p>
          <a:p>
            <a:pPr>
              <a:spcBef>
                <a:spcPts val="1200"/>
              </a:spcBef>
            </a:pPr>
            <a:r>
              <a:rPr lang="en-US" sz="2000" dirty="0"/>
              <a:t> </a:t>
            </a:r>
            <a:r>
              <a:rPr lang="zh-CN" altLang="en-US" sz="2000" dirty="0"/>
              <a:t>过夜</a:t>
            </a:r>
            <a:r>
              <a:rPr lang="en-US" sz="2000" dirty="0"/>
              <a:t>Ortho-K（677名儿童，1435患者-年的CL</a:t>
            </a:r>
            <a:r>
              <a:rPr lang="zh-CN" altLang="en-US" sz="2000" dirty="0"/>
              <a:t>配戴</a:t>
            </a:r>
            <a:r>
              <a:rPr lang="en-US" sz="2000" dirty="0"/>
              <a:t>）：0.6％IK，0.3％MK，无视力丧失（Bullimore</a:t>
            </a:r>
            <a:r>
              <a:rPr lang="en-US" sz="2000" i="1" dirty="0"/>
              <a:t>等</a:t>
            </a:r>
            <a:r>
              <a:rPr lang="zh-CN" altLang="en-US" sz="2000" i="1" dirty="0"/>
              <a:t>人</a:t>
            </a:r>
            <a:r>
              <a:rPr lang="en-US" sz="2000" dirty="0"/>
              <a:t>，2013）</a:t>
            </a:r>
          </a:p>
          <a:p>
            <a:pPr>
              <a:spcBef>
                <a:spcPts val="1200"/>
              </a:spcBef>
            </a:pPr>
            <a:r>
              <a:rPr lang="en-US" sz="2000" dirty="0"/>
              <a:t> 加强指导，特别是对8-12岁的儿童：93％在</a:t>
            </a:r>
            <a:r>
              <a:rPr lang="zh-CN" altLang="en-US" sz="2000" dirty="0"/>
              <a:t>配发</a:t>
            </a:r>
            <a:r>
              <a:rPr lang="en-US" sz="2000" dirty="0"/>
              <a:t>时正确回答了CL护理问题;  8-12岁儿童88％，3个月后青少年92％。  （Walline的CLIP数据，2010）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48" y="82353"/>
            <a:ext cx="8839200" cy="685800"/>
          </a:xfrm>
        </p:spPr>
        <p:txBody>
          <a:bodyPr>
            <a:normAutofit/>
          </a:bodyPr>
          <a:lstStyle/>
          <a:p>
            <a:r>
              <a:rPr lang="en-AU" dirty="0"/>
              <a:t>儿童SCL的安全性</a:t>
            </a:r>
          </a:p>
        </p:txBody>
      </p:sp>
      <p:sp>
        <p:nvSpPr>
          <p:cNvPr id="3" name="Content Placeholder 2"/>
          <p:cNvSpPr>
            <a:spLocks noGrp="1"/>
          </p:cNvSpPr>
          <p:nvPr>
            <p:ph idx="1"/>
          </p:nvPr>
        </p:nvSpPr>
        <p:spPr>
          <a:xfrm>
            <a:off x="569404" y="1100458"/>
            <a:ext cx="3098424" cy="4783033"/>
          </a:xfrm>
        </p:spPr>
        <p:txBody>
          <a:bodyPr/>
          <a:lstStyle/>
          <a:p>
            <a:pPr marL="0" indent="0">
              <a:buNone/>
            </a:pPr>
            <a:r>
              <a:rPr lang="en-AU" sz="2000" b="1" dirty="0" err="1">
                <a:solidFill>
                  <a:srgbClr val="FF0000"/>
                </a:solidFill>
              </a:rPr>
              <a:t>开放</a:t>
            </a:r>
            <a:r>
              <a:rPr lang="zh-CN" altLang="en-US" sz="2000" b="1" dirty="0">
                <a:solidFill>
                  <a:srgbClr val="FF0000"/>
                </a:solidFill>
              </a:rPr>
              <a:t>访问</a:t>
            </a:r>
            <a:r>
              <a:rPr lang="en-AU" sz="2000" b="1" dirty="0" err="1"/>
              <a:t>论文</a:t>
            </a:r>
            <a:r>
              <a:rPr lang="en-AU" sz="2000" b="1" dirty="0"/>
              <a:t>：</a:t>
            </a:r>
          </a:p>
          <a:p>
            <a:pPr marL="0" indent="0">
              <a:buFont typeface="Arial" panose="020B0604020202020204" pitchFamily="34" charset="0"/>
              <a:buChar char="•"/>
            </a:pPr>
            <a:r>
              <a:rPr lang="en-AU" sz="2000" b="1" dirty="0"/>
              <a:t> 与成人相比，角膜浸润事件和MK的发生率相似</a:t>
            </a:r>
          </a:p>
          <a:p>
            <a:pPr marL="0" indent="0">
              <a:buFont typeface="Arial" panose="020B0604020202020204" pitchFamily="34" charset="0"/>
              <a:buChar char="•"/>
            </a:pPr>
            <a:r>
              <a:rPr lang="en-AU" sz="2000" b="1" dirty="0"/>
              <a:t> 8-12岁儿童的风险可能较低（可能是因为↑</a:t>
            </a:r>
            <a:r>
              <a:rPr lang="zh-CN" altLang="en-US" sz="2000" b="1" dirty="0"/>
              <a:t>合规性</a:t>
            </a:r>
            <a:r>
              <a:rPr lang="en-AU" sz="2000" b="1" dirty="0"/>
              <a:t>）</a:t>
            </a:r>
          </a:p>
        </p:txBody>
      </p:sp>
      <p:pic>
        <p:nvPicPr>
          <p:cNvPr id="4" name="Picture 3"/>
          <p:cNvPicPr>
            <a:picLocks noChangeAspect="1"/>
          </p:cNvPicPr>
          <p:nvPr/>
        </p:nvPicPr>
        <p:blipFill rotWithShape="1">
          <a:blip r:embed="rId2"/>
          <a:srcRect b="83984"/>
          <a:stretch>
            <a:fillRect/>
          </a:stretch>
        </p:blipFill>
        <p:spPr>
          <a:xfrm>
            <a:off x="4086150" y="1135903"/>
            <a:ext cx="4729164" cy="993112"/>
          </a:xfrm>
          <a:prstGeom prst="rect">
            <a:avLst/>
          </a:prstGeom>
        </p:spPr>
      </p:pic>
      <p:pic>
        <p:nvPicPr>
          <p:cNvPr id="5" name="Picture 4"/>
          <p:cNvPicPr>
            <a:picLocks noChangeAspect="1"/>
          </p:cNvPicPr>
          <p:nvPr/>
        </p:nvPicPr>
        <p:blipFill rotWithShape="1">
          <a:blip r:embed="rId2"/>
          <a:srcRect t="41041"/>
          <a:stretch>
            <a:fillRect/>
          </a:stretch>
        </p:blipFill>
        <p:spPr>
          <a:xfrm>
            <a:off x="4086150" y="2227538"/>
            <a:ext cx="4729164" cy="3655954"/>
          </a:xfrm>
          <a:prstGeom prst="rect">
            <a:avLst/>
          </a:prstGeom>
        </p:spPr>
      </p:pic>
      <p:sp>
        <p:nvSpPr>
          <p:cNvPr id="6" name="文本框 5"/>
          <p:cNvSpPr txBox="1"/>
          <p:nvPr/>
        </p:nvSpPr>
        <p:spPr>
          <a:xfrm>
            <a:off x="4191635" y="2129155"/>
            <a:ext cx="4067175" cy="449580"/>
          </a:xfrm>
          <a:prstGeom prst="rect">
            <a:avLst/>
          </a:prstGeom>
          <a:solidFill>
            <a:schemeClr val="bg1"/>
          </a:solidFill>
        </p:spPr>
        <p:txBody>
          <a:bodyPr wrap="square" rtlCol="0">
            <a:noAutofit/>
          </a:bodyPr>
          <a:lstStyle/>
          <a:p>
            <a:pPr>
              <a:lnSpc>
                <a:spcPct val="100000"/>
              </a:lnSpc>
            </a:pPr>
            <a:r>
              <a:rPr lang="zh-CN" altLang="en-US" sz="2400">
                <a:solidFill>
                  <a:schemeClr val="tx1"/>
                </a:solidFill>
              </a:rPr>
              <a:t>儿童软性隐形眼镜的安全性</a:t>
            </a:r>
          </a:p>
        </p:txBody>
      </p:sp>
      <p:sp>
        <p:nvSpPr>
          <p:cNvPr id="7" name="文本框 6"/>
          <p:cNvSpPr txBox="1"/>
          <p:nvPr/>
        </p:nvSpPr>
        <p:spPr>
          <a:xfrm>
            <a:off x="4191634" y="2578735"/>
            <a:ext cx="3575257" cy="812800"/>
          </a:xfrm>
          <a:prstGeom prst="rect">
            <a:avLst/>
          </a:prstGeom>
          <a:solidFill>
            <a:schemeClr val="bg1"/>
          </a:solidFill>
        </p:spPr>
        <p:txBody>
          <a:bodyPr wrap="square" rtlCol="0">
            <a:noAutofit/>
          </a:bodyPr>
          <a:lstStyle/>
          <a:p>
            <a:pPr>
              <a:lnSpc>
                <a:spcPct val="100000"/>
              </a:lnSpc>
            </a:pPr>
            <a:r>
              <a:rPr lang="zh-CN" altLang="en-US" sz="900" dirty="0"/>
              <a:t>布里莫尔， 马克</a:t>
            </a:r>
          </a:p>
          <a:p>
            <a:pPr>
              <a:lnSpc>
                <a:spcPct val="100000"/>
              </a:lnSpc>
            </a:pPr>
            <a:endParaRPr lang="zh-CN" altLang="en-US" sz="900" dirty="0"/>
          </a:p>
          <a:p>
            <a:pPr>
              <a:lnSpc>
                <a:spcPct val="100000"/>
              </a:lnSpc>
            </a:pPr>
            <a:r>
              <a:rPr lang="zh-CN" altLang="en-US" sz="900" dirty="0"/>
              <a:t>眼睑测量与视觉科学：</a:t>
            </a:r>
            <a:r>
              <a:rPr lang="en-US" altLang="zh-CN" sz="900" dirty="0"/>
              <a:t>2017</a:t>
            </a:r>
            <a:r>
              <a:rPr lang="zh-CN" altLang="en-US" sz="900" dirty="0"/>
              <a:t>年</a:t>
            </a:r>
            <a:r>
              <a:rPr lang="en-US" altLang="zh-CN" sz="900" dirty="0"/>
              <a:t>6</a:t>
            </a:r>
            <a:r>
              <a:rPr lang="zh-CN" altLang="en-US" sz="900" dirty="0"/>
              <a:t>月第</a:t>
            </a:r>
            <a:r>
              <a:rPr lang="en-US" altLang="zh-CN" sz="900" dirty="0"/>
              <a:t>94</a:t>
            </a:r>
            <a:r>
              <a:rPr lang="zh-CN" altLang="en-US" sz="900" dirty="0"/>
              <a:t>卷LSSUE </a:t>
            </a:r>
            <a:r>
              <a:rPr lang="en-US" altLang="zh-CN" sz="900" dirty="0"/>
              <a:t>6-P 638-646</a:t>
            </a:r>
          </a:p>
          <a:p>
            <a:pPr>
              <a:lnSpc>
                <a:spcPct val="100000"/>
              </a:lnSpc>
            </a:pPr>
            <a:r>
              <a:rPr lang="en-US" altLang="zh-CN" sz="900" dirty="0"/>
              <a:t>do</a:t>
            </a:r>
            <a:r>
              <a:rPr lang="zh-CN" altLang="en-US" sz="900" dirty="0"/>
              <a:t>：</a:t>
            </a:r>
            <a:r>
              <a:rPr lang="en-US" altLang="zh-CN" sz="900" dirty="0"/>
              <a:t>10.10970px0000000078</a:t>
            </a:r>
          </a:p>
          <a:p>
            <a:pPr>
              <a:lnSpc>
                <a:spcPct val="100000"/>
              </a:lnSpc>
            </a:pPr>
            <a:r>
              <a:rPr lang="en-US" altLang="zh-CN" sz="900" dirty="0" err="1"/>
              <a:t>专题文章-公开</a:t>
            </a:r>
            <a:r>
              <a:rPr lang="zh-CN" altLang="en-US" sz="900" dirty="0"/>
              <a:t>访问</a:t>
            </a:r>
          </a:p>
        </p:txBody>
      </p:sp>
      <p:sp>
        <p:nvSpPr>
          <p:cNvPr id="8" name="文本框 7"/>
          <p:cNvSpPr txBox="1"/>
          <p:nvPr/>
        </p:nvSpPr>
        <p:spPr>
          <a:xfrm>
            <a:off x="4334510" y="3780790"/>
            <a:ext cx="469900" cy="297815"/>
          </a:xfrm>
          <a:prstGeom prst="rect">
            <a:avLst/>
          </a:prstGeom>
          <a:solidFill>
            <a:schemeClr val="bg1">
              <a:lumMod val="95000"/>
            </a:schemeClr>
          </a:solidFill>
          <a:ln w="6350">
            <a:solidFill>
              <a:schemeClr val="bg2"/>
            </a:solidFill>
          </a:ln>
        </p:spPr>
        <p:txBody>
          <a:bodyPr wrap="square" rtlCol="0">
            <a:noAutofit/>
          </a:bodyPr>
          <a:lstStyle/>
          <a:p>
            <a:pPr>
              <a:lnSpc>
                <a:spcPct val="100000"/>
              </a:lnSpc>
            </a:pPr>
            <a:r>
              <a:rPr lang="zh-CN" altLang="en-US" sz="1000"/>
              <a:t>摘要         </a:t>
            </a:r>
          </a:p>
        </p:txBody>
      </p:sp>
      <p:sp>
        <p:nvSpPr>
          <p:cNvPr id="9" name="文本框 8"/>
          <p:cNvSpPr txBox="1"/>
          <p:nvPr/>
        </p:nvSpPr>
        <p:spPr>
          <a:xfrm>
            <a:off x="4909185" y="3720465"/>
            <a:ext cx="1286510" cy="257810"/>
          </a:xfrm>
          <a:prstGeom prst="rect">
            <a:avLst/>
          </a:prstGeom>
          <a:solidFill>
            <a:schemeClr val="bg1"/>
          </a:solidFill>
        </p:spPr>
        <p:txBody>
          <a:bodyPr wrap="square" rtlCol="0">
            <a:noAutofit/>
          </a:bodyPr>
          <a:lstStyle/>
          <a:p>
            <a:pPr>
              <a:lnSpc>
                <a:spcPct val="100000"/>
              </a:lnSpc>
            </a:pPr>
            <a:r>
              <a:rPr lang="zh-CN" altLang="en-US" sz="1200" dirty="0">
                <a:sym typeface="+mn-ea"/>
              </a:rPr>
              <a:t>作者信息</a:t>
            </a:r>
          </a:p>
        </p:txBody>
      </p:sp>
      <p:sp>
        <p:nvSpPr>
          <p:cNvPr id="10" name="文本框 9"/>
          <p:cNvSpPr txBox="1"/>
          <p:nvPr/>
        </p:nvSpPr>
        <p:spPr>
          <a:xfrm>
            <a:off x="4310380" y="4224020"/>
            <a:ext cx="4323080" cy="1527810"/>
          </a:xfrm>
          <a:prstGeom prst="rect">
            <a:avLst/>
          </a:prstGeom>
          <a:solidFill>
            <a:schemeClr val="bg1">
              <a:lumMod val="95000"/>
            </a:schemeClr>
          </a:solidFill>
        </p:spPr>
        <p:txBody>
          <a:bodyPr wrap="square" rtlCol="0">
            <a:noAutofit/>
          </a:bodyPr>
          <a:lstStyle/>
          <a:p>
            <a:pPr>
              <a:lnSpc>
                <a:spcPct val="100000"/>
              </a:lnSpc>
            </a:pPr>
            <a:r>
              <a:rPr lang="zh-CN" altLang="en-US" sz="1000" dirty="0"/>
              <a:t>目的：越来越有兴趣为儿童配戴软性隐形眼镜。回顾一系列研究，整理数据以评估</a:t>
            </a:r>
            <a:r>
              <a:rPr lang="en-US" altLang="zh-CN" sz="1000" dirty="0"/>
              <a:t>18</a:t>
            </a:r>
            <a:r>
              <a:rPr lang="zh-CN" altLang="en-US" sz="1000" dirty="0"/>
              <a:t>岁以下患者的并发症，特别是角膜浸润事件和微生物性角膜炎的发病率。</a:t>
            </a:r>
          </a:p>
          <a:p>
            <a:pPr>
              <a:lnSpc>
                <a:spcPct val="100000"/>
              </a:lnSpc>
            </a:pPr>
            <a:endParaRPr lang="zh-CN" altLang="en-US" sz="1000" dirty="0"/>
          </a:p>
          <a:p>
            <a:pPr>
              <a:lnSpc>
                <a:spcPct val="100000"/>
              </a:lnSpc>
            </a:pPr>
            <a:r>
              <a:rPr lang="zh-CN" altLang="en-US" sz="1000" dirty="0"/>
              <a:t>方法：采用</a:t>
            </a:r>
            <a:r>
              <a:rPr lang="en-US" altLang="zh-CN" sz="1000" dirty="0"/>
              <a:t>P</a:t>
            </a:r>
            <a:r>
              <a:rPr lang="zh-CN" altLang="en-US" sz="1000" dirty="0"/>
              <a:t>ub</a:t>
            </a:r>
            <a:r>
              <a:rPr lang="en-US" altLang="zh-CN" sz="1000" dirty="0"/>
              <a:t>M</a:t>
            </a:r>
            <a:r>
              <a:rPr lang="zh-CN" altLang="en-US" sz="1000" dirty="0"/>
              <a:t>ed和</a:t>
            </a:r>
            <a:r>
              <a:rPr lang="en-US" altLang="zh-CN" sz="1000" dirty="0"/>
              <a:t>S</a:t>
            </a:r>
            <a:r>
              <a:rPr lang="zh-CN" altLang="en-US" sz="1000" dirty="0"/>
              <a:t>cence网确认同行评议论文。总结了广泛的研究，包括大规模的接触镜相关并发症的流行病学研究，基于医院的病例系列，长期和短期前瞻性研究以及多中心回顾性研究。</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66" y="82353"/>
            <a:ext cx="6757193" cy="1143000"/>
          </a:xfrm>
        </p:spPr>
        <p:txBody>
          <a:bodyPr>
            <a:normAutofit/>
          </a:bodyPr>
          <a:lstStyle/>
          <a:p>
            <a:r>
              <a:rPr lang="en-US" altLang="zh-CN" dirty="0"/>
              <a:t>Ortho-K</a:t>
            </a:r>
            <a:r>
              <a:rPr lang="zh-CN" altLang="en-US" dirty="0"/>
              <a:t>与多焦点</a:t>
            </a:r>
            <a:r>
              <a:rPr lang="en-US" altLang="zh-CN" dirty="0" err="1"/>
              <a:t>SCLs</a:t>
            </a:r>
            <a:endParaRPr lang="zh-CN" altLang="en-US" dirty="0"/>
          </a:p>
        </p:txBody>
      </p:sp>
      <p:pic>
        <p:nvPicPr>
          <p:cNvPr id="7" name="Picture 8" descr="Figure1"/>
          <p:cNvPicPr>
            <a:picLocks noChangeAspect="1" noChangeArrowheads="1"/>
          </p:cNvPicPr>
          <p:nvPr/>
        </p:nvPicPr>
        <p:blipFill>
          <a:blip r:embed="rId2" cstate="print"/>
          <a:srcRect/>
          <a:stretch>
            <a:fillRect/>
          </a:stretch>
        </p:blipFill>
        <p:spPr bwMode="auto">
          <a:xfrm>
            <a:off x="2465281" y="734005"/>
            <a:ext cx="1246109" cy="932510"/>
          </a:xfrm>
          <a:prstGeom prst="rect">
            <a:avLst/>
          </a:prstGeom>
          <a:noFill/>
          <a:effectLst/>
          <a:scene3d>
            <a:camera prst="orthographicFront"/>
            <a:lightRig rig="threePt" dir="t"/>
          </a:scene3d>
          <a:sp3d>
            <a:bevelT w="165100" prst="coolSlant"/>
          </a:sp3d>
        </p:spPr>
      </p:pic>
      <p:pic>
        <p:nvPicPr>
          <p:cNvPr id="8" name="Picture 4" descr="http://www.shortsightedcontrol.com/skin/skin1/images/mms/eyes_eng.jpg"/>
          <p:cNvPicPr>
            <a:picLocks noChangeAspect="1" noChangeArrowheads="1"/>
          </p:cNvPicPr>
          <p:nvPr/>
        </p:nvPicPr>
        <p:blipFill rotWithShape="1">
          <a:blip r:embed="rId3"/>
          <a:srcRect l="4622" t="4285" r="60116" b="54947"/>
          <a:stretch>
            <a:fillRect/>
          </a:stretch>
        </p:blipFill>
        <p:spPr bwMode="auto">
          <a:xfrm>
            <a:off x="5975001" y="739146"/>
            <a:ext cx="939526" cy="860862"/>
          </a:xfrm>
          <a:prstGeom prst="rect">
            <a:avLst/>
          </a:prstGeom>
          <a:noFill/>
        </p:spPr>
      </p:pic>
      <p:grpSp>
        <p:nvGrpSpPr>
          <p:cNvPr id="6" name="Group 5"/>
          <p:cNvGrpSpPr/>
          <p:nvPr/>
        </p:nvGrpSpPr>
        <p:grpSpPr>
          <a:xfrm>
            <a:off x="4858890" y="1624761"/>
            <a:ext cx="3236260" cy="1475411"/>
            <a:chOff x="4661656" y="1387183"/>
            <a:chExt cx="3236260" cy="1475411"/>
          </a:xfrm>
        </p:grpSpPr>
        <p:sp>
          <p:nvSpPr>
            <p:cNvPr id="11" name="TextBox 10"/>
            <p:cNvSpPr txBox="1"/>
            <p:nvPr/>
          </p:nvSpPr>
          <p:spPr>
            <a:xfrm>
              <a:off x="4661656" y="1754598"/>
              <a:ext cx="3236259" cy="1107996"/>
            </a:xfrm>
            <a:prstGeom prst="rect">
              <a:avLst/>
            </a:prstGeom>
            <a:noFill/>
            <a:ln w="57150" cmpd="sng">
              <a:solidFill>
                <a:srgbClr val="009900"/>
              </a:solidFill>
            </a:ln>
          </p:spPr>
          <p:txBody>
            <a:bodyPr wrap="square" rtlCol="0">
              <a:spAutoFit/>
            </a:bodyPr>
            <a:lstStyle/>
            <a:p>
              <a:pPr algn="ctr"/>
              <a:r>
                <a:rPr lang="en-US" sz="2200" dirty="0" err="1"/>
                <a:t>更容易在平坦的角膜上&amp;那些有亚洲眼睑的角膜</a:t>
              </a:r>
              <a:r>
                <a:rPr lang="zh-CN" altLang="en-US" sz="2200" dirty="0"/>
                <a:t>上取得配适</a:t>
              </a:r>
              <a:endParaRPr lang="en-US" sz="2200" dirty="0"/>
            </a:p>
          </p:txBody>
        </p:sp>
        <p:sp>
          <p:nvSpPr>
            <p:cNvPr id="13" name="TextBox 12"/>
            <p:cNvSpPr txBox="1"/>
            <p:nvPr/>
          </p:nvSpPr>
          <p:spPr>
            <a:xfrm>
              <a:off x="4661657" y="1387183"/>
              <a:ext cx="3236259" cy="365760"/>
            </a:xfrm>
            <a:prstGeom prst="rect">
              <a:avLst/>
            </a:prstGeom>
            <a:noFill/>
            <a:ln w="57150" cmpd="sng">
              <a:solidFill>
                <a:srgbClr val="009900"/>
              </a:solidFill>
            </a:ln>
          </p:spPr>
          <p:txBody>
            <a:bodyPr wrap="square" rtlCol="0">
              <a:spAutoFit/>
            </a:bodyPr>
            <a:lstStyle/>
            <a:p>
              <a:pPr algn="ctr"/>
              <a:r>
                <a:rPr lang="zh-CN" altLang="en-US" dirty="0"/>
                <a:t>处方</a:t>
              </a:r>
              <a:r>
                <a:rPr lang="en-US" dirty="0"/>
                <a:t>至少8.00可用</a:t>
              </a:r>
            </a:p>
          </p:txBody>
        </p:sp>
      </p:grpSp>
      <p:grpSp>
        <p:nvGrpSpPr>
          <p:cNvPr id="5" name="Group 4"/>
          <p:cNvGrpSpPr/>
          <p:nvPr/>
        </p:nvGrpSpPr>
        <p:grpSpPr>
          <a:xfrm>
            <a:off x="1353661" y="4737151"/>
            <a:ext cx="2823883" cy="1285194"/>
            <a:chOff x="1541926" y="4669787"/>
            <a:chExt cx="2823883" cy="1285194"/>
          </a:xfrm>
        </p:grpSpPr>
        <p:sp>
          <p:nvSpPr>
            <p:cNvPr id="12" name="TextBox 11"/>
            <p:cNvSpPr txBox="1"/>
            <p:nvPr/>
          </p:nvSpPr>
          <p:spPr>
            <a:xfrm>
              <a:off x="1541926" y="4669787"/>
              <a:ext cx="2823883" cy="640080"/>
            </a:xfrm>
            <a:prstGeom prst="rect">
              <a:avLst/>
            </a:prstGeom>
            <a:noFill/>
            <a:ln w="28575" cmpd="sng">
              <a:solidFill>
                <a:srgbClr val="FF0000"/>
              </a:solidFill>
            </a:ln>
          </p:spPr>
          <p:txBody>
            <a:bodyPr wrap="square" rtlCol="0">
              <a:spAutoFit/>
            </a:bodyPr>
            <a:lstStyle/>
            <a:p>
              <a:pPr algn="ctr"/>
              <a:r>
                <a:rPr lang="en-US" dirty="0"/>
                <a:t>超过-5.00</a:t>
              </a:r>
              <a:r>
                <a:rPr lang="zh-CN" altLang="en-US" dirty="0"/>
                <a:t>时困难</a:t>
              </a:r>
              <a:r>
                <a:rPr lang="en-US" dirty="0"/>
                <a:t>（</a:t>
              </a:r>
              <a:r>
                <a:rPr lang="en-US" dirty="0" err="1"/>
                <a:t>部分</a:t>
              </a:r>
              <a:r>
                <a:rPr lang="zh-CN" altLang="en-US" dirty="0"/>
                <a:t>治疗起作用</a:t>
              </a:r>
              <a:r>
                <a:rPr lang="en-US" dirty="0"/>
                <a:t>）</a:t>
              </a:r>
            </a:p>
          </p:txBody>
        </p:sp>
        <p:sp>
          <p:nvSpPr>
            <p:cNvPr id="16" name="TextBox 15"/>
            <p:cNvSpPr txBox="1"/>
            <p:nvPr/>
          </p:nvSpPr>
          <p:spPr>
            <a:xfrm>
              <a:off x="1541926" y="5314901"/>
              <a:ext cx="2823883" cy="640080"/>
            </a:xfrm>
            <a:prstGeom prst="rect">
              <a:avLst/>
            </a:prstGeom>
            <a:noFill/>
            <a:ln w="28575" cmpd="sng">
              <a:solidFill>
                <a:srgbClr val="FF0000"/>
              </a:solidFill>
            </a:ln>
          </p:spPr>
          <p:txBody>
            <a:bodyPr wrap="square" rtlCol="0">
              <a:spAutoFit/>
            </a:bodyPr>
            <a:lstStyle/>
            <a:p>
              <a:pPr algn="ctr"/>
              <a:r>
                <a:rPr lang="en-US" dirty="0" err="1"/>
                <a:t>平坦的角膜/亚洲</a:t>
              </a:r>
              <a:r>
                <a:rPr lang="zh-CN" altLang="en-US" dirty="0"/>
                <a:t>人</a:t>
              </a:r>
              <a:r>
                <a:rPr lang="en-US" dirty="0" err="1"/>
                <a:t>的眼睑可能很难适应</a:t>
              </a:r>
              <a:endParaRPr lang="en-US" dirty="0"/>
            </a:p>
          </p:txBody>
        </p:sp>
      </p:grpSp>
      <p:grpSp>
        <p:nvGrpSpPr>
          <p:cNvPr id="19" name="Group 18"/>
          <p:cNvGrpSpPr/>
          <p:nvPr/>
        </p:nvGrpSpPr>
        <p:grpSpPr>
          <a:xfrm>
            <a:off x="1994968" y="1666520"/>
            <a:ext cx="2258472" cy="1385642"/>
            <a:chOff x="1874253" y="1306498"/>
            <a:chExt cx="2258472" cy="1385642"/>
          </a:xfrm>
        </p:grpSpPr>
        <p:sp>
          <p:nvSpPr>
            <p:cNvPr id="9" name="TextBox 8"/>
            <p:cNvSpPr txBox="1"/>
            <p:nvPr/>
          </p:nvSpPr>
          <p:spPr>
            <a:xfrm>
              <a:off x="1875819" y="1306498"/>
              <a:ext cx="2256906" cy="365760"/>
            </a:xfrm>
            <a:prstGeom prst="rect">
              <a:avLst/>
            </a:prstGeom>
            <a:noFill/>
            <a:ln w="28575" cmpd="sng">
              <a:solidFill>
                <a:srgbClr val="008000"/>
              </a:solidFill>
            </a:ln>
          </p:spPr>
          <p:txBody>
            <a:bodyPr wrap="square" rtlCol="0">
              <a:spAutoFit/>
            </a:bodyPr>
            <a:lstStyle/>
            <a:p>
              <a:pPr algn="ctr"/>
              <a:r>
                <a:rPr lang="en-US" dirty="0" err="1"/>
                <a:t>可能的复曲面</a:t>
              </a:r>
              <a:r>
                <a:rPr lang="zh-CN" altLang="en-US" dirty="0"/>
                <a:t>处方</a:t>
              </a:r>
              <a:endParaRPr lang="en-US" dirty="0"/>
            </a:p>
          </p:txBody>
        </p:sp>
        <p:sp>
          <p:nvSpPr>
            <p:cNvPr id="10" name="TextBox 9"/>
            <p:cNvSpPr txBox="1"/>
            <p:nvPr/>
          </p:nvSpPr>
          <p:spPr>
            <a:xfrm>
              <a:off x="1874253" y="1679279"/>
              <a:ext cx="2256905" cy="365760"/>
            </a:xfrm>
            <a:prstGeom prst="rect">
              <a:avLst/>
            </a:prstGeom>
            <a:noFill/>
            <a:ln w="28575" cmpd="sng">
              <a:solidFill>
                <a:srgbClr val="008000"/>
              </a:solidFill>
            </a:ln>
          </p:spPr>
          <p:txBody>
            <a:bodyPr wrap="square" rtlCol="0">
              <a:spAutoFit/>
            </a:bodyPr>
            <a:lstStyle/>
            <a:p>
              <a:pPr algn="ctr"/>
              <a:r>
                <a:rPr lang="en-US" dirty="0" err="1"/>
                <a:t>白天</a:t>
              </a:r>
              <a:r>
                <a:rPr lang="zh-CN" altLang="en-US" dirty="0"/>
                <a:t>不戴</a:t>
              </a:r>
              <a:r>
                <a:rPr lang="en-US" dirty="0" err="1"/>
                <a:t>CLs</a:t>
              </a:r>
              <a:endParaRPr lang="en-US" dirty="0"/>
            </a:p>
          </p:txBody>
        </p:sp>
        <p:sp>
          <p:nvSpPr>
            <p:cNvPr id="17" name="TextBox 16"/>
            <p:cNvSpPr txBox="1"/>
            <p:nvPr/>
          </p:nvSpPr>
          <p:spPr>
            <a:xfrm>
              <a:off x="1874253" y="2052060"/>
              <a:ext cx="2256905" cy="640080"/>
            </a:xfrm>
            <a:prstGeom prst="rect">
              <a:avLst/>
            </a:prstGeom>
            <a:noFill/>
            <a:ln w="28575" cmpd="sng">
              <a:solidFill>
                <a:srgbClr val="008000"/>
              </a:solidFill>
            </a:ln>
          </p:spPr>
          <p:txBody>
            <a:bodyPr wrap="square" rtlCol="0">
              <a:spAutoFit/>
            </a:bodyPr>
            <a:lstStyle/>
            <a:p>
              <a:pPr algn="ctr"/>
              <a:r>
                <a:rPr lang="zh-CN" altLang="en-US" dirty="0"/>
                <a:t>视力</a:t>
              </a:r>
              <a:r>
                <a:rPr lang="en-US" dirty="0" err="1"/>
                <a:t>可能更好（更大的光学区</a:t>
              </a:r>
              <a:r>
                <a:rPr lang="en-US" dirty="0"/>
                <a:t>）</a:t>
              </a:r>
            </a:p>
          </p:txBody>
        </p:sp>
      </p:grpSp>
      <p:grpSp>
        <p:nvGrpSpPr>
          <p:cNvPr id="4" name="Group 3"/>
          <p:cNvGrpSpPr/>
          <p:nvPr/>
        </p:nvGrpSpPr>
        <p:grpSpPr>
          <a:xfrm>
            <a:off x="5105326" y="4581469"/>
            <a:ext cx="3097385" cy="1687703"/>
            <a:chOff x="4961886" y="4626279"/>
            <a:chExt cx="3097385" cy="1687703"/>
          </a:xfrm>
        </p:grpSpPr>
        <p:sp>
          <p:nvSpPr>
            <p:cNvPr id="14" name="TextBox 13"/>
            <p:cNvSpPr txBox="1"/>
            <p:nvPr/>
          </p:nvSpPr>
          <p:spPr>
            <a:xfrm>
              <a:off x="4961886" y="4626279"/>
              <a:ext cx="3097385" cy="646331"/>
            </a:xfrm>
            <a:prstGeom prst="rect">
              <a:avLst/>
            </a:prstGeom>
            <a:noFill/>
            <a:ln w="57150" cmpd="sng">
              <a:solidFill>
                <a:srgbClr val="FF0000"/>
              </a:solidFill>
            </a:ln>
          </p:spPr>
          <p:txBody>
            <a:bodyPr wrap="square" rtlCol="0">
              <a:spAutoFit/>
            </a:bodyPr>
            <a:lstStyle/>
            <a:p>
              <a:pPr algn="ctr"/>
              <a:r>
                <a:rPr lang="en-US" dirty="0" err="1"/>
                <a:t>大多数是球</a:t>
              </a:r>
              <a:r>
                <a:rPr lang="zh-CN" altLang="en-US" dirty="0"/>
                <a:t>面</a:t>
              </a:r>
              <a:r>
                <a:rPr lang="en-US" dirty="0" err="1"/>
                <a:t>的（复曲面现在</a:t>
              </a:r>
              <a:r>
                <a:rPr lang="zh-CN" altLang="en-US" dirty="0"/>
                <a:t>用于</a:t>
              </a:r>
              <a:r>
                <a:rPr lang="en-US" dirty="0"/>
                <a:t>DD和</a:t>
              </a:r>
              <a:r>
                <a:rPr lang="zh-CN" altLang="en-US" dirty="0"/>
                <a:t>月抛</a:t>
              </a:r>
              <a:r>
                <a:rPr lang="en-US" dirty="0" err="1"/>
                <a:t>CLs</a:t>
              </a:r>
              <a:r>
                <a:rPr lang="en-US" dirty="0"/>
                <a:t>）</a:t>
              </a:r>
            </a:p>
          </p:txBody>
        </p:sp>
        <p:sp>
          <p:nvSpPr>
            <p:cNvPr id="18" name="TextBox 17"/>
            <p:cNvSpPr txBox="1"/>
            <p:nvPr/>
          </p:nvSpPr>
          <p:spPr>
            <a:xfrm>
              <a:off x="4965015" y="5551982"/>
              <a:ext cx="3094256" cy="762000"/>
            </a:xfrm>
            <a:prstGeom prst="rect">
              <a:avLst/>
            </a:prstGeom>
            <a:noFill/>
            <a:ln w="57150" cmpd="sng">
              <a:solidFill>
                <a:srgbClr val="FF0000"/>
              </a:solidFill>
            </a:ln>
          </p:spPr>
          <p:txBody>
            <a:bodyPr wrap="square" rtlCol="0">
              <a:spAutoFit/>
            </a:bodyPr>
            <a:lstStyle/>
            <a:p>
              <a:pPr algn="ctr"/>
              <a:r>
                <a:rPr lang="zh-CN" altLang="en-US" sz="2200" dirty="0"/>
                <a:t>眩光</a:t>
              </a:r>
              <a:r>
                <a:rPr lang="en-US" sz="2200" dirty="0"/>
                <a:t>/</a:t>
              </a:r>
              <a:r>
                <a:rPr lang="zh-CN" altLang="en-US" sz="2200" dirty="0"/>
                <a:t>降低视力</a:t>
              </a:r>
              <a:r>
                <a:rPr lang="en-US" sz="2200" dirty="0"/>
                <a:t>（</a:t>
              </a:r>
              <a:r>
                <a:rPr lang="en-US" sz="2200" dirty="0" err="1"/>
                <a:t>由于小</a:t>
              </a:r>
              <a:r>
                <a:rPr lang="zh-CN" altLang="en-US" sz="2200" dirty="0"/>
                <a:t>的后光学区直径</a:t>
              </a:r>
              <a:r>
                <a:rPr lang="en-US" sz="2200" dirty="0"/>
                <a:t>）</a:t>
              </a:r>
            </a:p>
          </p:txBody>
        </p:sp>
      </p:grpSp>
      <p:grpSp>
        <p:nvGrpSpPr>
          <p:cNvPr id="23" name="Group 22"/>
          <p:cNvGrpSpPr/>
          <p:nvPr/>
        </p:nvGrpSpPr>
        <p:grpSpPr>
          <a:xfrm>
            <a:off x="1318421" y="3235080"/>
            <a:ext cx="6501782" cy="1166977"/>
            <a:chOff x="1309456" y="2921305"/>
            <a:chExt cx="6501782" cy="1166977"/>
          </a:xfrm>
        </p:grpSpPr>
        <p:sp>
          <p:nvSpPr>
            <p:cNvPr id="15" name="TextBox 14"/>
            <p:cNvSpPr txBox="1"/>
            <p:nvPr/>
          </p:nvSpPr>
          <p:spPr>
            <a:xfrm>
              <a:off x="1309456" y="3692042"/>
              <a:ext cx="6501781" cy="396240"/>
            </a:xfrm>
            <a:prstGeom prst="rect">
              <a:avLst/>
            </a:prstGeom>
            <a:noFill/>
            <a:ln w="28575">
              <a:solidFill>
                <a:srgbClr val="0066FF"/>
              </a:solidFill>
            </a:ln>
          </p:spPr>
          <p:txBody>
            <a:bodyPr wrap="square" rtlCol="0">
              <a:spAutoFit/>
            </a:bodyPr>
            <a:lstStyle/>
            <a:p>
              <a:pPr algn="ctr"/>
              <a:r>
                <a:rPr lang="en-US" sz="2000" dirty="0"/>
                <a:t>安全性：SCL更安全，两者都只有很小的</a:t>
              </a:r>
              <a:r>
                <a:rPr lang="zh-CN" altLang="en-US" sz="2000" dirty="0"/>
                <a:t>发生</a:t>
              </a:r>
              <a:r>
                <a:rPr lang="en-US" sz="2000" dirty="0"/>
                <a:t>MK几率</a:t>
              </a:r>
            </a:p>
          </p:txBody>
        </p:sp>
        <p:sp>
          <p:nvSpPr>
            <p:cNvPr id="20" name="TextBox 19"/>
            <p:cNvSpPr txBox="1"/>
            <p:nvPr/>
          </p:nvSpPr>
          <p:spPr>
            <a:xfrm>
              <a:off x="1309457" y="2921305"/>
              <a:ext cx="6501781" cy="800219"/>
            </a:xfrm>
            <a:prstGeom prst="rect">
              <a:avLst/>
            </a:prstGeom>
            <a:noFill/>
            <a:ln w="38100">
              <a:solidFill>
                <a:srgbClr val="0066FF"/>
              </a:solidFill>
            </a:ln>
          </p:spPr>
          <p:txBody>
            <a:bodyPr wrap="square" rtlCol="0">
              <a:spAutoFit/>
            </a:bodyPr>
            <a:lstStyle/>
            <a:p>
              <a:pPr algn="ctr"/>
              <a:r>
                <a:rPr lang="zh-CN" altLang="en-US" sz="2200" dirty="0"/>
                <a:t>哪个提供更好的生活方式选择</a:t>
              </a:r>
              <a:r>
                <a:rPr lang="en-US" sz="2200" dirty="0"/>
                <a:t>？</a:t>
              </a:r>
              <a:r>
                <a:rPr lang="en-US" altLang="zh-CN" sz="2400" dirty="0"/>
                <a:t> Ortho-K </a:t>
              </a:r>
              <a:r>
                <a:rPr lang="en-US" sz="2200" dirty="0" err="1"/>
                <a:t>白天不</a:t>
              </a:r>
              <a:r>
                <a:rPr lang="zh-CN" altLang="en-US" sz="2200" dirty="0"/>
                <a:t>戴镜</a:t>
              </a:r>
              <a:r>
                <a:rPr lang="en-US" sz="2200" dirty="0"/>
                <a:t>，但</a:t>
              </a:r>
              <a:r>
                <a:rPr lang="zh-CN" altLang="en-US" sz="2200" dirty="0"/>
                <a:t>需要</a:t>
              </a:r>
              <a:r>
                <a:rPr lang="en-US" sz="2200" dirty="0" err="1"/>
                <a:t>更多的护理和维护</a:t>
              </a:r>
              <a:endParaRPr lang="en-US" sz="2200" dirty="0"/>
            </a:p>
          </p:txBody>
        </p:sp>
      </p:gr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3667" b="91000" l="4138" r="96897"/>
                    </a14:imgEffect>
                  </a14:imgLayer>
                </a14:imgProps>
              </a:ext>
            </a:extLst>
          </a:blip>
          <a:stretch>
            <a:fillRect/>
          </a:stretch>
        </p:blipFill>
        <p:spPr>
          <a:xfrm>
            <a:off x="4265640" y="1928271"/>
            <a:ext cx="949247" cy="1309307"/>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2721" y="4899493"/>
            <a:ext cx="725964" cy="967950"/>
          </a:xfrm>
          <a:prstGeom prst="rect">
            <a:avLst/>
          </a:prstGeom>
        </p:spPr>
      </p:pic>
      <p:sp>
        <p:nvSpPr>
          <p:cNvPr id="3" name="TextBox 2"/>
          <p:cNvSpPr txBox="1"/>
          <p:nvPr/>
        </p:nvSpPr>
        <p:spPr>
          <a:xfrm>
            <a:off x="7906890" y="3235080"/>
            <a:ext cx="748923" cy="1200329"/>
          </a:xfrm>
          <a:prstGeom prst="rect">
            <a:avLst/>
          </a:prstGeom>
          <a:noFill/>
        </p:spPr>
        <p:txBody>
          <a:bodyPr wrap="none" rtlCol="0">
            <a:spAutoFit/>
          </a:bodyPr>
          <a:lstStyle/>
          <a:p>
            <a:r>
              <a:rPr lang="en-AU" sz="7200" b="1" dirty="0">
                <a:solidFill>
                  <a:srgbClr val="0066FF"/>
                </a:solidFill>
                <a:latin typeface="Arial" panose="020B0604020202020204" pitchFamily="34" charset="0"/>
                <a:cs typeface="Arial" panose="020B0604020202020204" pitchFamily="34" charset="0"/>
              </a:rPr>
              <a:t>?</a:t>
            </a:r>
            <a:endParaRPr lang="en-GB" sz="7200" b="1" dirty="0">
              <a:solidFill>
                <a:srgbClr val="0066FF"/>
              </a:solidFill>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70" y="75936"/>
            <a:ext cx="7778916" cy="838466"/>
          </a:xfrm>
        </p:spPr>
        <p:txBody>
          <a:bodyPr>
            <a:normAutofit/>
          </a:bodyPr>
          <a:lstStyle/>
          <a:p>
            <a:r>
              <a:rPr lang="en-US" dirty="0" err="1"/>
              <a:t>周边</a:t>
            </a:r>
            <a:r>
              <a:rPr lang="en-US" dirty="0"/>
              <a:t>'</a:t>
            </a:r>
            <a:r>
              <a:rPr lang="en-US" altLang="zh-CN" dirty="0"/>
              <a:t> Adds </a:t>
            </a:r>
            <a:r>
              <a:rPr lang="en-US" dirty="0"/>
              <a:t>'与MFCL：</a:t>
            </a:r>
            <a:r>
              <a:rPr lang="en-US" dirty="0">
                <a:solidFill>
                  <a:srgbClr val="FFFF00"/>
                </a:solidFill>
              </a:rPr>
              <a:t>临床建议</a:t>
            </a:r>
          </a:p>
        </p:txBody>
      </p:sp>
      <p:sp>
        <p:nvSpPr>
          <p:cNvPr id="13" name="TextBox 12"/>
          <p:cNvSpPr txBox="1"/>
          <p:nvPr/>
        </p:nvSpPr>
        <p:spPr>
          <a:xfrm>
            <a:off x="3801640" y="924926"/>
            <a:ext cx="3395037" cy="523220"/>
          </a:xfrm>
          <a:prstGeom prst="rect">
            <a:avLst/>
          </a:prstGeom>
          <a:noFill/>
        </p:spPr>
        <p:txBody>
          <a:bodyPr wrap="square" rtlCol="0">
            <a:spAutoFit/>
          </a:bodyPr>
          <a:lstStyle/>
          <a:p>
            <a:pPr algn="ctr"/>
            <a:r>
              <a:rPr lang="en-AU" sz="2000" dirty="0">
                <a:solidFill>
                  <a:srgbClr val="5C6F7B"/>
                </a:solidFill>
                <a:latin typeface="Arial" panose="020B0604020202020204" pitchFamily="34" charset="0"/>
                <a:cs typeface="Arial" panose="020B0604020202020204" pitchFamily="34" charset="0"/>
                <a:hlinkClick r:id="rId3"/>
              </a:rPr>
              <a:t>www.myopiaprofile.com</a:t>
            </a:r>
            <a:r>
              <a:rPr lang="en-AU" sz="2800" dirty="0">
                <a:solidFill>
                  <a:srgbClr val="5C6F7B"/>
                </a:solidFill>
              </a:rPr>
              <a:t> </a:t>
            </a:r>
          </a:p>
        </p:txBody>
      </p:sp>
      <p:sp>
        <p:nvSpPr>
          <p:cNvPr id="17" name="TextBox 16"/>
          <p:cNvSpPr txBox="1"/>
          <p:nvPr/>
        </p:nvSpPr>
        <p:spPr>
          <a:xfrm>
            <a:off x="3411123" y="1674656"/>
            <a:ext cx="5198064" cy="822960"/>
          </a:xfrm>
          <a:prstGeom prst="rect">
            <a:avLst/>
          </a:prstGeom>
          <a:noFill/>
        </p:spPr>
        <p:txBody>
          <a:bodyPr wrap="square" rtlCol="0">
            <a:spAutoFit/>
          </a:bodyPr>
          <a:lstStyle/>
          <a:p>
            <a:pPr algn="ctr"/>
            <a:r>
              <a:rPr lang="en-AU" sz="2400" dirty="0"/>
              <a:t>Jeff </a:t>
            </a:r>
            <a:r>
              <a:rPr lang="en-AU" sz="2400" dirty="0" err="1"/>
              <a:t>Walline博士-题为“儿童双焦点隐形眼镜</a:t>
            </a:r>
            <a:r>
              <a:rPr lang="zh-CN" altLang="en-US" sz="2400" dirty="0"/>
              <a:t>配戴者</a:t>
            </a:r>
            <a:r>
              <a:rPr lang="en-AU" sz="2400" dirty="0" err="1"/>
              <a:t>的视觉”的博客</a:t>
            </a:r>
            <a:endParaRPr lang="en-AU" sz="2400" dirty="0"/>
          </a:p>
        </p:txBody>
      </p:sp>
      <p:pic>
        <p:nvPicPr>
          <p:cNvPr id="11" name="Picture 10"/>
          <p:cNvPicPr>
            <a:picLocks noChangeAspect="1"/>
          </p:cNvPicPr>
          <p:nvPr/>
        </p:nvPicPr>
        <p:blipFill>
          <a:blip r:embed="rId4"/>
          <a:stretch>
            <a:fillRect/>
          </a:stretch>
        </p:blipFill>
        <p:spPr>
          <a:xfrm>
            <a:off x="1896298" y="3146943"/>
            <a:ext cx="5349972" cy="3123298"/>
          </a:xfrm>
          <a:prstGeom prst="rect">
            <a:avLst/>
          </a:prstGeom>
        </p:spPr>
      </p:pic>
      <p:pic>
        <p:nvPicPr>
          <p:cNvPr id="16386" name="Picture 2" descr="C:\Users\pc-hp\Desktop\PICS\Picture42.png"/>
          <p:cNvPicPr>
            <a:picLocks noChangeAspect="1" noChangeArrowheads="1"/>
          </p:cNvPicPr>
          <p:nvPr/>
        </p:nvPicPr>
        <p:blipFill rotWithShape="1">
          <a:blip r:embed="rId5"/>
          <a:srcRect l="18507"/>
          <a:stretch>
            <a:fillRect/>
          </a:stretch>
        </p:blipFill>
        <p:spPr bwMode="auto">
          <a:xfrm>
            <a:off x="735112" y="914403"/>
            <a:ext cx="1971759" cy="2168589"/>
          </a:xfrm>
          <a:prstGeom prst="rect">
            <a:avLst/>
          </a:prstGeom>
          <a:noFill/>
        </p:spPr>
      </p:pic>
      <p:sp>
        <p:nvSpPr>
          <p:cNvPr id="3" name="文本框 2"/>
          <p:cNvSpPr txBox="1"/>
          <p:nvPr/>
        </p:nvSpPr>
        <p:spPr>
          <a:xfrm>
            <a:off x="1896110" y="3154681"/>
            <a:ext cx="5523593" cy="3115560"/>
          </a:xfrm>
          <a:prstGeom prst="rect">
            <a:avLst/>
          </a:prstGeom>
          <a:solidFill>
            <a:schemeClr val="bg1"/>
          </a:solidFill>
        </p:spPr>
        <p:txBody>
          <a:bodyPr wrap="square" rtlCol="0">
            <a:noAutofit/>
          </a:bodyPr>
          <a:lstStyle/>
          <a:p>
            <a:pPr>
              <a:lnSpc>
                <a:spcPct val="100000"/>
              </a:lnSpc>
            </a:pPr>
            <a:r>
              <a:rPr lang="zh-CN" altLang="en-US" b="1" dirty="0"/>
              <a:t>调整多焦点隐形眼镜优化视力以控制近视</a:t>
            </a:r>
          </a:p>
          <a:p>
            <a:pPr>
              <a:lnSpc>
                <a:spcPct val="100000"/>
              </a:lnSpc>
            </a:pPr>
            <a:endParaRPr lang="zh-CN" altLang="en-US" dirty="0"/>
          </a:p>
          <a:p>
            <a:pPr>
              <a:lnSpc>
                <a:spcPct val="100000"/>
              </a:lnSpc>
            </a:pPr>
            <a:r>
              <a:rPr lang="en-US" altLang="zh-CN" dirty="0"/>
              <a:t>1.</a:t>
            </a:r>
            <a:r>
              <a:rPr lang="zh-CN" altLang="en-US" dirty="0"/>
              <a:t>远距附加+ 2.50 D的</a:t>
            </a:r>
            <a:r>
              <a:rPr lang="en-US" altLang="zh-CN" dirty="0"/>
              <a:t>add</a:t>
            </a:r>
            <a:r>
              <a:rPr lang="zh-CN" altLang="en-US" dirty="0"/>
              <a:t>，该屈光度与眼睛上的明显屈光度的等效球镜度、顶点屈光度相匹配。</a:t>
            </a:r>
          </a:p>
          <a:p>
            <a:pPr>
              <a:lnSpc>
                <a:spcPct val="100000"/>
              </a:lnSpc>
            </a:pPr>
            <a:r>
              <a:rPr lang="en-US" altLang="zh-CN" dirty="0"/>
              <a:t>2.进行过度</a:t>
            </a:r>
            <a:r>
              <a:rPr lang="zh-CN" altLang="en-US" dirty="0"/>
              <a:t>矫正</a:t>
            </a:r>
            <a:r>
              <a:rPr lang="en-US" altLang="zh-CN" dirty="0"/>
              <a:t>，并期望额外-0.50D到-0.75 D</a:t>
            </a:r>
            <a:r>
              <a:rPr lang="zh-CN" altLang="en-US" dirty="0"/>
              <a:t>负屈光度</a:t>
            </a:r>
            <a:r>
              <a:rPr lang="en-US" altLang="zh-CN" dirty="0" err="1"/>
              <a:t>优化视力</a:t>
            </a:r>
            <a:r>
              <a:rPr lang="en-US" altLang="zh-CN" dirty="0"/>
              <a:t>。</a:t>
            </a:r>
          </a:p>
          <a:p>
            <a:pPr>
              <a:lnSpc>
                <a:spcPct val="100000"/>
              </a:lnSpc>
            </a:pPr>
            <a:r>
              <a:rPr lang="en-US" altLang="zh-CN" dirty="0"/>
              <a:t>3.放置新</a:t>
            </a:r>
            <a:r>
              <a:rPr lang="zh-CN" altLang="en-US" dirty="0"/>
              <a:t>的远距屈光度</a:t>
            </a:r>
            <a:r>
              <a:rPr lang="en-US" altLang="zh-CN" dirty="0"/>
              <a:t>，</a:t>
            </a:r>
            <a:r>
              <a:rPr lang="zh-CN" altLang="en-US" dirty="0"/>
              <a:t>包括过矫屈光度</a:t>
            </a:r>
            <a:r>
              <a:rPr lang="en-US" altLang="zh-CN" dirty="0"/>
              <a:t>，</a:t>
            </a:r>
            <a:r>
              <a:rPr lang="zh-CN" altLang="en-US" dirty="0"/>
              <a:t>及</a:t>
            </a:r>
            <a:r>
              <a:rPr lang="en-US" altLang="zh-CN" dirty="0"/>
              <a:t>+ 2.50D</a:t>
            </a:r>
            <a:r>
              <a:rPr lang="zh-CN" altLang="en-US" dirty="0"/>
              <a:t>的</a:t>
            </a:r>
            <a:r>
              <a:rPr lang="en-US" altLang="zh-CN" dirty="0"/>
              <a:t>add</a:t>
            </a:r>
            <a:r>
              <a:rPr lang="zh-CN" altLang="en-US" dirty="0"/>
              <a:t>于</a:t>
            </a:r>
            <a:r>
              <a:rPr lang="en-US" altLang="zh-CN" dirty="0"/>
              <a:t>眼</a:t>
            </a:r>
            <a:r>
              <a:rPr lang="zh-CN" altLang="en-US" dirty="0"/>
              <a:t>前。</a:t>
            </a:r>
            <a:endParaRPr lang="en-US" altLang="zh-CN" dirty="0"/>
          </a:p>
          <a:p>
            <a:pPr>
              <a:lnSpc>
                <a:spcPct val="100000"/>
              </a:lnSpc>
            </a:pPr>
            <a:r>
              <a:rPr lang="en-US" altLang="zh-CN" dirty="0"/>
              <a:t>4.只有当孩子抱怨视力不</a:t>
            </a:r>
            <a:r>
              <a:rPr lang="zh-CN" altLang="en-US" dirty="0"/>
              <a:t>好</a:t>
            </a:r>
            <a:r>
              <a:rPr lang="en-US" altLang="zh-CN" dirty="0"/>
              <a:t>或</a:t>
            </a:r>
            <a:r>
              <a:rPr lang="zh-CN" altLang="en-US" dirty="0"/>
              <a:t>视力低</a:t>
            </a:r>
            <a:r>
              <a:rPr lang="en-US" altLang="zh-CN" dirty="0"/>
              <a:t>于0.8时才会</a:t>
            </a:r>
            <a:r>
              <a:rPr lang="zh-CN" altLang="en-US" dirty="0"/>
              <a:t>将</a:t>
            </a:r>
            <a:r>
              <a:rPr lang="en-US" altLang="zh-CN" dirty="0"/>
              <a:t>add</a:t>
            </a:r>
            <a:r>
              <a:rPr lang="zh-CN" altLang="en-US" dirty="0"/>
              <a:t>屈光度</a:t>
            </a:r>
            <a:r>
              <a:rPr lang="en-US" altLang="zh-CN" dirty="0" err="1"/>
              <a:t>降低</a:t>
            </a:r>
            <a:r>
              <a:rPr lang="zh-CN" altLang="en-US" dirty="0"/>
              <a:t>一档。</a:t>
            </a:r>
            <a:r>
              <a:rPr lang="en-US" altLang="zh-CN" dirty="0"/>
              <a:t>（</a:t>
            </a:r>
            <a:r>
              <a:rPr lang="en-US" altLang="zh-CN" dirty="0" err="1"/>
              <a:t>这是非常罕见的</a:t>
            </a:r>
            <a:r>
              <a:rPr lang="zh-CN" altLang="en-US" dirty="0"/>
              <a:t>。</a:t>
            </a:r>
            <a:r>
              <a:rPr lang="en-US" altLang="zh-CN" dirty="0"/>
              <a: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85270" y="1020726"/>
            <a:ext cx="8771861" cy="4313816"/>
          </a:xfrm>
          <a:prstGeom prst="rect">
            <a:avLst/>
          </a:prstGeom>
          <a:noFill/>
        </p:spPr>
        <p:txBody>
          <a:bodyPr>
            <a:no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613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903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8005" indent="-344805"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600"/>
              </a:spcBef>
              <a:buFont typeface="Courier New" panose="02070309020205020404" pitchFamily="49" charset="0"/>
              <a:buChar char="o"/>
            </a:pPr>
            <a:r>
              <a:rPr lang="en-AU" sz="2400" b="1" dirty="0">
                <a:solidFill>
                  <a:srgbClr val="5C6F7B"/>
                </a:solidFill>
                <a:latin typeface="Arial" panose="020B0604020202020204" pitchFamily="34" charset="0"/>
                <a:cs typeface="Arial" panose="020B0604020202020204" pitchFamily="34" charset="0"/>
              </a:rPr>
              <a:t>适应等于3天，7天和12天</a:t>
            </a:r>
            <a:r>
              <a:rPr lang="en-AU" sz="2400" b="1" baseline="30000" dirty="0">
                <a:solidFill>
                  <a:srgbClr val="5C6F7B"/>
                </a:solidFill>
                <a:latin typeface="Arial" panose="020B0604020202020204" pitchFamily="34" charset="0"/>
                <a:cs typeface="Arial" panose="020B0604020202020204" pitchFamily="34" charset="0"/>
              </a:rPr>
              <a:t>1</a:t>
            </a:r>
            <a:r>
              <a:rPr lang="en-AU" sz="2400" b="1" dirty="0">
                <a:solidFill>
                  <a:srgbClr val="5C6F7B"/>
                </a:solidFill>
                <a:latin typeface="Arial" panose="020B0604020202020204" pitchFamily="34" charset="0"/>
                <a:cs typeface="Arial" panose="020B0604020202020204" pitchFamily="34" charset="0"/>
              </a:rPr>
              <a:t>（老</a:t>
            </a:r>
            <a:r>
              <a:rPr lang="zh-CN" altLang="en-US" sz="2400" b="1" dirty="0">
                <a:solidFill>
                  <a:srgbClr val="5C6F7B"/>
                </a:solidFill>
                <a:latin typeface="Arial" panose="020B0604020202020204" pitchFamily="34" charset="0"/>
                <a:cs typeface="Arial" panose="020B0604020202020204" pitchFamily="34" charset="0"/>
              </a:rPr>
              <a:t>视配戴者</a:t>
            </a:r>
            <a:r>
              <a:rPr lang="en-AU" sz="2400" b="1" dirty="0">
                <a:solidFill>
                  <a:srgbClr val="5C6F7B"/>
                </a:solidFill>
                <a:latin typeface="Arial" panose="020B0604020202020204" pitchFamily="34" charset="0"/>
                <a:cs typeface="Arial" panose="020B0604020202020204" pitchFamily="34" charset="0"/>
              </a:rPr>
              <a:t>）</a:t>
            </a:r>
          </a:p>
          <a:p>
            <a:pPr>
              <a:spcBef>
                <a:spcPts val="600"/>
              </a:spcBef>
              <a:buFont typeface="Wingdings" panose="05000000000000000000" pitchFamily="2" charset="2"/>
              <a:buChar char="Ø"/>
            </a:pPr>
            <a:r>
              <a:rPr lang="en-AU" sz="2400" dirty="0">
                <a:solidFill>
                  <a:srgbClr val="5C6F7B"/>
                </a:solidFill>
                <a:latin typeface="Arial" panose="020B0604020202020204" pitchFamily="34" charset="0"/>
                <a:cs typeface="Arial" panose="020B0604020202020204" pitchFamily="34" charset="0"/>
              </a:rPr>
              <a:t> 第1周不要更换</a:t>
            </a:r>
            <a:r>
              <a:rPr lang="zh-CN" altLang="en-US" sz="2400" dirty="0">
                <a:solidFill>
                  <a:srgbClr val="5C6F7B"/>
                </a:solidFill>
                <a:latin typeface="Arial" panose="020B0604020202020204" pitchFamily="34" charset="0"/>
                <a:cs typeface="Arial" panose="020B0604020202020204" pitchFamily="34" charset="0"/>
              </a:rPr>
              <a:t>度数。</a:t>
            </a:r>
            <a:endParaRPr lang="en-AU" sz="2400" dirty="0">
              <a:solidFill>
                <a:srgbClr val="5C6F7B"/>
              </a:solidFill>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Ø"/>
            </a:pPr>
            <a:r>
              <a:rPr lang="en-AU" sz="2400" dirty="0">
                <a:solidFill>
                  <a:srgbClr val="5C6F7B"/>
                </a:solidFill>
                <a:latin typeface="Arial" panose="020B0604020202020204" pitchFamily="34" charset="0"/>
                <a:cs typeface="Arial" panose="020B0604020202020204" pitchFamily="34" charset="0"/>
              </a:rPr>
              <a:t> 任何一只眼睛都可以接受↑-0.25 D，就像成年人一样</a:t>
            </a:r>
            <a:r>
              <a:rPr lang="zh-CN" altLang="en-US" sz="2400" dirty="0">
                <a:solidFill>
                  <a:srgbClr val="5C6F7B"/>
                </a:solidFill>
                <a:latin typeface="Arial" panose="020B0604020202020204" pitchFamily="34" charset="0"/>
                <a:cs typeface="Arial" panose="020B0604020202020204" pitchFamily="34" charset="0"/>
              </a:rPr>
              <a:t>。</a:t>
            </a:r>
            <a:endParaRPr lang="en-AU" sz="2400" dirty="0">
              <a:solidFill>
                <a:srgbClr val="5C6F7B"/>
              </a:solidFill>
              <a:latin typeface="Arial" panose="020B0604020202020204" pitchFamily="34" charset="0"/>
              <a:cs typeface="Arial" panose="020B0604020202020204" pitchFamily="34" charset="0"/>
            </a:endParaRPr>
          </a:p>
          <a:p>
            <a:pPr>
              <a:spcBef>
                <a:spcPts val="600"/>
              </a:spcBef>
              <a:buFont typeface="Courier New" panose="02070309020205020404" pitchFamily="49" charset="0"/>
              <a:buChar char="o"/>
            </a:pPr>
            <a:r>
              <a:rPr lang="en-AU" sz="2400" dirty="0">
                <a:solidFill>
                  <a:srgbClr val="5C6F7B"/>
                </a:solidFill>
                <a:latin typeface="Arial" panose="020B0604020202020204" pitchFamily="34" charset="0"/>
                <a:cs typeface="Arial" panose="020B0604020202020204" pitchFamily="34" charset="0"/>
              </a:rPr>
              <a:t> </a:t>
            </a:r>
            <a:r>
              <a:rPr lang="zh-CN" altLang="en-US" sz="2400" b="1" dirty="0">
                <a:solidFill>
                  <a:srgbClr val="5C6F7B"/>
                </a:solidFill>
                <a:latin typeface="Arial" panose="020B0604020202020204" pitchFamily="34" charset="0"/>
                <a:cs typeface="Arial" panose="020B0604020202020204" pitchFamily="34" charset="0"/>
              </a:rPr>
              <a:t>视力</a:t>
            </a:r>
            <a:r>
              <a:rPr lang="en-AU" sz="2400" b="1" dirty="0" err="1">
                <a:solidFill>
                  <a:srgbClr val="5C6F7B"/>
                </a:solidFill>
                <a:latin typeface="Arial" panose="020B0604020202020204" pitchFamily="34" charset="0"/>
                <a:cs typeface="Arial" panose="020B0604020202020204" pitchFamily="34" charset="0"/>
              </a:rPr>
              <a:t>可能</a:t>
            </a:r>
            <a:r>
              <a:rPr lang="zh-CN" altLang="en-US" sz="2400" b="1" dirty="0">
                <a:solidFill>
                  <a:srgbClr val="5C6F7B"/>
                </a:solidFill>
                <a:latin typeface="Arial" panose="020B0604020202020204" pitchFamily="34" charset="0"/>
                <a:cs typeface="Arial" panose="020B0604020202020204" pitchFamily="34" charset="0"/>
              </a:rPr>
              <a:t>无法预测实际视觉</a:t>
            </a:r>
            <a:r>
              <a:rPr lang="en-AU" sz="2400" b="1" dirty="0">
                <a:solidFill>
                  <a:srgbClr val="5C6F7B"/>
                </a:solidFill>
                <a:latin typeface="Arial" panose="020B0604020202020204" pitchFamily="34" charset="0"/>
                <a:cs typeface="Arial" panose="020B0604020202020204" pitchFamily="34" charset="0"/>
              </a:rPr>
              <a:t>表现</a:t>
            </a:r>
            <a:r>
              <a:rPr lang="en-AU" sz="2400" b="1" baseline="30000" dirty="0">
                <a:solidFill>
                  <a:srgbClr val="5C6F7B"/>
                </a:solidFill>
                <a:latin typeface="Arial" panose="020B0604020202020204" pitchFamily="34" charset="0"/>
                <a:cs typeface="Arial" panose="020B0604020202020204" pitchFamily="34" charset="0"/>
              </a:rPr>
              <a:t>2</a:t>
            </a:r>
          </a:p>
          <a:p>
            <a:pPr>
              <a:spcBef>
                <a:spcPts val="600"/>
              </a:spcBef>
              <a:buFont typeface="Wingdings" panose="05000000000000000000" pitchFamily="2" charset="2"/>
              <a:buChar char="Ø"/>
            </a:pPr>
            <a:r>
              <a:rPr lang="en-AU" sz="2400" dirty="0">
                <a:solidFill>
                  <a:srgbClr val="5C6F7B"/>
                </a:solidFill>
                <a:latin typeface="Arial" panose="020B0604020202020204" pitchFamily="34" charset="0"/>
                <a:cs typeface="Arial" panose="020B0604020202020204" pitchFamily="34" charset="0"/>
              </a:rPr>
              <a:t> </a:t>
            </a:r>
            <a:r>
              <a:rPr lang="zh-CN" altLang="en-US" sz="2400" dirty="0" err="1">
                <a:solidFill>
                  <a:srgbClr val="5C6F7B"/>
                </a:solidFill>
                <a:latin typeface="Arial" panose="020B0604020202020204" pitchFamily="34" charset="0"/>
                <a:cs typeface="Arial" panose="020B0604020202020204" pitchFamily="34" charset="0"/>
              </a:rPr>
              <a:t>查看</a:t>
            </a:r>
            <a:r>
              <a:rPr lang="en-AU" sz="2400" dirty="0" err="1">
                <a:solidFill>
                  <a:srgbClr val="5C6F7B"/>
                </a:solidFill>
                <a:latin typeface="Arial" panose="020B0604020202020204" pitchFamily="34" charset="0"/>
                <a:cs typeface="Arial" panose="020B0604020202020204" pitchFamily="34" charset="0"/>
              </a:rPr>
              <a:t>双眼</a:t>
            </a:r>
            <a:r>
              <a:rPr lang="zh-CN" altLang="en-US" sz="2400" dirty="0">
                <a:solidFill>
                  <a:srgbClr val="5C6F7B"/>
                </a:solidFill>
                <a:latin typeface="Arial" panose="020B0604020202020204" pitchFamily="34" charset="0"/>
                <a:cs typeface="Arial" panose="020B0604020202020204" pitchFamily="34" charset="0"/>
              </a:rPr>
              <a:t>视力</a:t>
            </a:r>
            <a:r>
              <a:rPr lang="en-AU" sz="2400" dirty="0" err="1">
                <a:solidFill>
                  <a:srgbClr val="5C6F7B"/>
                </a:solidFill>
                <a:latin typeface="Arial" panose="020B0604020202020204" pitchFamily="34" charset="0"/>
                <a:cs typeface="Arial" panose="020B0604020202020204" pitchFamily="34" charset="0"/>
              </a:rPr>
              <a:t>并听取患者的抱怨</a:t>
            </a:r>
            <a:r>
              <a:rPr lang="zh-CN" altLang="en-US" sz="2400" dirty="0">
                <a:solidFill>
                  <a:srgbClr val="5C6F7B"/>
                </a:solidFill>
                <a:latin typeface="Arial" panose="020B0604020202020204" pitchFamily="34" charset="0"/>
                <a:cs typeface="Arial" panose="020B0604020202020204" pitchFamily="34" charset="0"/>
              </a:rPr>
              <a:t>。</a:t>
            </a:r>
            <a:endParaRPr lang="en-AU" sz="2400" dirty="0">
              <a:solidFill>
                <a:srgbClr val="5C6F7B"/>
              </a:solidFill>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Ø"/>
            </a:pPr>
            <a:r>
              <a:rPr lang="en-AU" sz="2400" dirty="0">
                <a:solidFill>
                  <a:srgbClr val="5C6F7B"/>
                </a:solidFill>
                <a:latin typeface="Arial" panose="020B0604020202020204" pitchFamily="34" charset="0"/>
                <a:cs typeface="Arial" panose="020B0604020202020204" pitchFamily="34" charset="0"/>
              </a:rPr>
              <a:t> </a:t>
            </a:r>
            <a:r>
              <a:rPr lang="en-AU" sz="2400" dirty="0" err="1">
                <a:solidFill>
                  <a:srgbClr val="5C6F7B"/>
                </a:solidFill>
                <a:latin typeface="Arial" panose="020B0604020202020204" pitchFamily="34" charset="0"/>
                <a:cs typeface="Arial" panose="020B0604020202020204" pitchFamily="34" charset="0"/>
              </a:rPr>
              <a:t>大多数人的双</a:t>
            </a:r>
            <a:r>
              <a:rPr lang="zh-CN" altLang="en-US" sz="2400" dirty="0">
                <a:solidFill>
                  <a:srgbClr val="5C6F7B"/>
                </a:solidFill>
                <a:latin typeface="Arial" panose="020B0604020202020204" pitchFamily="34" charset="0"/>
                <a:cs typeface="Arial" panose="020B0604020202020204" pitchFamily="34" charset="0"/>
              </a:rPr>
              <a:t>眼视力达到</a:t>
            </a:r>
            <a:r>
              <a:rPr lang="en-AU" sz="2400" dirty="0">
                <a:solidFill>
                  <a:srgbClr val="5C6F7B"/>
                </a:solidFill>
                <a:latin typeface="Arial" panose="020B0604020202020204" pitchFamily="34" charset="0"/>
                <a:cs typeface="Arial" panose="020B0604020202020204" pitchFamily="34" charset="0"/>
              </a:rPr>
              <a:t>0</a:t>
            </a:r>
            <a:r>
              <a:rPr lang="en-US" altLang="zh-CN" sz="2400" dirty="0">
                <a:solidFill>
                  <a:srgbClr val="5C6F7B"/>
                </a:solidFill>
                <a:latin typeface="Arial" panose="020B0604020202020204" pitchFamily="34" charset="0"/>
                <a:cs typeface="Arial" panose="020B0604020202020204" pitchFamily="34" charset="0"/>
              </a:rPr>
              <a:t>.8</a:t>
            </a:r>
            <a:r>
              <a:rPr lang="zh-CN" altLang="en-US" sz="2400" dirty="0">
                <a:solidFill>
                  <a:srgbClr val="5C6F7B"/>
                </a:solidFill>
                <a:latin typeface="Arial" panose="020B0604020202020204" pitchFamily="34" charset="0"/>
                <a:cs typeface="Arial" panose="020B0604020202020204" pitchFamily="34" charset="0"/>
              </a:rPr>
              <a:t>至</a:t>
            </a:r>
            <a:r>
              <a:rPr lang="en-AU" sz="2400" dirty="0">
                <a:solidFill>
                  <a:srgbClr val="5C6F7B"/>
                </a:solidFill>
                <a:latin typeface="Arial" panose="020B0604020202020204" pitchFamily="34" charset="0"/>
                <a:cs typeface="Arial" panose="020B0604020202020204" pitchFamily="34" charset="0"/>
              </a:rPr>
              <a:t>1</a:t>
            </a:r>
            <a:r>
              <a:rPr lang="en-US" altLang="zh-CN" sz="2400" dirty="0">
                <a:solidFill>
                  <a:srgbClr val="5C6F7B"/>
                </a:solidFill>
                <a:latin typeface="Arial" panose="020B0604020202020204" pitchFamily="34" charset="0"/>
                <a:cs typeface="Arial" panose="020B0604020202020204" pitchFamily="34" charset="0"/>
              </a:rPr>
              <a:t>.0</a:t>
            </a:r>
            <a:r>
              <a:rPr lang="zh-CN" altLang="en-US" sz="2400" dirty="0">
                <a:solidFill>
                  <a:srgbClr val="5C6F7B"/>
                </a:solidFill>
                <a:latin typeface="Arial" panose="020B0604020202020204" pitchFamily="34" charset="0"/>
                <a:cs typeface="Arial" panose="020B0604020202020204" pitchFamily="34" charset="0"/>
              </a:rPr>
              <a:t>。</a:t>
            </a:r>
            <a:endParaRPr lang="en-AU" sz="2400" dirty="0">
              <a:solidFill>
                <a:srgbClr val="5C6F7B"/>
              </a:solidFill>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Ø"/>
            </a:pPr>
            <a:r>
              <a:rPr lang="en-AU" sz="2400" dirty="0">
                <a:solidFill>
                  <a:srgbClr val="5C6F7B"/>
                </a:solidFill>
                <a:latin typeface="Arial" panose="020B0604020202020204" pitchFamily="34" charset="0"/>
                <a:cs typeface="Arial" panose="020B0604020202020204" pitchFamily="34" charset="0"/>
              </a:rPr>
              <a:t> 请记住，</a:t>
            </a:r>
            <a:r>
              <a:rPr lang="zh-CN" altLang="en-US" sz="2400" dirty="0">
                <a:solidFill>
                  <a:srgbClr val="5C6F7B"/>
                </a:solidFill>
                <a:latin typeface="Arial" panose="020B0604020202020204" pitchFamily="34" charset="0"/>
                <a:cs typeface="Arial" panose="020B0604020202020204" pitchFamily="34" charset="0"/>
              </a:rPr>
              <a:t>视力</a:t>
            </a:r>
            <a:r>
              <a:rPr lang="en-US" altLang="zh-CN" sz="2400" dirty="0">
                <a:solidFill>
                  <a:srgbClr val="5C6F7B"/>
                </a:solidFill>
                <a:latin typeface="Arial" panose="020B0604020202020204" pitchFamily="34" charset="0"/>
                <a:cs typeface="Arial" panose="020B0604020202020204" pitchFamily="34" charset="0"/>
              </a:rPr>
              <a:t>0.5</a:t>
            </a:r>
            <a:r>
              <a:rPr lang="en-AU" sz="2400" dirty="0">
                <a:solidFill>
                  <a:srgbClr val="5C6F7B"/>
                </a:solidFill>
                <a:latin typeface="Arial" panose="020B0604020202020204" pitchFamily="34" charset="0"/>
                <a:cs typeface="Arial" panose="020B0604020202020204" pitchFamily="34" charset="0"/>
              </a:rPr>
              <a:t>可以促进近视进展</a:t>
            </a:r>
            <a:r>
              <a:rPr lang="en-AU" sz="2400" baseline="30000" dirty="0">
                <a:solidFill>
                  <a:srgbClr val="5C6F7B"/>
                </a:solidFill>
                <a:latin typeface="Arial" panose="020B0604020202020204" pitchFamily="34" charset="0"/>
                <a:cs typeface="Arial" panose="020B0604020202020204" pitchFamily="34" charset="0"/>
              </a:rPr>
              <a:t>3</a:t>
            </a:r>
            <a:r>
              <a:rPr lang="zh-CN" altLang="en-US" sz="2400" baseline="-25000" dirty="0">
                <a:solidFill>
                  <a:srgbClr val="5C6F7B"/>
                </a:solidFill>
                <a:latin typeface="Arial" panose="020B0604020202020204" pitchFamily="34" charset="0"/>
                <a:cs typeface="Arial" panose="020B0604020202020204" pitchFamily="34" charset="0"/>
              </a:rPr>
              <a:t>。</a:t>
            </a:r>
            <a:endParaRPr lang="en-AU" sz="2400" baseline="-25000" dirty="0">
              <a:solidFill>
                <a:srgbClr val="5C6F7B"/>
              </a:solidFill>
              <a:latin typeface="Arial" panose="020B0604020202020204" pitchFamily="34" charset="0"/>
              <a:cs typeface="Arial" panose="020B0604020202020204" pitchFamily="34" charset="0"/>
            </a:endParaRPr>
          </a:p>
        </p:txBody>
      </p:sp>
      <p:sp>
        <p:nvSpPr>
          <p:cNvPr id="5" name="Title 1"/>
          <p:cNvSpPr txBox="1"/>
          <p:nvPr/>
        </p:nvSpPr>
        <p:spPr>
          <a:xfrm>
            <a:off x="148031" y="82339"/>
            <a:ext cx="8709100" cy="1143000"/>
          </a:xfrm>
          <a:prstGeom prst="rect">
            <a:avLst/>
          </a:prstGeom>
        </p:spPr>
        <p:txBody>
          <a:bodyPr>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AU" sz="2800" dirty="0">
                <a:solidFill>
                  <a:schemeClr val="bg1"/>
                </a:solidFill>
                <a:latin typeface="Arial" panose="020B0604020202020204" pitchFamily="34" charset="0"/>
                <a:cs typeface="Arial" panose="020B0604020202020204" pitchFamily="34" charset="0"/>
              </a:rPr>
              <a:t>近视控制：</a:t>
            </a:r>
            <a:r>
              <a:rPr lang="en-AU" sz="2800" dirty="0">
                <a:solidFill>
                  <a:srgbClr val="FFFF00"/>
                </a:solidFill>
                <a:latin typeface="Arial" panose="020B0604020202020204" pitchFamily="34" charset="0"/>
                <a:cs typeface="Arial" panose="020B0604020202020204" pitchFamily="34" charset="0"/>
              </a:rPr>
              <a:t>SCL MF CLs  - </a:t>
            </a:r>
            <a:r>
              <a:rPr lang="en-AU" sz="2800" dirty="0" err="1">
                <a:solidFill>
                  <a:srgbClr val="FFFF00"/>
                </a:solidFill>
                <a:latin typeface="Arial" panose="020B0604020202020204" pitchFamily="34" charset="0"/>
                <a:cs typeface="Arial" panose="020B0604020202020204" pitchFamily="34" charset="0"/>
              </a:rPr>
              <a:t>临床</a:t>
            </a:r>
            <a:r>
              <a:rPr lang="zh-CN" altLang="en-US" sz="2800" dirty="0">
                <a:solidFill>
                  <a:srgbClr val="FFFF00"/>
                </a:solidFill>
                <a:latin typeface="Arial" panose="020B0604020202020204" pitchFamily="34" charset="0"/>
                <a:cs typeface="Arial" panose="020B0604020202020204" pitchFamily="34" charset="0"/>
              </a:rPr>
              <a:t>经验</a:t>
            </a:r>
            <a:r>
              <a:rPr lang="en-AU" sz="2800" dirty="0">
                <a:solidFill>
                  <a:srgbClr val="FFFF00"/>
                </a:solidFill>
                <a:latin typeface="Arial" panose="020B0604020202020204" pitchFamily="34" charset="0"/>
                <a:cs typeface="Arial" panose="020B0604020202020204" pitchFamily="34" charset="0"/>
              </a:rPr>
              <a:t>1</a:t>
            </a:r>
          </a:p>
        </p:txBody>
      </p:sp>
      <p:sp>
        <p:nvSpPr>
          <p:cNvPr id="6" name="TextBox 5"/>
          <p:cNvSpPr txBox="1"/>
          <p:nvPr/>
        </p:nvSpPr>
        <p:spPr>
          <a:xfrm>
            <a:off x="1125518" y="5546463"/>
            <a:ext cx="7229587" cy="369332"/>
          </a:xfrm>
          <a:prstGeom prst="rect">
            <a:avLst/>
          </a:prstGeom>
          <a:noFill/>
        </p:spPr>
        <p:txBody>
          <a:bodyPr wrap="square" rtlCol="0">
            <a:spAutoFit/>
          </a:bodyPr>
          <a:lstStyle/>
          <a:p>
            <a:r>
              <a:rPr lang="en-AU" baseline="30000" dirty="0"/>
              <a:t>1</a:t>
            </a:r>
            <a:r>
              <a:rPr lang="en-AU" dirty="0"/>
              <a:t>Woods </a:t>
            </a:r>
            <a:r>
              <a:rPr lang="zh-CN" altLang="en-US" i="1" dirty="0"/>
              <a:t>等人</a:t>
            </a:r>
            <a:r>
              <a:rPr lang="en-AU" dirty="0"/>
              <a:t>, 2009, </a:t>
            </a:r>
            <a:r>
              <a:rPr lang="en-AU" baseline="30000" dirty="0"/>
              <a:t>2</a:t>
            </a:r>
            <a:r>
              <a:rPr lang="en-AU" dirty="0"/>
              <a:t>Woods </a:t>
            </a:r>
            <a:r>
              <a:rPr lang="zh-CN" altLang="en-US" i="1" dirty="0"/>
              <a:t>等人</a:t>
            </a:r>
            <a:r>
              <a:rPr lang="en-AU" dirty="0"/>
              <a:t>, 2011, </a:t>
            </a:r>
            <a:r>
              <a:rPr lang="en-AU" baseline="30000" dirty="0"/>
              <a:t>3</a:t>
            </a:r>
            <a:r>
              <a:rPr lang="en-AU" dirty="0"/>
              <a:t>Chung </a:t>
            </a:r>
            <a:r>
              <a:rPr lang="zh-CN" altLang="en-US" i="1" dirty="0"/>
              <a:t>等人</a:t>
            </a:r>
            <a:r>
              <a:rPr lang="en-AU" dirty="0"/>
              <a:t>, 2002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79749" y="967563"/>
            <a:ext cx="8445685" cy="4313816"/>
          </a:xfrm>
          <a:prstGeom prst="rect">
            <a:avLst/>
          </a:prstGeom>
        </p:spPr>
        <p:txBody>
          <a:bodyPr>
            <a:no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613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903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8005" indent="-344805"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342900" lvl="1" indent="-342900">
              <a:spcBef>
                <a:spcPts val="800"/>
              </a:spcBef>
              <a:buFont typeface="Courier New" panose="02070309020205020404" pitchFamily="49" charset="0"/>
              <a:buChar char="o"/>
            </a:pPr>
            <a:r>
              <a:rPr lang="en-US" altLang="zh-CN" sz="2400" b="1" dirty="0">
                <a:solidFill>
                  <a:srgbClr val="5C6F7B"/>
                </a:solidFill>
                <a:latin typeface="Arial" panose="020B0604020202020204" pitchFamily="34" charset="0"/>
                <a:cs typeface="Arial" panose="020B0604020202020204" pitchFamily="34" charset="0"/>
                <a:sym typeface="Wingdings" panose="05000000000000000000" pitchFamily="2" charset="2"/>
              </a:rPr>
              <a:t>儿童中较高的ADDs（+3.00和+4.00）耐受性不佳</a:t>
            </a:r>
            <a:r>
              <a:rPr lang="en-US" altLang="zh-CN" sz="2400" b="1" baseline="30000" dirty="0">
                <a:solidFill>
                  <a:srgbClr val="5C6F7B"/>
                </a:solidFill>
                <a:latin typeface="Arial" panose="020B0604020202020204" pitchFamily="34" charset="0"/>
                <a:cs typeface="Arial" panose="020B0604020202020204" pitchFamily="34" charset="0"/>
                <a:sym typeface="Wingdings" panose="05000000000000000000" pitchFamily="2" charset="2"/>
              </a:rPr>
              <a:t>1</a:t>
            </a:r>
          </a:p>
          <a:p>
            <a:pPr lvl="1">
              <a:buFont typeface="Wingdings" panose="05000000000000000000" pitchFamily="2" charset="2"/>
              <a:buChar char="à"/>
            </a:pPr>
            <a:r>
              <a:rPr lang="en-US" altLang="zh-CN" dirty="0">
                <a:solidFill>
                  <a:srgbClr val="5C6F7B"/>
                </a:solidFill>
                <a:latin typeface="Arial" panose="020B0604020202020204" pitchFamily="34" charset="0"/>
                <a:cs typeface="Arial" panose="020B0604020202020204" pitchFamily="34" charset="0"/>
                <a:sym typeface="Wingdings" panose="05000000000000000000" pitchFamily="2" charset="2"/>
              </a:rPr>
              <a:t>首先从+2.50 D ADD开始，如果不能</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接受</a:t>
            </a:r>
            <a:r>
              <a:rPr lang="en-US" altLang="zh-CN" dirty="0">
                <a:solidFill>
                  <a:srgbClr val="5C6F7B"/>
                </a:solidFill>
                <a:latin typeface="Arial" panose="020B0604020202020204" pitchFamily="34" charset="0"/>
                <a:cs typeface="Arial" panose="020B0604020202020204" pitchFamily="34" charset="0"/>
                <a:sym typeface="Wingdings" panose="05000000000000000000" pitchFamily="2" charset="2"/>
              </a:rPr>
              <a:t>，则降至+2.00 ADD</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a:t>
            </a:r>
            <a:endParaRPr lang="en-AU" dirty="0">
              <a:solidFill>
                <a:srgbClr val="5C6F7B"/>
              </a:solidFill>
              <a:latin typeface="Arial" panose="020B0604020202020204" pitchFamily="34" charset="0"/>
              <a:cs typeface="Arial" panose="020B0604020202020204" pitchFamily="34" charset="0"/>
              <a:sym typeface="Wingdings" panose="05000000000000000000" pitchFamily="2" charset="2"/>
            </a:endParaRPr>
          </a:p>
          <a:p>
            <a:pPr lvl="1">
              <a:buFont typeface="Wingdings" panose="05000000000000000000" pitchFamily="2" charset="2"/>
              <a:buChar char="à"/>
            </a:pP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您是否适合</a:t>
            </a:r>
            <a:r>
              <a:rPr lang="en-US" altLang="zh-CN" dirty="0">
                <a:solidFill>
                  <a:srgbClr val="5C6F7B"/>
                </a:solidFill>
                <a:latin typeface="Arial" panose="020B0604020202020204" pitchFamily="34" charset="0"/>
                <a:cs typeface="Arial" panose="020B0604020202020204" pitchFamily="34" charset="0"/>
                <a:sym typeface="Wingdings" panose="05000000000000000000" pitchFamily="2" charset="2"/>
              </a:rPr>
              <a:t>-1.50D</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a:t>
            </a:r>
            <a:r>
              <a:rPr lang="en-US" altLang="zh-CN" dirty="0">
                <a:solidFill>
                  <a:srgbClr val="5C6F7B"/>
                </a:solidFill>
                <a:latin typeface="Arial" panose="020B0604020202020204" pitchFamily="34" charset="0"/>
                <a:cs typeface="Arial" panose="020B0604020202020204" pitchFamily="34" charset="0"/>
                <a:sym typeface="Wingdings" panose="05000000000000000000" pitchFamily="2" charset="2"/>
              </a:rPr>
              <a:t>ADD+1.50</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，或</a:t>
            </a:r>
            <a:r>
              <a:rPr lang="en-US" altLang="zh-CN" dirty="0">
                <a:solidFill>
                  <a:srgbClr val="5C6F7B"/>
                </a:solidFill>
                <a:latin typeface="Arial" panose="020B0604020202020204" pitchFamily="34" charset="0"/>
                <a:cs typeface="Arial" panose="020B0604020202020204" pitchFamily="34" charset="0"/>
                <a:sym typeface="Wingdings" panose="05000000000000000000" pitchFamily="2" charset="2"/>
              </a:rPr>
              <a:t>-1.00D ADD,+1.00?</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由于</a:t>
            </a:r>
            <a:r>
              <a:rPr lang="en-US" altLang="zh-CN" dirty="0">
                <a:solidFill>
                  <a:srgbClr val="5C6F7B"/>
                </a:solidFill>
                <a:latin typeface="Arial" panose="020B0604020202020204" pitchFamily="34" charset="0"/>
                <a:cs typeface="Arial" panose="020B0604020202020204" pitchFamily="34" charset="0"/>
                <a:sym typeface="Wingdings" panose="05000000000000000000" pitchFamily="2" charset="2"/>
              </a:rPr>
              <a:t>MF </a:t>
            </a:r>
            <a:r>
              <a:rPr lang="en-US" altLang="zh-CN" dirty="0" err="1">
                <a:solidFill>
                  <a:srgbClr val="5C6F7B"/>
                </a:solidFill>
                <a:latin typeface="Arial" panose="020B0604020202020204" pitchFamily="34" charset="0"/>
                <a:cs typeface="Arial" panose="020B0604020202020204" pitchFamily="34" charset="0"/>
                <a:sym typeface="Wingdings" panose="05000000000000000000" pitchFamily="2" charset="2"/>
              </a:rPr>
              <a:t>SCLs</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周边附加无法确定，因此请尝试最大附加量。</a:t>
            </a:r>
            <a:endParaRPr lang="en-AU" dirty="0">
              <a:solidFill>
                <a:srgbClr val="5C6F7B"/>
              </a:solidFill>
              <a:latin typeface="Arial" panose="020B0604020202020204" pitchFamily="34" charset="0"/>
              <a:cs typeface="Arial" panose="020B0604020202020204" pitchFamily="34" charset="0"/>
              <a:sym typeface="Wingdings" panose="05000000000000000000"/>
            </a:endParaRPr>
          </a:p>
          <a:p>
            <a:pPr>
              <a:spcBef>
                <a:spcPts val="1000"/>
              </a:spcBef>
              <a:buFont typeface="Courier New" panose="02070309020205020404" pitchFamily="49" charset="0"/>
              <a:buChar char="o"/>
            </a:pPr>
            <a:r>
              <a:rPr lang="zh-CN" altLang="en-US" sz="2400" b="1" dirty="0">
                <a:solidFill>
                  <a:srgbClr val="5C6F7B"/>
                </a:solidFill>
                <a:latin typeface="Arial" panose="020B0604020202020204" pitchFamily="34" charset="0"/>
                <a:cs typeface="Arial" panose="020B0604020202020204" pitchFamily="34" charset="0"/>
                <a:sym typeface="Wingdings" panose="05000000000000000000"/>
              </a:rPr>
              <a:t>测量单眼视力</a:t>
            </a:r>
            <a:r>
              <a:rPr lang="en-AU" sz="2400" b="1" dirty="0">
                <a:solidFill>
                  <a:srgbClr val="5C6F7B"/>
                </a:solidFill>
                <a:latin typeface="Arial" panose="020B0604020202020204" pitchFamily="34" charset="0"/>
                <a:cs typeface="Arial" panose="020B0604020202020204" pitchFamily="34" charset="0"/>
                <a:sym typeface="Wingdings" panose="05000000000000000000"/>
              </a:rPr>
              <a:t>&amp;</a:t>
            </a:r>
            <a:r>
              <a:rPr lang="zh-CN" altLang="en-US" sz="2400" b="1" dirty="0">
                <a:solidFill>
                  <a:srgbClr val="5C6F7B"/>
                </a:solidFill>
                <a:latin typeface="Arial" panose="020B0604020202020204" pitchFamily="34" charset="0"/>
                <a:cs typeface="Arial" panose="020B0604020202020204" pitchFamily="34" charset="0"/>
                <a:sym typeface="Wingdings" panose="05000000000000000000"/>
              </a:rPr>
              <a:t>视网膜检影</a:t>
            </a:r>
            <a:endParaRPr lang="en-AU" sz="2400" b="1" dirty="0">
              <a:solidFill>
                <a:srgbClr val="5C6F7B"/>
              </a:solidFill>
              <a:latin typeface="Arial" panose="020B0604020202020204" pitchFamily="34" charset="0"/>
              <a:cs typeface="Arial" panose="020B0604020202020204" pitchFamily="34" charset="0"/>
              <a:sym typeface="Wingdings" panose="05000000000000000000"/>
            </a:endParaRPr>
          </a:p>
          <a:p>
            <a:pPr lvl="1">
              <a:buFont typeface="Wingdings" panose="05000000000000000000" pitchFamily="2" charset="2"/>
              <a:buChar char="à"/>
            </a:pP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对称的处方</a:t>
            </a:r>
            <a:r>
              <a:rPr lang="en-AU" dirty="0">
                <a:solidFill>
                  <a:srgbClr val="5C6F7B"/>
                </a:solidFill>
                <a:latin typeface="Arial" panose="020B0604020202020204" pitchFamily="34" charset="0"/>
                <a:cs typeface="Arial" panose="020B0604020202020204" pitchFamily="34" charset="0"/>
                <a:sym typeface="Wingdings" panose="05000000000000000000" pitchFamily="2" charset="2"/>
              </a:rPr>
              <a:t>(</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屈光度</a:t>
            </a:r>
            <a:r>
              <a:rPr lang="en-AU" dirty="0">
                <a:solidFill>
                  <a:srgbClr val="5C6F7B"/>
                </a:solidFill>
                <a:latin typeface="Arial" panose="020B0604020202020204" pitchFamily="34" charset="0"/>
                <a:cs typeface="Arial" panose="020B0604020202020204" pitchFamily="34" charset="0"/>
                <a:sym typeface="Wingdings" panose="05000000000000000000" pitchFamily="2" charset="2"/>
              </a:rPr>
              <a:t>) </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可能具有不同的视力效果。</a:t>
            </a:r>
            <a:endParaRPr lang="en-AU" dirty="0">
              <a:solidFill>
                <a:srgbClr val="5C6F7B"/>
              </a:solidFill>
              <a:latin typeface="Arial" panose="020B0604020202020204" pitchFamily="34" charset="0"/>
              <a:cs typeface="Arial" panose="020B0604020202020204" pitchFamily="34" charset="0"/>
              <a:sym typeface="Wingdings" panose="05000000000000000000" pitchFamily="2" charset="2"/>
            </a:endParaRPr>
          </a:p>
          <a:p>
            <a:pPr lvl="1">
              <a:buFont typeface="Wingdings" panose="05000000000000000000" pitchFamily="2" charset="2"/>
              <a:buChar char="à"/>
            </a:pP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大多数以</a:t>
            </a:r>
            <a:r>
              <a:rPr lang="en-AU" dirty="0">
                <a:solidFill>
                  <a:srgbClr val="5C6F7B"/>
                </a:solidFill>
                <a:latin typeface="Arial" panose="020B0604020202020204" pitchFamily="34" charset="0"/>
                <a:cs typeface="Arial" panose="020B0604020202020204" pitchFamily="34" charset="0"/>
                <a:sym typeface="Wingdings" panose="05000000000000000000" pitchFamily="2" charset="2"/>
              </a:rPr>
              <a:t> D</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为中心的</a:t>
            </a:r>
            <a:r>
              <a:rPr lang="en-AU" dirty="0">
                <a:solidFill>
                  <a:srgbClr val="5C6F7B"/>
                </a:solidFill>
                <a:latin typeface="Arial" panose="020B0604020202020204" pitchFamily="34" charset="0"/>
                <a:cs typeface="Arial" panose="020B0604020202020204" pitchFamily="34" charset="0"/>
                <a:sym typeface="Wingdings" panose="05000000000000000000" pitchFamily="2" charset="2"/>
              </a:rPr>
              <a:t> MF </a:t>
            </a:r>
            <a:r>
              <a:rPr lang="en-AU" dirty="0" err="1">
                <a:solidFill>
                  <a:srgbClr val="5C6F7B"/>
                </a:solidFill>
                <a:latin typeface="Arial" panose="020B0604020202020204" pitchFamily="34" charset="0"/>
                <a:cs typeface="Arial" panose="020B0604020202020204" pitchFamily="34" charset="0"/>
                <a:sym typeface="Wingdings" panose="05000000000000000000" pitchFamily="2" charset="2"/>
              </a:rPr>
              <a:t>CLs</a:t>
            </a:r>
            <a:r>
              <a:rPr lang="en-AU" dirty="0">
                <a:solidFill>
                  <a:srgbClr val="5C6F7B"/>
                </a:solidFill>
                <a:latin typeface="Arial" panose="020B0604020202020204" pitchFamily="34" charset="0"/>
                <a:cs typeface="Arial" panose="020B0604020202020204" pitchFamily="34" charset="0"/>
                <a:sym typeface="Wingdings" panose="05000000000000000000" pitchFamily="2" charset="2"/>
              </a:rPr>
              <a:t> </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需要额外的</a:t>
            </a:r>
            <a:r>
              <a:rPr lang="en-AU" dirty="0">
                <a:solidFill>
                  <a:srgbClr val="5C6F7B"/>
                </a:solidFill>
                <a:latin typeface="Arial" panose="020B0604020202020204" pitchFamily="34" charset="0"/>
                <a:cs typeface="Arial" panose="020B0604020202020204" pitchFamily="34" charset="0"/>
                <a:sym typeface="Wingdings" panose="05000000000000000000" pitchFamily="2" charset="2"/>
              </a:rPr>
              <a:t>–0.50 to –0.75 </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屈光度才能获得最佳的视力</a:t>
            </a:r>
            <a:r>
              <a:rPr lang="en-AU" baseline="30000" dirty="0">
                <a:solidFill>
                  <a:srgbClr val="5C6F7B"/>
                </a:solidFill>
                <a:latin typeface="Arial" panose="020B0604020202020204" pitchFamily="34" charset="0"/>
                <a:cs typeface="Arial" panose="020B0604020202020204" pitchFamily="34" charset="0"/>
                <a:sym typeface="Wingdings" panose="05000000000000000000" pitchFamily="2" charset="2"/>
              </a:rPr>
              <a:t>2</a:t>
            </a:r>
            <a:r>
              <a:rPr lang="en-AU" dirty="0">
                <a:solidFill>
                  <a:srgbClr val="5C6F7B"/>
                </a:solidFill>
                <a:latin typeface="Arial" panose="020B0604020202020204" pitchFamily="34" charset="0"/>
                <a:cs typeface="Arial" panose="020B0604020202020204" pitchFamily="34" charset="0"/>
                <a:sym typeface="Wingdings" panose="05000000000000000000" pitchFamily="2" charset="2"/>
              </a:rPr>
              <a:t> </a:t>
            </a:r>
            <a:r>
              <a:rPr lang="zh-CN" altLang="en-US" dirty="0">
                <a:solidFill>
                  <a:srgbClr val="5C6F7B"/>
                </a:solidFill>
                <a:latin typeface="Arial" panose="020B0604020202020204" pitchFamily="34" charset="0"/>
                <a:cs typeface="Arial" panose="020B0604020202020204" pitchFamily="34" charset="0"/>
                <a:sym typeface="Wingdings" panose="05000000000000000000" pitchFamily="2" charset="2"/>
              </a:rPr>
              <a:t>。</a:t>
            </a:r>
            <a:endParaRPr lang="en-AU" dirty="0">
              <a:solidFill>
                <a:srgbClr val="5C6F7B"/>
              </a:solidFill>
              <a:latin typeface="Arial" panose="020B0604020202020204" pitchFamily="34" charset="0"/>
              <a:cs typeface="Arial" panose="020B0604020202020204" pitchFamily="34" charset="0"/>
              <a:sym typeface="Wingdings" panose="05000000000000000000"/>
            </a:endParaRPr>
          </a:p>
          <a:p>
            <a:pPr lvl="1">
              <a:buFont typeface="Wingdings" panose="05000000000000000000" pitchFamily="2" charset="2"/>
              <a:buChar char="à"/>
            </a:pPr>
            <a:r>
              <a:rPr lang="zh-CN" altLang="en-US" dirty="0">
                <a:solidFill>
                  <a:srgbClr val="5C6F7B"/>
                </a:solidFill>
                <a:latin typeface="Arial" panose="020B0604020202020204" pitchFamily="34" charset="0"/>
                <a:cs typeface="Arial" panose="020B0604020202020204" pitchFamily="34" charset="0"/>
                <a:sym typeface="Wingdings" panose="05000000000000000000"/>
              </a:rPr>
              <a:t>如果视网膜检影和视力显示不平衡，调整单眼屈光度。</a:t>
            </a:r>
            <a:endParaRPr lang="en-AU" dirty="0">
              <a:solidFill>
                <a:srgbClr val="5C6F7B"/>
              </a:solidFill>
              <a:latin typeface="Arial" panose="020B0604020202020204" pitchFamily="34" charset="0"/>
              <a:cs typeface="Arial" panose="020B0604020202020204" pitchFamily="34" charset="0"/>
              <a:sym typeface="Wingdings" panose="05000000000000000000"/>
            </a:endParaRPr>
          </a:p>
          <a:p>
            <a:pPr marL="349250" lvl="1" indent="0">
              <a:buNone/>
            </a:pPr>
            <a:endParaRPr lang="en-US" baseline="30000" dirty="0">
              <a:solidFill>
                <a:srgbClr val="5C6F7B"/>
              </a:solidFill>
              <a:latin typeface="Arial" panose="020B0604020202020204" pitchFamily="34" charset="0"/>
              <a:cs typeface="Arial" panose="020B0604020202020204" pitchFamily="34" charset="0"/>
              <a:sym typeface="Wingdings" panose="05000000000000000000"/>
            </a:endParaRPr>
          </a:p>
        </p:txBody>
      </p:sp>
      <p:sp>
        <p:nvSpPr>
          <p:cNvPr id="6" name="TextBox 5"/>
          <p:cNvSpPr txBox="1"/>
          <p:nvPr/>
        </p:nvSpPr>
        <p:spPr>
          <a:xfrm>
            <a:off x="1136481" y="5017547"/>
            <a:ext cx="6332220" cy="369332"/>
          </a:xfrm>
          <a:prstGeom prst="rect">
            <a:avLst/>
          </a:prstGeom>
          <a:noFill/>
        </p:spPr>
        <p:txBody>
          <a:bodyPr wrap="square" rtlCol="0">
            <a:spAutoFit/>
          </a:bodyPr>
          <a:lstStyle/>
          <a:p>
            <a:pPr algn="ctr"/>
            <a:r>
              <a:rPr lang="en-AU" baseline="30000" dirty="0"/>
              <a:t>1</a:t>
            </a:r>
            <a:r>
              <a:rPr lang="en-AU" dirty="0"/>
              <a:t>Phillips &amp; </a:t>
            </a:r>
            <a:r>
              <a:rPr lang="en-AU" dirty="0" err="1"/>
              <a:t>Loertscher</a:t>
            </a:r>
            <a:r>
              <a:rPr lang="en-AU" dirty="0"/>
              <a:t>, 2013, </a:t>
            </a:r>
            <a:r>
              <a:rPr lang="en-AU" baseline="30000" dirty="0"/>
              <a:t>2</a:t>
            </a:r>
            <a:r>
              <a:rPr lang="en-AU" dirty="0"/>
              <a:t> </a:t>
            </a:r>
            <a:r>
              <a:rPr lang="en-AU" dirty="0" err="1"/>
              <a:t>Berntsen</a:t>
            </a:r>
            <a:r>
              <a:rPr lang="en-AU" dirty="0"/>
              <a:t> </a:t>
            </a:r>
            <a:r>
              <a:rPr lang="zh-CN" altLang="en-US" i="1" dirty="0"/>
              <a:t>等人</a:t>
            </a:r>
            <a:r>
              <a:rPr lang="en-AU" dirty="0"/>
              <a:t>, 2017</a:t>
            </a:r>
          </a:p>
        </p:txBody>
      </p:sp>
      <p:sp>
        <p:nvSpPr>
          <p:cNvPr id="7" name="Title 1"/>
          <p:cNvSpPr txBox="1"/>
          <p:nvPr/>
        </p:nvSpPr>
        <p:spPr>
          <a:xfrm>
            <a:off x="148031" y="82339"/>
            <a:ext cx="8709100" cy="1143000"/>
          </a:xfrm>
          <a:prstGeom prst="rect">
            <a:avLst/>
          </a:prstGeom>
        </p:spPr>
        <p:txBody>
          <a:bodyPr>
            <a:norm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AU" altLang="zh-CN" sz="2800" dirty="0">
                <a:solidFill>
                  <a:schemeClr val="bg1"/>
                </a:solidFill>
                <a:latin typeface="Arial" panose="020B0604020202020204" pitchFamily="34" charset="0"/>
                <a:cs typeface="Arial" panose="020B0604020202020204" pitchFamily="34" charset="0"/>
              </a:rPr>
              <a:t>近视控制：</a:t>
            </a:r>
            <a:r>
              <a:rPr lang="en-AU" altLang="zh-CN" sz="2800" dirty="0">
                <a:solidFill>
                  <a:srgbClr val="FFFF00"/>
                </a:solidFill>
                <a:latin typeface="Arial" panose="020B0604020202020204" pitchFamily="34" charset="0"/>
                <a:cs typeface="Arial" panose="020B0604020202020204" pitchFamily="34" charset="0"/>
              </a:rPr>
              <a:t>SCL MF </a:t>
            </a:r>
            <a:r>
              <a:rPr lang="en-AU" altLang="zh-CN" sz="2800" dirty="0" err="1">
                <a:solidFill>
                  <a:srgbClr val="FFFF00"/>
                </a:solidFill>
                <a:latin typeface="Arial" panose="020B0604020202020204" pitchFamily="34" charset="0"/>
                <a:cs typeface="Arial" panose="020B0604020202020204" pitchFamily="34" charset="0"/>
              </a:rPr>
              <a:t>CLs</a:t>
            </a:r>
            <a:r>
              <a:rPr lang="en-AU" altLang="zh-CN" sz="2800" dirty="0">
                <a:solidFill>
                  <a:srgbClr val="FFFF00"/>
                </a:solidFill>
                <a:latin typeface="Arial" panose="020B0604020202020204" pitchFamily="34" charset="0"/>
                <a:cs typeface="Arial" panose="020B0604020202020204" pitchFamily="34" charset="0"/>
              </a:rPr>
              <a:t>  - </a:t>
            </a:r>
            <a:r>
              <a:rPr lang="en-AU" altLang="zh-CN" sz="2800" dirty="0" err="1">
                <a:solidFill>
                  <a:srgbClr val="FFFF00"/>
                </a:solidFill>
                <a:latin typeface="Arial" panose="020B0604020202020204" pitchFamily="34" charset="0"/>
                <a:cs typeface="Arial" panose="020B0604020202020204" pitchFamily="34" charset="0"/>
              </a:rPr>
              <a:t>临床</a:t>
            </a:r>
            <a:r>
              <a:rPr lang="zh-CN" altLang="en-US" sz="2800" dirty="0">
                <a:solidFill>
                  <a:srgbClr val="FFFF00"/>
                </a:solidFill>
                <a:latin typeface="Arial" panose="020B0604020202020204" pitchFamily="34" charset="0"/>
                <a:cs typeface="Arial" panose="020B0604020202020204" pitchFamily="34" charset="0"/>
              </a:rPr>
              <a:t>经验</a:t>
            </a:r>
            <a:r>
              <a:rPr lang="en-AU" altLang="zh-CN" sz="2800" dirty="0">
                <a:solidFill>
                  <a:srgbClr val="FFFF00"/>
                </a:solidFill>
                <a:latin typeface="Arial" panose="020B0604020202020204" pitchFamily="34" charset="0"/>
                <a:cs typeface="Arial" panose="020B0604020202020204" pitchFamily="34"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ctrTitle"/>
          </p:nvPr>
        </p:nvSpPr>
        <p:spPr bwMode="auto">
          <a:xfrm>
            <a:off x="914400" y="1587502"/>
            <a:ext cx="7247467" cy="4445000"/>
          </a:xfrm>
          <a:noFill/>
          <a:ln>
            <a:miter lim="800000"/>
          </a:ln>
        </p:spPr>
        <p:txBody>
          <a:bodyPr vert="horz" wrap="square" lIns="81280" tIns="40640" rIns="81280" bIns="40640" numCol="1" anchor="t" anchorCtr="0" compatLnSpc="1">
            <a:normAutofit/>
          </a:bodyPr>
          <a:lstStyle/>
          <a:p>
            <a:r>
              <a:rPr lang="zh-CN" altLang="en-US" sz="1422" i="1" dirty="0">
                <a:solidFill>
                  <a:schemeClr val="tx1"/>
                </a:solidFill>
              </a:rPr>
              <a:t>出版</a:t>
            </a:r>
            <a:br>
              <a:rPr lang="en-CA" altLang="en-US" sz="1422" i="1" dirty="0">
                <a:solidFill>
                  <a:schemeClr val="tx1"/>
                </a:solidFill>
              </a:rPr>
            </a:br>
            <a:r>
              <a:rPr lang="zh-CN" altLang="en-US" sz="1422" i="1" dirty="0">
                <a:solidFill>
                  <a:schemeClr val="tx1"/>
                </a:solidFill>
              </a:rPr>
              <a:t>国际接触镜教育者学会</a:t>
            </a:r>
            <a:r>
              <a:rPr lang="en-US" altLang="en-US" sz="1422" i="1" dirty="0">
                <a:solidFill>
                  <a:schemeClr val="tx1"/>
                </a:solidFill>
              </a:rPr>
              <a:t>(IACLE)</a:t>
            </a:r>
            <a:br>
              <a:rPr lang="en-US" altLang="en-US" sz="1422" i="1" dirty="0">
                <a:solidFill>
                  <a:schemeClr val="tx1"/>
                </a:solidFill>
              </a:rPr>
            </a:br>
            <a:br>
              <a:rPr lang="en-US" altLang="en-US" sz="1422" i="1" dirty="0">
                <a:solidFill>
                  <a:schemeClr val="tx1"/>
                </a:solidFill>
              </a:rPr>
            </a:br>
            <a:r>
              <a:rPr lang="en-CA" altLang="en-US" sz="1422" i="1" dirty="0">
                <a:solidFill>
                  <a:schemeClr val="tx1"/>
                </a:solidFill>
              </a:rPr>
              <a:t>2016</a:t>
            </a:r>
            <a:r>
              <a:rPr lang="zh-CN" altLang="en-US" sz="1422" i="1" dirty="0">
                <a:solidFill>
                  <a:schemeClr val="tx1"/>
                </a:solidFill>
              </a:rPr>
              <a:t>修订版</a:t>
            </a:r>
            <a:br>
              <a:rPr lang="en-CA" altLang="en-US" sz="1422" i="1" dirty="0">
                <a:solidFill>
                  <a:schemeClr val="tx1"/>
                </a:solidFill>
              </a:rPr>
            </a:br>
            <a:br>
              <a:rPr lang="en-CA" altLang="en-US" sz="1422" i="1" dirty="0">
                <a:solidFill>
                  <a:schemeClr val="tx1"/>
                </a:solidFill>
              </a:rPr>
            </a:br>
            <a:r>
              <a:rPr lang="en-CA" altLang="en-US" sz="1422" i="1" dirty="0">
                <a:solidFill>
                  <a:schemeClr val="tx1"/>
                </a:solidFill>
              </a:rPr>
              <a:t>© </a:t>
            </a:r>
            <a:r>
              <a:rPr lang="zh-CN" altLang="en-US" sz="1422" i="1" dirty="0">
                <a:solidFill>
                  <a:schemeClr val="tx1"/>
                </a:solidFill>
              </a:rPr>
              <a:t>国际接触镜教育者学会</a:t>
            </a:r>
            <a:r>
              <a:rPr lang="en-US" altLang="en-US" sz="1422" i="1" dirty="0">
                <a:solidFill>
                  <a:schemeClr val="tx1"/>
                </a:solidFill>
              </a:rPr>
              <a:t>2000-2015</a:t>
            </a:r>
            <a:br>
              <a:rPr lang="en-US" altLang="en-US" sz="1422" i="1" dirty="0">
                <a:solidFill>
                  <a:schemeClr val="tx1"/>
                </a:solidFill>
              </a:rPr>
            </a:br>
            <a:r>
              <a:rPr lang="zh-CN" altLang="en-US" sz="1422" i="1" dirty="0">
                <a:solidFill>
                  <a:schemeClr val="tx1"/>
                </a:solidFill>
              </a:rPr>
              <a:t>版权所有。未经国际接触镜教育者学会事先书面许可，本出版物的任何部分不得复制、储存在检索系统中，或以任何形式或传播： </a:t>
            </a:r>
            <a:br>
              <a:rPr lang="en-CA" altLang="en-US" sz="1422" i="1" dirty="0">
                <a:solidFill>
                  <a:schemeClr val="tx1"/>
                </a:solidFill>
              </a:rPr>
            </a:br>
            <a:br>
              <a:rPr lang="en-CA" altLang="en-US" sz="1422" i="1" dirty="0">
                <a:solidFill>
                  <a:schemeClr val="tx1"/>
                </a:solidFill>
              </a:rPr>
            </a:br>
            <a:r>
              <a:rPr lang="zh-CN" altLang="en-US" sz="1422" b="1" dirty="0">
                <a:ea typeface="宋体" panose="02010600030101010101" pitchFamily="2" charset="-122"/>
              </a:rPr>
              <a:t>国际接触镜教育者学会</a:t>
            </a:r>
            <a:br>
              <a:rPr lang="zh-CN" altLang="en-US" sz="1422" b="1" dirty="0">
                <a:ea typeface="宋体" panose="02010600030101010101" pitchFamily="2" charset="-122"/>
              </a:rPr>
            </a:br>
            <a:r>
              <a:rPr lang="en-US" altLang="zh-CN" sz="1422" b="1" dirty="0">
                <a:ea typeface="宋体" panose="02010600030101010101" pitchFamily="2" charset="-122"/>
              </a:rPr>
              <a:t>IACLE</a:t>
            </a:r>
            <a:r>
              <a:rPr lang="zh-CN" altLang="en-US" sz="1422" b="1" dirty="0">
                <a:ea typeface="宋体" panose="02010600030101010101" pitchFamily="2" charset="-122"/>
              </a:rPr>
              <a:t>秘书处，</a:t>
            </a:r>
            <a:br>
              <a:rPr lang="zh-CN" altLang="en-US" sz="1422" b="1" dirty="0">
                <a:ea typeface="宋体" panose="02010600030101010101" pitchFamily="2" charset="-122"/>
              </a:rPr>
            </a:br>
            <a:r>
              <a:rPr lang="en-CA" altLang="en-US" sz="1422" i="1" dirty="0">
                <a:solidFill>
                  <a:schemeClr val="tx1"/>
                </a:solidFill>
              </a:rPr>
              <a:t>PO Box 656 KENSINGTON</a:t>
            </a:r>
            <a:br>
              <a:rPr lang="en-CA" altLang="en-US" sz="1422" i="1" dirty="0">
                <a:solidFill>
                  <a:schemeClr val="tx1"/>
                </a:solidFill>
              </a:rPr>
            </a:br>
            <a:r>
              <a:rPr lang="en-CA" altLang="en-US" sz="1422" i="1" dirty="0">
                <a:solidFill>
                  <a:schemeClr val="tx1"/>
                </a:solidFill>
              </a:rPr>
              <a:t>NSW 2033</a:t>
            </a:r>
            <a:br>
              <a:rPr lang="en-CA" altLang="en-US" sz="1422" i="1" dirty="0">
                <a:solidFill>
                  <a:schemeClr val="tx1"/>
                </a:solidFill>
              </a:rPr>
            </a:br>
            <a:r>
              <a:rPr lang="en-CA" altLang="en-US" sz="1422" i="1" dirty="0">
                <a:solidFill>
                  <a:schemeClr val="tx1"/>
                </a:solidFill>
              </a:rPr>
              <a:t>Australia</a:t>
            </a:r>
            <a:br>
              <a:rPr lang="en-CA" altLang="en-US" sz="1422" i="1" dirty="0">
                <a:solidFill>
                  <a:schemeClr val="tx1"/>
                </a:solidFill>
              </a:rPr>
            </a:br>
            <a:br>
              <a:rPr lang="zh-CN" altLang="en-US" sz="1422" b="1" dirty="0">
                <a:ea typeface="宋体" panose="02010600030101010101" pitchFamily="2" charset="-122"/>
              </a:rPr>
            </a:br>
            <a:r>
              <a:rPr lang="zh-CN" altLang="en-US" sz="1422" b="1" dirty="0">
                <a:ea typeface="宋体" panose="02010600030101010101" pitchFamily="2" charset="-122"/>
              </a:rPr>
              <a:t>电子邮件：</a:t>
            </a:r>
            <a:r>
              <a:rPr lang="en-US" altLang="zh-CN" sz="1422" b="1" dirty="0">
                <a:ea typeface="宋体" panose="02010600030101010101" pitchFamily="2" charset="-122"/>
              </a:rPr>
              <a:t>iacle@iacle.org</a:t>
            </a:r>
            <a:endParaRPr lang="en-CA" altLang="en-US" sz="1422" dirty="0">
              <a:solidFill>
                <a:schemeClr val="tx1"/>
              </a:solidFill>
            </a:endParaRPr>
          </a:p>
        </p:txBody>
      </p:sp>
    </p:spTree>
    <p:extLst>
      <p:ext uri="{BB962C8B-B14F-4D97-AF65-F5344CB8AC3E}">
        <p14:creationId xmlns:p14="http://schemas.microsoft.com/office/powerpoint/2010/main" val="104794848"/>
      </p:ext>
    </p:extLst>
  </p:cSld>
  <p:clrMapOvr>
    <a:masterClrMapping/>
  </p:clrMapOvr>
  <p:transition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147524" y="82935"/>
            <a:ext cx="9148887" cy="1143000"/>
          </a:xfrm>
          <a:prstGeom prst="rect">
            <a:avLst/>
          </a:prstGeom>
        </p:spPr>
        <p:txBody>
          <a:bodyPr>
            <a:no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sz="2800" dirty="0" err="1">
                <a:solidFill>
                  <a:schemeClr val="bg1"/>
                </a:solidFill>
                <a:latin typeface="Arial" panose="020B0604020202020204" pitchFamily="34" charset="0"/>
                <a:cs typeface="Arial" panose="020B0604020202020204" pitchFamily="34" charset="0"/>
              </a:rPr>
              <a:t>多焦</a:t>
            </a:r>
            <a:r>
              <a:rPr lang="zh-CN" altLang="en-US" sz="2800" dirty="0">
                <a:solidFill>
                  <a:schemeClr val="bg1"/>
                </a:solidFill>
                <a:latin typeface="Arial" panose="020B0604020202020204" pitchFamily="34" charset="0"/>
                <a:cs typeface="Arial" panose="020B0604020202020204" pitchFamily="34" charset="0"/>
              </a:rPr>
              <a:t>点</a:t>
            </a:r>
            <a:r>
              <a:rPr lang="en-US" sz="2800" dirty="0">
                <a:solidFill>
                  <a:schemeClr val="bg1"/>
                </a:solidFill>
                <a:latin typeface="Arial" panose="020B0604020202020204" pitchFamily="34" charset="0"/>
                <a:cs typeface="Arial" panose="020B0604020202020204" pitchFamily="34" charset="0"/>
              </a:rPr>
              <a:t>SCL：C-N </a:t>
            </a:r>
            <a:r>
              <a:rPr lang="zh-CN" altLang="en-US" sz="2800" dirty="0">
                <a:solidFill>
                  <a:srgbClr val="FFFF00"/>
                </a:solidFill>
                <a:latin typeface="Arial" panose="020B0604020202020204" pitchFamily="34" charset="0"/>
                <a:cs typeface="Arial" panose="020B0604020202020204" pitchFamily="34" charset="0"/>
              </a:rPr>
              <a:t>设计</a:t>
            </a:r>
            <a:r>
              <a:rPr lang="en-US" sz="2800" dirty="0" err="1">
                <a:solidFill>
                  <a:srgbClr val="FFFF00"/>
                </a:solidFill>
                <a:latin typeface="Arial" panose="020B0604020202020204" pitchFamily="34" charset="0"/>
                <a:cs typeface="Arial" panose="020B0604020202020204" pitchFamily="34" charset="0"/>
              </a:rPr>
              <a:t>怎么样</a:t>
            </a:r>
            <a:r>
              <a:rPr lang="en-US" sz="2800" dirty="0">
                <a:solidFill>
                  <a:srgbClr val="FFFF00"/>
                </a:solidFill>
                <a:latin typeface="Arial" panose="020B0604020202020204" pitchFamily="34" charset="0"/>
                <a:cs typeface="Arial" panose="020B0604020202020204" pitchFamily="34" charset="0"/>
              </a:rPr>
              <a:t>？</a:t>
            </a:r>
          </a:p>
        </p:txBody>
      </p:sp>
      <p:sp>
        <p:nvSpPr>
          <p:cNvPr id="3" name="Oval 2"/>
          <p:cNvSpPr/>
          <p:nvPr/>
        </p:nvSpPr>
        <p:spPr>
          <a:xfrm>
            <a:off x="914401" y="1202571"/>
            <a:ext cx="2112514" cy="2143140"/>
          </a:xfrm>
          <a:prstGeom prst="ellipse">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1165419" y="1416885"/>
            <a:ext cx="1622129" cy="1714512"/>
          </a:xfrm>
          <a:prstGeom prst="ellipse">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1382437" y="2175346"/>
            <a:ext cx="1179623" cy="640080"/>
          </a:xfrm>
          <a:prstGeom prst="rect">
            <a:avLst/>
          </a:prstGeom>
          <a:solidFill>
            <a:schemeClr val="tx2">
              <a:lumMod val="20000"/>
              <a:lumOff val="80000"/>
            </a:schemeClr>
          </a:solidFill>
          <a:ln>
            <a:noFill/>
          </a:ln>
        </p:spPr>
        <p:txBody>
          <a:bodyPr wrap="square" rtlCol="0">
            <a:spAutoFit/>
          </a:bodyPr>
          <a:lstStyle/>
          <a:p>
            <a:pPr algn="ctr"/>
            <a:r>
              <a:rPr lang="en-AU" dirty="0"/>
              <a:t>水凝胶</a:t>
            </a:r>
          </a:p>
          <a:p>
            <a:pPr algn="ctr"/>
            <a:r>
              <a:rPr lang="en-AU" dirty="0"/>
              <a:t> </a:t>
            </a:r>
            <a:r>
              <a:rPr lang="en-US" altLang="en-AU" dirty="0"/>
              <a:t>C-D</a:t>
            </a:r>
          </a:p>
        </p:txBody>
      </p:sp>
      <p:sp>
        <p:nvSpPr>
          <p:cNvPr id="6" name="Oval 5"/>
          <p:cNvSpPr/>
          <p:nvPr/>
        </p:nvSpPr>
        <p:spPr>
          <a:xfrm>
            <a:off x="2464313" y="1202571"/>
            <a:ext cx="2112514" cy="2143140"/>
          </a:xfrm>
          <a:prstGeom prst="ellipse">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2715339" y="1416885"/>
            <a:ext cx="1622129" cy="1714512"/>
          </a:xfrm>
          <a:prstGeom prst="ellipse">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2951645" y="1661118"/>
            <a:ext cx="1179623" cy="640080"/>
          </a:xfrm>
          <a:prstGeom prst="rect">
            <a:avLst/>
          </a:prstGeom>
          <a:solidFill>
            <a:schemeClr val="bg2">
              <a:lumMod val="20000"/>
              <a:lumOff val="80000"/>
            </a:schemeClr>
          </a:solidFill>
          <a:ln>
            <a:noFill/>
          </a:ln>
        </p:spPr>
        <p:txBody>
          <a:bodyPr wrap="square" rtlCol="0">
            <a:spAutoFit/>
          </a:bodyPr>
          <a:lstStyle/>
          <a:p>
            <a:pPr algn="ctr"/>
            <a:r>
              <a:rPr lang="en-AU" dirty="0"/>
              <a:t>SiHy</a:t>
            </a:r>
          </a:p>
          <a:p>
            <a:pPr algn="ctr"/>
            <a:r>
              <a:rPr lang="en-AU" dirty="0"/>
              <a:t> </a:t>
            </a:r>
            <a:r>
              <a:rPr lang="en-US" altLang="en-AU" dirty="0"/>
              <a:t>C-D</a:t>
            </a:r>
          </a:p>
        </p:txBody>
      </p:sp>
      <p:sp>
        <p:nvSpPr>
          <p:cNvPr id="12" name="Oval 11"/>
          <p:cNvSpPr/>
          <p:nvPr/>
        </p:nvSpPr>
        <p:spPr>
          <a:xfrm>
            <a:off x="4287107" y="1217811"/>
            <a:ext cx="2112514" cy="2143140"/>
          </a:xfrm>
          <a:prstGeom prst="ellipse">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p:cNvSpPr/>
          <p:nvPr/>
        </p:nvSpPr>
        <p:spPr>
          <a:xfrm>
            <a:off x="4538124" y="1432125"/>
            <a:ext cx="1622129" cy="1714512"/>
          </a:xfrm>
          <a:prstGeom prst="ellipse">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4755143" y="2175346"/>
            <a:ext cx="1179623" cy="640080"/>
          </a:xfrm>
          <a:prstGeom prst="rect">
            <a:avLst/>
          </a:prstGeom>
          <a:solidFill>
            <a:schemeClr val="tx2">
              <a:lumMod val="20000"/>
              <a:lumOff val="80000"/>
            </a:schemeClr>
          </a:solidFill>
          <a:ln>
            <a:noFill/>
          </a:ln>
        </p:spPr>
        <p:txBody>
          <a:bodyPr wrap="square" rtlCol="0">
            <a:spAutoFit/>
          </a:bodyPr>
          <a:lstStyle/>
          <a:p>
            <a:pPr algn="ctr"/>
            <a:r>
              <a:rPr lang="en-AU" b="1" dirty="0"/>
              <a:t>水凝胶</a:t>
            </a:r>
          </a:p>
          <a:p>
            <a:pPr algn="ctr"/>
            <a:r>
              <a:rPr lang="en-AU" b="1" dirty="0"/>
              <a:t> C-N</a:t>
            </a:r>
          </a:p>
        </p:txBody>
      </p:sp>
      <p:sp>
        <p:nvSpPr>
          <p:cNvPr id="18" name="TextBox 17"/>
          <p:cNvSpPr txBox="1"/>
          <p:nvPr/>
        </p:nvSpPr>
        <p:spPr>
          <a:xfrm>
            <a:off x="1165415" y="4291117"/>
            <a:ext cx="3146554" cy="131064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AU" sz="2000" b="1" dirty="0" err="1">
                <a:solidFill>
                  <a:srgbClr val="5C6F7B"/>
                </a:solidFill>
                <a:latin typeface="Arial" panose="020B0604020202020204" pitchFamily="34" charset="0"/>
                <a:cs typeface="Arial" panose="020B0604020202020204" pitchFamily="34" charset="0"/>
                <a:sym typeface="Wingdings" panose="05000000000000000000" pitchFamily="2" charset="2"/>
              </a:rPr>
              <a:t>针对老</a:t>
            </a:r>
            <a:r>
              <a:rPr lang="zh-CN" alt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视</a:t>
            </a:r>
            <a:r>
              <a:rPr lang="en-AU" sz="2000" b="1" dirty="0" err="1">
                <a:solidFill>
                  <a:srgbClr val="5C6F7B"/>
                </a:solidFill>
                <a:latin typeface="Arial" panose="020B0604020202020204" pitchFamily="34" charset="0"/>
                <a:cs typeface="Arial" panose="020B0604020202020204" pitchFamily="34" charset="0"/>
                <a:sym typeface="Wingdings" panose="05000000000000000000" pitchFamily="2" charset="2"/>
              </a:rPr>
              <a:t>眼的</a:t>
            </a:r>
            <a:r>
              <a:rPr lang="zh-CN" alt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中心</a:t>
            </a:r>
            <a:r>
              <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rPr>
              <a:t>-D（C-D）设计已被研究用于近视控制（Walline，2013，Aller</a:t>
            </a:r>
            <a:r>
              <a:rPr lang="en-AU" sz="2000" b="1" i="1" dirty="0">
                <a:solidFill>
                  <a:srgbClr val="5C6F7B"/>
                </a:solidFill>
                <a:latin typeface="Arial" panose="020B0604020202020204" pitchFamily="34" charset="0"/>
                <a:cs typeface="Arial" panose="020B0604020202020204" pitchFamily="34" charset="0"/>
                <a:sym typeface="Wingdings" panose="05000000000000000000" pitchFamily="2" charset="2"/>
              </a:rPr>
              <a:t>等</a:t>
            </a:r>
            <a:r>
              <a:rPr lang="zh-CN" altLang="en-US" sz="2000" b="1" i="1" dirty="0">
                <a:solidFill>
                  <a:srgbClr val="5C6F7B"/>
                </a:solidFill>
                <a:latin typeface="Arial" panose="020B0604020202020204" pitchFamily="34" charset="0"/>
                <a:cs typeface="Arial" panose="020B0604020202020204" pitchFamily="34" charset="0"/>
                <a:sym typeface="Wingdings" panose="05000000000000000000" pitchFamily="2" charset="2"/>
              </a:rPr>
              <a:t>人</a:t>
            </a:r>
            <a:r>
              <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rPr>
              <a:t>，2016）</a:t>
            </a:r>
          </a:p>
        </p:txBody>
      </p:sp>
      <p:sp>
        <p:nvSpPr>
          <p:cNvPr id="19" name="TextBox 18"/>
          <p:cNvSpPr txBox="1"/>
          <p:nvPr/>
        </p:nvSpPr>
        <p:spPr>
          <a:xfrm>
            <a:off x="4838685" y="4290631"/>
            <a:ext cx="3121981"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rPr>
              <a:t>有更多的中心-N（C-N）设计，</a:t>
            </a:r>
            <a:r>
              <a:rPr lang="zh-CN" alt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以</a:t>
            </a:r>
            <a:r>
              <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rPr>
              <a:t>DD</a:t>
            </a:r>
            <a:r>
              <a:rPr lang="zh-CN" altLang="en-US" sz="2000" b="1" dirty="0">
                <a:solidFill>
                  <a:srgbClr val="5C6F7B"/>
                </a:solidFill>
                <a:latin typeface="Arial" panose="020B0604020202020204" pitchFamily="34" charset="0"/>
                <a:cs typeface="Arial" panose="020B0604020202020204" pitchFamily="34" charset="0"/>
                <a:sym typeface="Wingdings" panose="05000000000000000000" pitchFamily="2" charset="2"/>
              </a:rPr>
              <a:t>形式</a:t>
            </a:r>
            <a:r>
              <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rPr>
              <a:t>- 它们可以用于近视控制吗？</a:t>
            </a:r>
          </a:p>
        </p:txBody>
      </p:sp>
      <p:grpSp>
        <p:nvGrpSpPr>
          <p:cNvPr id="9" name="Group 8"/>
          <p:cNvGrpSpPr/>
          <p:nvPr/>
        </p:nvGrpSpPr>
        <p:grpSpPr>
          <a:xfrm>
            <a:off x="5848146" y="1202571"/>
            <a:ext cx="2112514" cy="2143140"/>
            <a:chOff x="5848146" y="1202571"/>
            <a:chExt cx="2112514" cy="2143140"/>
          </a:xfrm>
        </p:grpSpPr>
        <p:sp>
          <p:nvSpPr>
            <p:cNvPr id="11" name="Oval 10"/>
            <p:cNvSpPr/>
            <p:nvPr/>
          </p:nvSpPr>
          <p:spPr>
            <a:xfrm>
              <a:off x="5848146" y="1202571"/>
              <a:ext cx="2112514" cy="2143140"/>
            </a:xfrm>
            <a:prstGeom prst="ellipse">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6099158" y="1416885"/>
              <a:ext cx="1622129" cy="1714512"/>
            </a:xfrm>
            <a:prstGeom prst="ellipse">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6" name="TextBox 15"/>
          <p:cNvSpPr txBox="1"/>
          <p:nvPr/>
        </p:nvSpPr>
        <p:spPr>
          <a:xfrm>
            <a:off x="6335470" y="1661118"/>
            <a:ext cx="1179623" cy="646331"/>
          </a:xfrm>
          <a:prstGeom prst="rect">
            <a:avLst/>
          </a:prstGeom>
          <a:solidFill>
            <a:schemeClr val="bg2">
              <a:lumMod val="20000"/>
              <a:lumOff val="80000"/>
            </a:schemeClr>
          </a:solidFill>
          <a:ln>
            <a:noFill/>
          </a:ln>
        </p:spPr>
        <p:txBody>
          <a:bodyPr wrap="square" rtlCol="0">
            <a:spAutoFit/>
          </a:bodyPr>
          <a:lstStyle/>
          <a:p>
            <a:pPr algn="ctr"/>
            <a:r>
              <a:rPr lang="en-AU" dirty="0"/>
              <a:t>SiHy</a:t>
            </a:r>
          </a:p>
          <a:p>
            <a:pPr algn="ctr"/>
            <a:r>
              <a:rPr lang="en-AU" b="1" dirty="0"/>
              <a:t>C-N</a:t>
            </a:r>
          </a:p>
        </p:txBody>
      </p:sp>
      <p:sp>
        <p:nvSpPr>
          <p:cNvPr id="17" name="TextBox 16"/>
          <p:cNvSpPr txBox="1"/>
          <p:nvPr/>
        </p:nvSpPr>
        <p:spPr>
          <a:xfrm>
            <a:off x="5672214" y="2873191"/>
            <a:ext cx="800100" cy="1569660"/>
          </a:xfrm>
          <a:prstGeom prst="rect">
            <a:avLst/>
          </a:prstGeom>
          <a:noFill/>
        </p:spPr>
        <p:txBody>
          <a:bodyPr wrap="square" rtlCol="0">
            <a:spAutoFit/>
          </a:bodyPr>
          <a:lstStyle/>
          <a:p>
            <a:r>
              <a:rPr lang="en-AU" sz="9600" b="1"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8" grpId="0" animBg="1"/>
      <p:bldP spid="19" grpId="0" animBg="1"/>
      <p:bldP spid="16" grpId="0" animBg="1"/>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147524" y="82935"/>
            <a:ext cx="9148887" cy="1143000"/>
          </a:xfrm>
          <a:prstGeom prst="rect">
            <a:avLst/>
          </a:prstGeom>
        </p:spPr>
        <p:txBody>
          <a:bodyPr>
            <a:no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r>
              <a:rPr lang="en-US" sz="2800" dirty="0" err="1">
                <a:solidFill>
                  <a:schemeClr val="bg1"/>
                </a:solidFill>
                <a:latin typeface="Arial" panose="020B0604020202020204" pitchFamily="34" charset="0"/>
                <a:cs typeface="Arial" panose="020B0604020202020204" pitchFamily="34" charset="0"/>
              </a:rPr>
              <a:t>多焦</a:t>
            </a:r>
            <a:r>
              <a:rPr lang="zh-CN" altLang="en-US" sz="2800" dirty="0">
                <a:solidFill>
                  <a:schemeClr val="bg1"/>
                </a:solidFill>
                <a:latin typeface="Arial" panose="020B0604020202020204" pitchFamily="34" charset="0"/>
                <a:cs typeface="Arial" panose="020B0604020202020204" pitchFamily="34" charset="0"/>
              </a:rPr>
              <a:t>点</a:t>
            </a:r>
            <a:r>
              <a:rPr lang="en-US" sz="2800" dirty="0">
                <a:solidFill>
                  <a:schemeClr val="bg1"/>
                </a:solidFill>
                <a:latin typeface="Arial" panose="020B0604020202020204" pitchFamily="34" charset="0"/>
                <a:cs typeface="Arial" panose="020B0604020202020204" pitchFamily="34" charset="0"/>
              </a:rPr>
              <a:t>SCL：</a:t>
            </a:r>
            <a:r>
              <a:rPr lang="en-US" sz="2800" dirty="0">
                <a:solidFill>
                  <a:srgbClr val="FFFF00"/>
                </a:solidFill>
                <a:latin typeface="Arial" panose="020B0604020202020204" pitchFamily="34" charset="0"/>
                <a:cs typeface="Arial" panose="020B0604020202020204" pitchFamily="34" charset="0"/>
              </a:rPr>
              <a:t>C-N设计怎么样？</a:t>
            </a:r>
          </a:p>
        </p:txBody>
      </p:sp>
      <p:grpSp>
        <p:nvGrpSpPr>
          <p:cNvPr id="10" name="Group 9"/>
          <p:cNvGrpSpPr/>
          <p:nvPr/>
        </p:nvGrpSpPr>
        <p:grpSpPr>
          <a:xfrm>
            <a:off x="1048883" y="933621"/>
            <a:ext cx="7046259" cy="2158380"/>
            <a:chOff x="914401" y="1202571"/>
            <a:chExt cx="7046259" cy="2158380"/>
          </a:xfrm>
        </p:grpSpPr>
        <p:sp>
          <p:nvSpPr>
            <p:cNvPr id="3" name="Oval 2"/>
            <p:cNvSpPr/>
            <p:nvPr/>
          </p:nvSpPr>
          <p:spPr>
            <a:xfrm>
              <a:off x="914401" y="1202571"/>
              <a:ext cx="2112514" cy="2143140"/>
            </a:xfrm>
            <a:prstGeom prst="ellipse">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1165412" y="1416885"/>
              <a:ext cx="1622129" cy="1714512"/>
            </a:xfrm>
            <a:prstGeom prst="ellipse">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1382437" y="2175332"/>
              <a:ext cx="1179623" cy="640080"/>
            </a:xfrm>
            <a:prstGeom prst="rect">
              <a:avLst/>
            </a:prstGeom>
            <a:solidFill>
              <a:schemeClr val="tx2">
                <a:lumMod val="20000"/>
                <a:lumOff val="80000"/>
              </a:schemeClr>
            </a:solidFill>
            <a:ln>
              <a:noFill/>
            </a:ln>
          </p:spPr>
          <p:txBody>
            <a:bodyPr wrap="square" rtlCol="0">
              <a:spAutoFit/>
            </a:bodyPr>
            <a:lstStyle/>
            <a:p>
              <a:pPr algn="ctr"/>
              <a:r>
                <a:rPr lang="zh-CN" altLang="en-AU" dirty="0"/>
                <a:t>水凝胶</a:t>
              </a:r>
            </a:p>
            <a:p>
              <a:pPr algn="ctr"/>
              <a:r>
                <a:rPr lang="en-AU" dirty="0"/>
                <a:t>C-D</a:t>
              </a:r>
            </a:p>
          </p:txBody>
        </p:sp>
        <p:sp>
          <p:nvSpPr>
            <p:cNvPr id="6" name="Oval 5"/>
            <p:cNvSpPr/>
            <p:nvPr/>
          </p:nvSpPr>
          <p:spPr>
            <a:xfrm>
              <a:off x="2464313" y="1202571"/>
              <a:ext cx="2112514" cy="2143140"/>
            </a:xfrm>
            <a:prstGeom prst="ellipse">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p:cNvSpPr/>
            <p:nvPr/>
          </p:nvSpPr>
          <p:spPr>
            <a:xfrm>
              <a:off x="2715332" y="1416885"/>
              <a:ext cx="1622129" cy="1714512"/>
            </a:xfrm>
            <a:prstGeom prst="ellipse">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2951644" y="1661116"/>
              <a:ext cx="1179623" cy="646331"/>
            </a:xfrm>
            <a:prstGeom prst="rect">
              <a:avLst/>
            </a:prstGeom>
            <a:solidFill>
              <a:schemeClr val="bg2">
                <a:lumMod val="20000"/>
                <a:lumOff val="80000"/>
              </a:schemeClr>
            </a:solidFill>
            <a:ln>
              <a:noFill/>
            </a:ln>
          </p:spPr>
          <p:txBody>
            <a:bodyPr wrap="square" rtlCol="0">
              <a:spAutoFit/>
            </a:bodyPr>
            <a:lstStyle/>
            <a:p>
              <a:pPr algn="ctr"/>
              <a:r>
                <a:rPr lang="en-AU" dirty="0"/>
                <a:t>SiHy</a:t>
              </a:r>
            </a:p>
            <a:p>
              <a:pPr algn="ctr"/>
              <a:r>
                <a:rPr lang="en-AU" dirty="0"/>
                <a:t>C-D</a:t>
              </a:r>
            </a:p>
          </p:txBody>
        </p:sp>
        <p:sp>
          <p:nvSpPr>
            <p:cNvPr id="12" name="Oval 11"/>
            <p:cNvSpPr/>
            <p:nvPr/>
          </p:nvSpPr>
          <p:spPr>
            <a:xfrm>
              <a:off x="4287107" y="1217811"/>
              <a:ext cx="2112514" cy="2143140"/>
            </a:xfrm>
            <a:prstGeom prst="ellipse">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p:cNvSpPr/>
            <p:nvPr/>
          </p:nvSpPr>
          <p:spPr>
            <a:xfrm>
              <a:off x="4538117" y="1432125"/>
              <a:ext cx="1622129" cy="1714512"/>
            </a:xfrm>
            <a:prstGeom prst="ellipse">
              <a:avLst/>
            </a:prstGeom>
            <a:solidFill>
              <a:schemeClr val="tx2">
                <a:lumMod val="20000"/>
                <a:lumOff val="8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p:cNvSpPr txBox="1"/>
            <p:nvPr/>
          </p:nvSpPr>
          <p:spPr>
            <a:xfrm>
              <a:off x="4755142" y="2175332"/>
              <a:ext cx="1179623" cy="640080"/>
            </a:xfrm>
            <a:prstGeom prst="rect">
              <a:avLst/>
            </a:prstGeom>
            <a:solidFill>
              <a:schemeClr val="tx2">
                <a:lumMod val="20000"/>
                <a:lumOff val="80000"/>
              </a:schemeClr>
            </a:solidFill>
            <a:ln>
              <a:noFill/>
            </a:ln>
          </p:spPr>
          <p:txBody>
            <a:bodyPr wrap="square" rtlCol="0">
              <a:spAutoFit/>
            </a:bodyPr>
            <a:lstStyle/>
            <a:p>
              <a:pPr algn="ctr"/>
              <a:r>
                <a:rPr lang="zh-CN" altLang="en-AU" dirty="0"/>
                <a:t>水凝胶</a:t>
              </a:r>
            </a:p>
            <a:p>
              <a:pPr algn="ctr"/>
              <a:r>
                <a:rPr lang="en-AU" b="1" dirty="0"/>
                <a:t>C-N</a:t>
              </a:r>
            </a:p>
          </p:txBody>
        </p:sp>
        <p:grpSp>
          <p:nvGrpSpPr>
            <p:cNvPr id="9" name="Group 8"/>
            <p:cNvGrpSpPr/>
            <p:nvPr/>
          </p:nvGrpSpPr>
          <p:grpSpPr>
            <a:xfrm>
              <a:off x="5848146" y="1202571"/>
              <a:ext cx="2112514" cy="2143140"/>
              <a:chOff x="5848146" y="1202571"/>
              <a:chExt cx="2112514" cy="2143140"/>
            </a:xfrm>
          </p:grpSpPr>
          <p:sp>
            <p:nvSpPr>
              <p:cNvPr id="11" name="Oval 10"/>
              <p:cNvSpPr/>
              <p:nvPr/>
            </p:nvSpPr>
            <p:spPr>
              <a:xfrm>
                <a:off x="5848146" y="1202571"/>
                <a:ext cx="2112514" cy="2143140"/>
              </a:xfrm>
              <a:prstGeom prst="ellipse">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p:cNvSpPr/>
              <p:nvPr/>
            </p:nvSpPr>
            <p:spPr>
              <a:xfrm>
                <a:off x="6099158" y="1416885"/>
                <a:ext cx="1622129" cy="1714512"/>
              </a:xfrm>
              <a:prstGeom prst="ellipse">
                <a:avLst/>
              </a:prstGeom>
              <a:solidFill>
                <a:schemeClr val="bg2">
                  <a:lumMod val="20000"/>
                  <a:lumOff val="8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6" name="TextBox 15"/>
            <p:cNvSpPr txBox="1"/>
            <p:nvPr/>
          </p:nvSpPr>
          <p:spPr>
            <a:xfrm>
              <a:off x="6335470" y="1661116"/>
              <a:ext cx="1179623" cy="646331"/>
            </a:xfrm>
            <a:prstGeom prst="rect">
              <a:avLst/>
            </a:prstGeom>
            <a:solidFill>
              <a:schemeClr val="bg2">
                <a:lumMod val="20000"/>
                <a:lumOff val="80000"/>
              </a:schemeClr>
            </a:solidFill>
            <a:ln>
              <a:noFill/>
            </a:ln>
          </p:spPr>
          <p:txBody>
            <a:bodyPr wrap="square" rtlCol="0">
              <a:spAutoFit/>
            </a:bodyPr>
            <a:lstStyle/>
            <a:p>
              <a:pPr algn="ctr"/>
              <a:r>
                <a:rPr lang="en-AU" dirty="0"/>
                <a:t>SiHy</a:t>
              </a:r>
            </a:p>
            <a:p>
              <a:pPr algn="ctr"/>
              <a:r>
                <a:rPr lang="en-AU" dirty="0"/>
                <a:t>C-N</a:t>
              </a:r>
            </a:p>
          </p:txBody>
        </p:sp>
      </p:grpSp>
      <p:sp>
        <p:nvSpPr>
          <p:cNvPr id="20" name="TextBox 19"/>
          <p:cNvSpPr txBox="1"/>
          <p:nvPr/>
        </p:nvSpPr>
        <p:spPr>
          <a:xfrm>
            <a:off x="869576" y="3345291"/>
            <a:ext cx="3456988" cy="192024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rPr>
              <a:t>Ortho-K</a:t>
            </a:r>
            <a:r>
              <a:rPr lang="en-AU" altLang="zh-CN" sz="2000" b="1" dirty="0">
                <a:solidFill>
                  <a:srgbClr val="5C6F7B"/>
                </a:solidFill>
                <a:latin typeface="Arial" panose="020B0604020202020204" pitchFamily="34" charset="0"/>
                <a:cs typeface="Arial" panose="020B0604020202020204" pitchFamily="34" charset="0"/>
                <a:sym typeface="Symbol" panose="05050102010706020507"/>
              </a:rPr>
              <a:t>  </a:t>
            </a:r>
            <a:r>
              <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rPr>
              <a:t>“ADD”等效于引起的中心变化</a:t>
            </a:r>
          </a:p>
          <a:p>
            <a:pPr algn="ctr"/>
            <a:endPar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endParaRPr>
          </a:p>
          <a:p>
            <a:pPr algn="ctr"/>
            <a:r>
              <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rPr>
              <a:t> </a:t>
            </a:r>
            <a:r>
              <a:rPr lang="en-AU" altLang="zh-CN" sz="2000" b="1" dirty="0">
                <a:solidFill>
                  <a:srgbClr val="5C6F7B"/>
                </a:solidFill>
                <a:latin typeface="Arial" panose="020B0604020202020204" pitchFamily="34" charset="0"/>
                <a:cs typeface="Arial" panose="020B0604020202020204" pitchFamily="34" charset="0"/>
                <a:sym typeface="Symbol" panose="05050102010706020507"/>
              </a:rPr>
              <a:t> </a:t>
            </a:r>
            <a:r>
              <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rPr>
              <a:t>尝试在MF CL中</a:t>
            </a:r>
            <a:r>
              <a:rPr lang="en-AU" altLang="zh-CN" sz="2000" b="1" dirty="0">
                <a:solidFill>
                  <a:srgbClr val="5C6F7B"/>
                </a:solidFill>
                <a:latin typeface="Arial" panose="020B0604020202020204" pitchFamily="34" charset="0"/>
                <a:cs typeface="Arial" panose="020B0604020202020204" pitchFamily="34" charset="0"/>
                <a:sym typeface="Wingdings" panose="05000000000000000000" pitchFamily="2" charset="2"/>
              </a:rPr>
              <a:t>提供</a:t>
            </a:r>
            <a:r>
              <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rPr>
              <a:t>至少相同的ADD</a:t>
            </a:r>
          </a:p>
          <a:p>
            <a:pPr algn="ctr"/>
            <a:r>
              <a:rPr lang="en-AU" sz="2000" b="1" dirty="0">
                <a:solidFill>
                  <a:srgbClr val="5C6F7B"/>
                </a:solidFill>
                <a:latin typeface="Arial" panose="020B0604020202020204" pitchFamily="34" charset="0"/>
                <a:cs typeface="Arial" panose="020B0604020202020204" pitchFamily="34" charset="0"/>
                <a:sym typeface="Wingdings" panose="05000000000000000000" pitchFamily="2" charset="2"/>
              </a:rPr>
              <a:t>  -2.00 D ADD +2.00 D.</a:t>
            </a:r>
          </a:p>
        </p:txBody>
      </p:sp>
      <p:sp>
        <p:nvSpPr>
          <p:cNvPr id="21" name="TextBox 20"/>
          <p:cNvSpPr txBox="1"/>
          <p:nvPr/>
        </p:nvSpPr>
        <p:spPr>
          <a:xfrm>
            <a:off x="4496738" y="3345292"/>
            <a:ext cx="4503830"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Wingdings" panose="05000000000000000000" pitchFamily="2" charset="2"/>
              <a:buChar char="à"/>
            </a:pPr>
            <a:r>
              <a:rPr lang="en-AU" sz="2000" b="1" dirty="0" err="1">
                <a:solidFill>
                  <a:srgbClr val="5C6F7B"/>
                </a:solidFill>
                <a:latin typeface="Arial" panose="020B0604020202020204" pitchFamily="34" charset="0"/>
                <a:cs typeface="Arial" panose="020B0604020202020204" pitchFamily="34" charset="0"/>
              </a:rPr>
              <a:t>可以考虑为</a:t>
            </a:r>
            <a:r>
              <a:rPr lang="zh-CN" altLang="en-US" sz="2000" b="1" dirty="0">
                <a:solidFill>
                  <a:srgbClr val="5C6F7B"/>
                </a:solidFill>
                <a:latin typeface="Arial" panose="020B0604020202020204" pitchFamily="34" charset="0"/>
                <a:cs typeface="Arial" panose="020B0604020202020204" pitchFamily="34" charset="0"/>
              </a:rPr>
              <a:t>内隐斜</a:t>
            </a:r>
            <a:r>
              <a:rPr lang="en-AU" sz="2000" b="1" dirty="0">
                <a:solidFill>
                  <a:srgbClr val="5C6F7B"/>
                </a:solidFill>
                <a:latin typeface="Arial" panose="020B0604020202020204" pitchFamily="34" charset="0"/>
                <a:cs typeface="Arial" panose="020B0604020202020204" pitchFamily="34" charset="0"/>
              </a:rPr>
              <a:t>+</a:t>
            </a:r>
            <a:r>
              <a:rPr lang="en-AU" sz="2000" b="1" dirty="0" err="1">
                <a:solidFill>
                  <a:srgbClr val="5C6F7B"/>
                </a:solidFill>
                <a:latin typeface="Arial" panose="020B0604020202020204" pitchFamily="34" charset="0"/>
                <a:cs typeface="Arial" panose="020B0604020202020204" pitchFamily="34" charset="0"/>
              </a:rPr>
              <a:t>调节滞后</a:t>
            </a:r>
            <a:r>
              <a:rPr lang="zh-CN" altLang="en-US" sz="2000" b="1" dirty="0">
                <a:solidFill>
                  <a:srgbClr val="5C6F7B"/>
                </a:solidFill>
                <a:latin typeface="Arial" panose="020B0604020202020204" pitchFamily="34" charset="0"/>
                <a:cs typeface="Arial" panose="020B0604020202020204" pitchFamily="34" charset="0"/>
              </a:rPr>
              <a:t>处方</a:t>
            </a:r>
            <a:r>
              <a:rPr lang="en-AU" altLang="zh-CN" sz="2000" b="1" dirty="0">
                <a:solidFill>
                  <a:srgbClr val="5C6F7B"/>
                </a:solidFill>
                <a:latin typeface="Arial" panose="020B0604020202020204" pitchFamily="34" charset="0"/>
                <a:cs typeface="Arial" panose="020B0604020202020204" pitchFamily="34" charset="0"/>
              </a:rPr>
              <a:t>ADD </a:t>
            </a:r>
            <a:r>
              <a:rPr lang="en-AU" sz="2000" b="1" dirty="0">
                <a:solidFill>
                  <a:srgbClr val="5C6F7B"/>
                </a:solidFill>
                <a:latin typeface="Arial" panose="020B0604020202020204" pitchFamily="34" charset="0"/>
                <a:cs typeface="Arial" panose="020B0604020202020204" pitchFamily="34" charset="0"/>
              </a:rPr>
              <a:t>，</a:t>
            </a:r>
            <a:r>
              <a:rPr lang="en-AU" sz="2000" b="1" dirty="0" err="1">
                <a:solidFill>
                  <a:srgbClr val="5C6F7B"/>
                </a:solidFill>
                <a:latin typeface="Arial" panose="020B0604020202020204" pitchFamily="34" charset="0"/>
                <a:cs typeface="Arial" panose="020B0604020202020204" pitchFamily="34" charset="0"/>
              </a:rPr>
              <a:t>但是</a:t>
            </a:r>
            <a:endParaRPr lang="en-AU" sz="2000" b="1" dirty="0">
              <a:solidFill>
                <a:srgbClr val="5C6F7B"/>
              </a:solidFill>
              <a:latin typeface="Arial" panose="020B0604020202020204" pitchFamily="34" charset="0"/>
              <a:cs typeface="Arial" panose="020B0604020202020204" pitchFamily="34" charset="0"/>
            </a:endParaRPr>
          </a:p>
          <a:p>
            <a:pPr marL="342900" indent="-342900"/>
            <a:r>
              <a:rPr lang="en-AU" sz="2000" b="1" dirty="0">
                <a:solidFill>
                  <a:srgbClr val="5C6F7B"/>
                </a:solidFill>
                <a:latin typeface="Arial" panose="020B0604020202020204" pitchFamily="34" charset="0"/>
                <a:cs typeface="Arial" panose="020B0604020202020204" pitchFamily="34" charset="0"/>
              </a:rPr>
              <a:t>     1</a:t>
            </a:r>
            <a:r>
              <a:rPr lang="en-US" altLang="zh-CN" sz="2000" b="1" dirty="0">
                <a:solidFill>
                  <a:srgbClr val="5C6F7B"/>
                </a:solidFill>
                <a:latin typeface="Arial" panose="020B0604020202020204" pitchFamily="34" charset="0"/>
                <a:cs typeface="Arial" panose="020B0604020202020204" pitchFamily="34" charset="0"/>
              </a:rPr>
              <a:t>.</a:t>
            </a:r>
            <a:r>
              <a:rPr lang="en-AU" sz="2000" b="1" dirty="0" err="1">
                <a:solidFill>
                  <a:srgbClr val="5C6F7B"/>
                </a:solidFill>
                <a:latin typeface="Arial" panose="020B0604020202020204" pitchFamily="34" charset="0"/>
                <a:cs typeface="Arial" panose="020B0604020202020204" pitchFamily="34" charset="0"/>
              </a:rPr>
              <a:t>没有研究发表</a:t>
            </a:r>
            <a:r>
              <a:rPr lang="zh-CN" altLang="en-US" sz="2000" b="1" dirty="0">
                <a:solidFill>
                  <a:srgbClr val="5C6F7B"/>
                </a:solidFill>
                <a:latin typeface="Arial" panose="020B0604020202020204" pitchFamily="34" charset="0"/>
                <a:cs typeface="Arial" panose="020B0604020202020204" pitchFamily="34" charset="0"/>
              </a:rPr>
              <a:t>。</a:t>
            </a:r>
            <a:endParaRPr lang="en-AU" sz="2000" b="1" dirty="0">
              <a:solidFill>
                <a:srgbClr val="5C6F7B"/>
              </a:solidFill>
              <a:latin typeface="Arial" panose="020B0604020202020204" pitchFamily="34" charset="0"/>
              <a:cs typeface="Arial" panose="020B0604020202020204" pitchFamily="34" charset="0"/>
            </a:endParaRPr>
          </a:p>
          <a:p>
            <a:pPr marL="342900" indent="-342900"/>
            <a:r>
              <a:rPr lang="en-AU" sz="2000" b="1" dirty="0">
                <a:solidFill>
                  <a:srgbClr val="5C6F7B"/>
                </a:solidFill>
                <a:latin typeface="Arial" panose="020B0604020202020204" pitchFamily="34" charset="0"/>
                <a:cs typeface="Arial" panose="020B0604020202020204" pitchFamily="34" charset="0"/>
              </a:rPr>
              <a:t>     2.</a:t>
            </a:r>
            <a:r>
              <a:rPr lang="zh-CN" altLang="en-US" sz="2000" b="1" dirty="0">
                <a:solidFill>
                  <a:srgbClr val="5C6F7B"/>
                </a:solidFill>
                <a:latin typeface="Arial" panose="020B0604020202020204" pitchFamily="34" charset="0"/>
                <a:cs typeface="Arial" panose="020B0604020202020204" pitchFamily="34" charset="0"/>
              </a:rPr>
              <a:t>可能无法为近视控制（周边离焦和像差）提供理想的光学系统，尽管这些还没有被全面定义和证明为机制。</a:t>
            </a:r>
            <a:endParaRPr lang="en-AU" sz="2000" b="1" dirty="0">
              <a:solidFill>
                <a:srgbClr val="5C6F7B"/>
              </a:solidFill>
              <a:latin typeface="Arial" panose="020B0604020202020204" pitchFamily="34" charset="0"/>
              <a:cs typeface="Arial" panose="020B0604020202020204" pitchFamily="34" charset="0"/>
            </a:endParaRPr>
          </a:p>
        </p:txBody>
      </p:sp>
      <p:sp>
        <p:nvSpPr>
          <p:cNvPr id="22" name="TextBox 21"/>
          <p:cNvSpPr txBox="1"/>
          <p:nvPr/>
        </p:nvSpPr>
        <p:spPr>
          <a:xfrm>
            <a:off x="5812121" y="461675"/>
            <a:ext cx="800100" cy="1569660"/>
          </a:xfrm>
          <a:prstGeom prst="rect">
            <a:avLst/>
          </a:prstGeom>
          <a:noFill/>
        </p:spPr>
        <p:txBody>
          <a:bodyPr wrap="square" rtlCol="0">
            <a:spAutoFit/>
          </a:bodyPr>
          <a:lstStyle/>
          <a:p>
            <a:r>
              <a:rPr lang="en-AU" sz="9600" b="1"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6" y="82353"/>
            <a:ext cx="8839200" cy="685800"/>
          </a:xfrm>
        </p:spPr>
        <p:txBody>
          <a:bodyPr>
            <a:normAutofit/>
          </a:bodyPr>
          <a:lstStyle/>
          <a:p>
            <a:r>
              <a:rPr lang="en-AU" dirty="0"/>
              <a:t>理想的近视控制CL</a:t>
            </a:r>
          </a:p>
        </p:txBody>
      </p:sp>
      <p:pic>
        <p:nvPicPr>
          <p:cNvPr id="10" name="Picture 4" descr="http://imgusr.tradekey.com/images/uploadedimages/products/4/4/eye-drop-bottle_A1964788-20090520082744.jpg"/>
          <p:cNvPicPr>
            <a:picLocks noChangeAspect="1" noChangeArrowheads="1"/>
          </p:cNvPicPr>
          <p:nvPr/>
        </p:nvPicPr>
        <p:blipFill rotWithShape="1">
          <a:blip r:embed="rId3">
            <a:clrChange>
              <a:clrFrom>
                <a:srgbClr val="15181C"/>
              </a:clrFrom>
              <a:clrTo>
                <a:srgbClr val="15181C">
                  <a:alpha val="0"/>
                </a:srgbClr>
              </a:clrTo>
            </a:clrChange>
            <a:extLst>
              <a:ext uri="{BEBA8EAE-BF5A-486C-A8C5-ECC9F3942E4B}">
                <a14:imgProps xmlns:a14="http://schemas.microsoft.com/office/drawing/2010/main">
                  <a14:imgLayer r:embed="rId4">
                    <a14:imgEffect>
                      <a14:colorTemperature colorTemp="7200"/>
                    </a14:imgEffect>
                    <a14:imgEffect>
                      <a14:saturation sat="20000"/>
                    </a14:imgEffect>
                    <a14:imgEffect>
                      <a14:sharpenSoften amount="84000"/>
                    </a14:imgEffect>
                  </a14:imgLayer>
                </a14:imgProps>
              </a:ext>
            </a:extLst>
          </a:blip>
          <a:srcRect l="23838" r="31126"/>
          <a:stretch>
            <a:fillRect/>
          </a:stretch>
        </p:blipFill>
        <p:spPr bwMode="auto">
          <a:xfrm>
            <a:off x="7712755" y="959225"/>
            <a:ext cx="742638" cy="1594520"/>
          </a:xfrm>
          <a:prstGeom prst="rect">
            <a:avLst/>
          </a:prstGeom>
          <a:noFill/>
        </p:spPr>
      </p:pic>
      <p:sp>
        <p:nvSpPr>
          <p:cNvPr id="11" name="Rectangle 10"/>
          <p:cNvSpPr/>
          <p:nvPr/>
        </p:nvSpPr>
        <p:spPr>
          <a:xfrm>
            <a:off x="4796150" y="2459274"/>
            <a:ext cx="2274223" cy="396240"/>
          </a:xfrm>
          <a:prstGeom prst="rect">
            <a:avLst/>
          </a:prstGeom>
        </p:spPr>
        <p:txBody>
          <a:bodyPr wrap="square">
            <a:spAutoFit/>
          </a:bodyPr>
          <a:lstStyle/>
          <a:p>
            <a:pPr algn="ctr"/>
            <a:r>
              <a:rPr lang="en-AU" sz="2000" b="1" dirty="0">
                <a:solidFill>
                  <a:srgbClr val="5C6F7B"/>
                </a:solidFill>
                <a:latin typeface="Arial" panose="020B0604020202020204" pitchFamily="34" charset="0"/>
                <a:cs typeface="Arial" panose="020B0604020202020204" pitchFamily="34" charset="0"/>
              </a:rPr>
              <a:t>↑</a:t>
            </a:r>
            <a:r>
              <a:rPr lang="en-AU" sz="2000" b="1" dirty="0" err="1">
                <a:solidFill>
                  <a:srgbClr val="5C6F7B"/>
                </a:solidFill>
                <a:latin typeface="Arial" panose="020B0604020202020204" pitchFamily="34" charset="0"/>
                <a:cs typeface="Arial" panose="020B0604020202020204" pitchFamily="34" charset="0"/>
              </a:rPr>
              <a:t>相对</a:t>
            </a:r>
            <a:r>
              <a:rPr lang="zh-CN" altLang="en-US" sz="2000" b="1" dirty="0">
                <a:solidFill>
                  <a:srgbClr val="5C6F7B"/>
                </a:solidFill>
                <a:latin typeface="Arial" panose="020B0604020202020204" pitchFamily="34" charset="0"/>
                <a:cs typeface="Arial" panose="020B0604020202020204" pitchFamily="34" charset="0"/>
              </a:rPr>
              <a:t>周边</a:t>
            </a:r>
            <a:r>
              <a:rPr lang="en-AU" sz="2000" b="1" dirty="0" err="1">
                <a:solidFill>
                  <a:srgbClr val="5C6F7B"/>
                </a:solidFill>
                <a:latin typeface="Arial" panose="020B0604020202020204" pitchFamily="34" charset="0"/>
                <a:cs typeface="Arial" panose="020B0604020202020204" pitchFamily="34" charset="0"/>
              </a:rPr>
              <a:t>近视</a:t>
            </a:r>
            <a:endParaRPr lang="en-AU" sz="2000" b="1" dirty="0">
              <a:solidFill>
                <a:srgbClr val="5C6F7B"/>
              </a:solidFill>
              <a:latin typeface="Arial" panose="020B0604020202020204" pitchFamily="34" charset="0"/>
              <a:cs typeface="Arial" panose="020B0604020202020204" pitchFamily="34" charset="0"/>
            </a:endParaRPr>
          </a:p>
        </p:txBody>
      </p:sp>
      <p:sp>
        <p:nvSpPr>
          <p:cNvPr id="12" name="Rectangle 11"/>
          <p:cNvSpPr/>
          <p:nvPr/>
        </p:nvSpPr>
        <p:spPr>
          <a:xfrm>
            <a:off x="1945372" y="5384764"/>
            <a:ext cx="2850777" cy="400110"/>
          </a:xfrm>
          <a:prstGeom prst="rect">
            <a:avLst/>
          </a:prstGeom>
        </p:spPr>
        <p:txBody>
          <a:bodyPr wrap="square">
            <a:spAutoFit/>
          </a:bodyPr>
          <a:lstStyle/>
          <a:p>
            <a:pPr algn="ctr"/>
            <a:r>
              <a:rPr lang="en-AU" altLang="zh-CN" sz="2000" b="1" dirty="0">
                <a:solidFill>
                  <a:srgbClr val="5C6F7B"/>
                </a:solidFill>
                <a:latin typeface="Arial" panose="020B0604020202020204"/>
                <a:cs typeface="Arial" panose="020B0604020202020204"/>
              </a:rPr>
              <a:t>↓ </a:t>
            </a:r>
            <a:r>
              <a:rPr lang="zh-CN" altLang="en-US" sz="2000" b="1" dirty="0">
                <a:solidFill>
                  <a:srgbClr val="5C6F7B"/>
                </a:solidFill>
                <a:latin typeface="Arial" panose="020B0604020202020204" pitchFamily="34" charset="0"/>
                <a:cs typeface="Arial" panose="020B0604020202020204" pitchFamily="34" charset="0"/>
              </a:rPr>
              <a:t>内隐斜</a:t>
            </a:r>
            <a:r>
              <a:rPr lang="en-AU" sz="2000" b="1" dirty="0" err="1">
                <a:solidFill>
                  <a:srgbClr val="5C6F7B"/>
                </a:solidFill>
                <a:latin typeface="Arial" panose="020B0604020202020204" pitchFamily="34" charset="0"/>
                <a:cs typeface="Arial" panose="020B0604020202020204" pitchFamily="34" charset="0"/>
              </a:rPr>
              <a:t>和调节滞后</a:t>
            </a:r>
            <a:endParaRPr lang="en-AU" sz="2000" b="1" dirty="0">
              <a:solidFill>
                <a:srgbClr val="5C6F7B"/>
              </a:solidFill>
              <a:latin typeface="Arial" panose="020B0604020202020204" pitchFamily="34" charset="0"/>
              <a:cs typeface="Arial" panose="020B0604020202020204" pitchFamily="34" charset="0"/>
            </a:endParaRPr>
          </a:p>
        </p:txBody>
      </p:sp>
      <p:sp>
        <p:nvSpPr>
          <p:cNvPr id="13" name="Rectangle 12"/>
          <p:cNvSpPr/>
          <p:nvPr/>
        </p:nvSpPr>
        <p:spPr>
          <a:xfrm>
            <a:off x="7171270" y="2459274"/>
            <a:ext cx="1725216" cy="400110"/>
          </a:xfrm>
          <a:prstGeom prst="rect">
            <a:avLst/>
          </a:prstGeom>
        </p:spPr>
        <p:txBody>
          <a:bodyPr wrap="square">
            <a:spAutoFit/>
          </a:bodyPr>
          <a:lstStyle/>
          <a:p>
            <a:pPr algn="ctr"/>
            <a:r>
              <a:rPr lang="en-AU" sz="2000" b="1" dirty="0" err="1">
                <a:solidFill>
                  <a:srgbClr val="5C6F7B"/>
                </a:solidFill>
                <a:latin typeface="Arial" panose="020B0604020202020204" pitchFamily="34" charset="0"/>
                <a:cs typeface="Arial" panose="020B0604020202020204" pitchFamily="34" charset="0"/>
              </a:rPr>
              <a:t>阿托品</a:t>
            </a:r>
            <a:r>
              <a:rPr lang="zh-CN" altLang="en-US" sz="2000" b="1" dirty="0">
                <a:solidFill>
                  <a:srgbClr val="5C6F7B"/>
                </a:solidFill>
                <a:latin typeface="Arial" panose="020B0604020202020204" pitchFamily="34" charset="0"/>
                <a:cs typeface="Arial" panose="020B0604020202020204" pitchFamily="34" charset="0"/>
              </a:rPr>
              <a:t>控释</a:t>
            </a:r>
            <a:endParaRPr lang="en-AU" sz="2000" b="1" dirty="0">
              <a:solidFill>
                <a:srgbClr val="5C6F7B"/>
              </a:solidFill>
              <a:latin typeface="Arial" panose="020B0604020202020204" pitchFamily="34" charset="0"/>
              <a:cs typeface="Arial" panose="020B0604020202020204" pitchFamily="34" charset="0"/>
            </a:endParaRPr>
          </a:p>
        </p:txBody>
      </p:sp>
      <p:sp>
        <p:nvSpPr>
          <p:cNvPr id="14" name="Rectangle 13"/>
          <p:cNvSpPr/>
          <p:nvPr/>
        </p:nvSpPr>
        <p:spPr>
          <a:xfrm>
            <a:off x="5010986" y="4852862"/>
            <a:ext cx="2480341" cy="701040"/>
          </a:xfrm>
          <a:prstGeom prst="rect">
            <a:avLst/>
          </a:prstGeom>
        </p:spPr>
        <p:txBody>
          <a:bodyPr wrap="square">
            <a:spAutoFit/>
          </a:bodyPr>
          <a:lstStyle/>
          <a:p>
            <a:pPr algn="ctr"/>
            <a:r>
              <a:rPr lang="en-AU" sz="2000" b="1" dirty="0" err="1">
                <a:solidFill>
                  <a:srgbClr val="5C6F7B"/>
                </a:solidFill>
                <a:latin typeface="Arial" panose="020B0604020202020204" pitchFamily="34" charset="0"/>
                <a:cs typeface="Arial" panose="020B0604020202020204" pitchFamily="34" charset="0"/>
              </a:rPr>
              <a:t>生物</a:t>
            </a:r>
            <a:r>
              <a:rPr lang="zh-CN" altLang="en-US" sz="2000" b="1" dirty="0">
                <a:solidFill>
                  <a:srgbClr val="5C6F7B"/>
                </a:solidFill>
                <a:latin typeface="Arial" panose="020B0604020202020204" pitchFamily="34" charset="0"/>
                <a:cs typeface="Arial" panose="020B0604020202020204" pitchFamily="34" charset="0"/>
              </a:rPr>
              <a:t>测量</a:t>
            </a:r>
            <a:r>
              <a:rPr lang="en-AU" sz="2000" b="1" dirty="0" err="1">
                <a:solidFill>
                  <a:srgbClr val="5C6F7B"/>
                </a:solidFill>
                <a:latin typeface="Arial" panose="020B0604020202020204" pitchFamily="34" charset="0"/>
                <a:cs typeface="Arial" panose="020B0604020202020204" pitchFamily="34" charset="0"/>
              </a:rPr>
              <a:t>和视觉环境的实时反馈</a:t>
            </a:r>
            <a:endParaRPr lang="en-AU" sz="2000" b="1" dirty="0">
              <a:solidFill>
                <a:srgbClr val="5C6F7B"/>
              </a:solidFill>
              <a:latin typeface="Arial" panose="020B0604020202020204" pitchFamily="34" charset="0"/>
              <a:cs typeface="Arial" panose="020B0604020202020204" pitchFamily="34" charset="0"/>
            </a:endParaRPr>
          </a:p>
        </p:txBody>
      </p:sp>
      <p:sp>
        <p:nvSpPr>
          <p:cNvPr id="15" name="Rectangle 14"/>
          <p:cNvSpPr/>
          <p:nvPr/>
        </p:nvSpPr>
        <p:spPr>
          <a:xfrm>
            <a:off x="2150338" y="5958175"/>
            <a:ext cx="2440845" cy="338554"/>
          </a:xfrm>
          <a:prstGeom prst="rect">
            <a:avLst/>
          </a:prstGeom>
        </p:spPr>
        <p:txBody>
          <a:bodyPr wrap="square">
            <a:spAutoFit/>
          </a:bodyPr>
          <a:lstStyle/>
          <a:p>
            <a:pPr algn="ctr"/>
            <a:r>
              <a:rPr lang="en-AU" sz="1600" dirty="0"/>
              <a:t>Gifford &amp; Gifford, 2016</a:t>
            </a:r>
          </a:p>
        </p:txBody>
      </p:sp>
      <p:pic>
        <p:nvPicPr>
          <p:cNvPr id="17410" name="Picture 2" descr="C:\Users\pc-hp\Desktop\PICS\Picture43.png"/>
          <p:cNvPicPr>
            <a:picLocks noChangeAspect="1" noChangeArrowheads="1"/>
          </p:cNvPicPr>
          <p:nvPr/>
        </p:nvPicPr>
        <p:blipFill>
          <a:blip r:embed="rId5"/>
          <a:srcRect/>
          <a:stretch>
            <a:fillRect/>
          </a:stretch>
        </p:blipFill>
        <p:spPr bwMode="auto">
          <a:xfrm>
            <a:off x="4847828" y="860613"/>
            <a:ext cx="2505944" cy="1598662"/>
          </a:xfrm>
          <a:prstGeom prst="rect">
            <a:avLst/>
          </a:prstGeom>
          <a:noFill/>
        </p:spPr>
      </p:pic>
      <p:pic>
        <p:nvPicPr>
          <p:cNvPr id="17411" name="Picture 3" descr="C:\Users\pc-hp\Desktop\PICS\Picture44.png"/>
          <p:cNvPicPr>
            <a:picLocks noChangeAspect="1" noChangeArrowheads="1"/>
          </p:cNvPicPr>
          <p:nvPr/>
        </p:nvPicPr>
        <p:blipFill>
          <a:blip r:embed="rId6"/>
          <a:srcRect/>
          <a:stretch>
            <a:fillRect/>
          </a:stretch>
        </p:blipFill>
        <p:spPr bwMode="auto">
          <a:xfrm>
            <a:off x="5532392" y="3292299"/>
            <a:ext cx="1437530" cy="1548749"/>
          </a:xfrm>
          <a:prstGeom prst="rect">
            <a:avLst/>
          </a:prstGeom>
          <a:noFill/>
        </p:spPr>
      </p:pic>
      <p:pic>
        <p:nvPicPr>
          <p:cNvPr id="17412" name="Picture 4" descr="C:\Users\pc-hp\Desktop\PICS\Picture45.png"/>
          <p:cNvPicPr>
            <a:picLocks noChangeAspect="1" noChangeArrowheads="1"/>
          </p:cNvPicPr>
          <p:nvPr/>
        </p:nvPicPr>
        <p:blipFill>
          <a:blip r:embed="rId7"/>
          <a:srcRect/>
          <a:stretch>
            <a:fillRect/>
          </a:stretch>
        </p:blipFill>
        <p:spPr bwMode="auto">
          <a:xfrm>
            <a:off x="2318419" y="4639153"/>
            <a:ext cx="1088231" cy="854075"/>
          </a:xfrm>
          <a:prstGeom prst="rect">
            <a:avLst/>
          </a:prstGeom>
          <a:noFill/>
        </p:spPr>
      </p:pic>
      <p:pic>
        <p:nvPicPr>
          <p:cNvPr id="17413" name="Picture 5" descr="C:\Users\pc-hp\Desktop\PICS\Picture46.png"/>
          <p:cNvPicPr>
            <a:picLocks noChangeAspect="1" noChangeArrowheads="1"/>
          </p:cNvPicPr>
          <p:nvPr/>
        </p:nvPicPr>
        <p:blipFill>
          <a:blip r:embed="rId8"/>
          <a:srcRect/>
          <a:stretch>
            <a:fillRect/>
          </a:stretch>
        </p:blipFill>
        <p:spPr bwMode="auto">
          <a:xfrm>
            <a:off x="3488327" y="4615340"/>
            <a:ext cx="1001316" cy="877888"/>
          </a:xfrm>
          <a:prstGeom prst="rect">
            <a:avLst/>
          </a:prstGeom>
          <a:noFill/>
        </p:spPr>
      </p:pic>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t="935" b="-1"/>
          <a:stretch>
            <a:fillRect/>
          </a:stretch>
        </p:blipFill>
        <p:spPr>
          <a:xfrm>
            <a:off x="-17929" y="788891"/>
            <a:ext cx="4507572" cy="3801399"/>
          </a:xfrm>
          <a:prstGeom prst="rect">
            <a:avLst/>
          </a:prstGeom>
        </p:spPr>
      </p:pic>
      <p:sp>
        <p:nvSpPr>
          <p:cNvPr id="3" name="Content Placeholder 2"/>
          <p:cNvSpPr>
            <a:spLocks noGrp="1"/>
          </p:cNvSpPr>
          <p:nvPr>
            <p:ph idx="1"/>
          </p:nvPr>
        </p:nvSpPr>
        <p:spPr>
          <a:xfrm>
            <a:off x="793378" y="4066675"/>
            <a:ext cx="1775012" cy="548666"/>
          </a:xfrm>
          <a:solidFill>
            <a:srgbClr val="CCFFCC"/>
          </a:solidFill>
        </p:spPr>
        <p:txBody>
          <a:bodyPr>
            <a:noAutofit/>
          </a:bodyPr>
          <a:lstStyle/>
          <a:p>
            <a:pPr marL="0" indent="0" algn="ctr">
              <a:buNone/>
            </a:pPr>
            <a:r>
              <a:rPr lang="en-AU" altLang="zh-CN" b="1" dirty="0"/>
              <a:t>↑</a:t>
            </a:r>
            <a:r>
              <a:rPr lang="zh-CN" altLang="en-US" b="1" dirty="0"/>
              <a:t>正向</a:t>
            </a:r>
            <a:r>
              <a:rPr lang="en-AU" b="1" dirty="0"/>
              <a:t>SA</a:t>
            </a:r>
          </a:p>
        </p:txBody>
      </p:sp>
      <p:sp>
        <p:nvSpPr>
          <p:cNvPr id="4" name="文本框 3"/>
          <p:cNvSpPr txBox="1"/>
          <p:nvPr/>
        </p:nvSpPr>
        <p:spPr>
          <a:xfrm rot="16200000">
            <a:off x="339090" y="1242060"/>
            <a:ext cx="1472565" cy="565150"/>
          </a:xfrm>
          <a:prstGeom prst="rect">
            <a:avLst/>
          </a:prstGeom>
          <a:solidFill>
            <a:srgbClr val="FFF9C4"/>
          </a:solidFill>
        </p:spPr>
        <p:txBody>
          <a:bodyPr wrap="square" rtlCol="0">
            <a:noAutofit/>
          </a:bodyPr>
          <a:lstStyle/>
          <a:p>
            <a:pPr>
              <a:lnSpc>
                <a:spcPct val="100000"/>
              </a:lnSpc>
            </a:pPr>
            <a:r>
              <a:rPr lang="zh-CN" altLang="en-US"/>
              <a:t>焦平面轴向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3"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47" y="80459"/>
            <a:ext cx="8669882" cy="699470"/>
          </a:xfrm>
        </p:spPr>
        <p:txBody>
          <a:bodyPr>
            <a:noAutofit/>
          </a:bodyPr>
          <a:lstStyle/>
          <a:p>
            <a:r>
              <a:rPr lang="zh-CN" altLang="en-US" dirty="0"/>
              <a:t>框架眼镜有时比</a:t>
            </a:r>
            <a:r>
              <a:rPr lang="en-US" dirty="0" err="1"/>
              <a:t>CLs</a:t>
            </a:r>
            <a:r>
              <a:rPr lang="zh-CN" altLang="en-US" dirty="0"/>
              <a:t>更好</a:t>
            </a:r>
            <a:r>
              <a:rPr lang="en-US" dirty="0"/>
              <a:t>…</a:t>
            </a:r>
          </a:p>
        </p:txBody>
      </p:sp>
      <p:sp>
        <p:nvSpPr>
          <p:cNvPr id="3" name="Content Placeholder 2"/>
          <p:cNvSpPr>
            <a:spLocks noGrp="1"/>
          </p:cNvSpPr>
          <p:nvPr>
            <p:ph idx="1"/>
          </p:nvPr>
        </p:nvSpPr>
        <p:spPr>
          <a:xfrm>
            <a:off x="326358" y="1008304"/>
            <a:ext cx="8692136" cy="4698859"/>
          </a:xfrm>
        </p:spPr>
        <p:txBody>
          <a:bodyPr>
            <a:normAutofit/>
          </a:bodyPr>
          <a:lstStyle/>
          <a:p>
            <a:r>
              <a:rPr lang="en-US" altLang="zh-CN" sz="2000" dirty="0" err="1"/>
              <a:t>棱镜矫正严重的双眼</a:t>
            </a:r>
            <a:r>
              <a:rPr lang="zh-CN" altLang="en-US" sz="2000" dirty="0"/>
              <a:t>视觉</a:t>
            </a:r>
            <a:r>
              <a:rPr lang="en-US" altLang="zh-CN" sz="2000" dirty="0" err="1"/>
              <a:t>问题</a:t>
            </a:r>
            <a:r>
              <a:rPr lang="zh-CN" altLang="en-US" sz="2000" dirty="0"/>
              <a:t>。</a:t>
            </a:r>
            <a:endParaRPr lang="en-US" sz="2000" dirty="0"/>
          </a:p>
          <a:p>
            <a:r>
              <a:rPr lang="en-US" altLang="zh-CN" sz="2000" dirty="0" err="1"/>
              <a:t>针对</a:t>
            </a:r>
            <a:r>
              <a:rPr lang="zh-CN" altLang="en-US" sz="2000" dirty="0"/>
              <a:t>内隐斜</a:t>
            </a:r>
            <a:r>
              <a:rPr lang="en-US" altLang="zh-CN" sz="2000" dirty="0" err="1"/>
              <a:t>和调节滞后</a:t>
            </a:r>
            <a:r>
              <a:rPr lang="zh-CN" altLang="en-US" sz="2000" dirty="0"/>
              <a:t>，连续的、高</a:t>
            </a:r>
            <a:r>
              <a:rPr lang="en-US" altLang="zh-CN" sz="2000" dirty="0"/>
              <a:t>强度ADD</a:t>
            </a:r>
            <a:r>
              <a:rPr lang="zh-CN" altLang="en-US" sz="2000" dirty="0"/>
              <a:t>。</a:t>
            </a:r>
            <a:endParaRPr lang="en-US" sz="2000" dirty="0"/>
          </a:p>
          <a:p>
            <a:pPr lvl="1"/>
            <a:r>
              <a:rPr lang="zh-CN" altLang="en-US" sz="2000" dirty="0">
                <a:sym typeface="Wingdings" panose="05000000000000000000"/>
              </a:rPr>
              <a:t>双焦点</a:t>
            </a:r>
            <a:r>
              <a:rPr lang="en-US" sz="2000" dirty="0" err="1">
                <a:sym typeface="Wingdings" panose="05000000000000000000"/>
              </a:rPr>
              <a:t>SCLs</a:t>
            </a:r>
            <a:r>
              <a:rPr lang="en-US" sz="2000" dirty="0">
                <a:sym typeface="Wingdings" panose="05000000000000000000"/>
              </a:rPr>
              <a:t> </a:t>
            </a:r>
            <a:r>
              <a:rPr lang="zh-CN" altLang="en-US" sz="2000" dirty="0">
                <a:latin typeface="Arial" panose="020B0604020202020204"/>
                <a:cs typeface="Arial" panose="020B0604020202020204"/>
                <a:sym typeface="Wingdings" panose="05000000000000000000"/>
              </a:rPr>
              <a:t>减少调节滞后约为</a:t>
            </a:r>
            <a:r>
              <a:rPr lang="en-US" sz="2000" dirty="0">
                <a:sym typeface="Wingdings" panose="05000000000000000000"/>
              </a:rPr>
              <a:t>ADD</a:t>
            </a:r>
            <a:r>
              <a:rPr lang="zh-CN" altLang="en-US" sz="2000" dirty="0">
                <a:sym typeface="Wingdings" panose="05000000000000000000"/>
              </a:rPr>
              <a:t>屈光力的</a:t>
            </a:r>
            <a:r>
              <a:rPr lang="en-US" altLang="zh-CN" sz="2000" dirty="0">
                <a:sym typeface="Wingdings" panose="05000000000000000000"/>
              </a:rPr>
              <a:t>50%</a:t>
            </a:r>
            <a:r>
              <a:rPr lang="zh-CN" altLang="en-US" sz="2000" dirty="0">
                <a:sym typeface="Wingdings" panose="05000000000000000000"/>
              </a:rPr>
              <a:t>。</a:t>
            </a:r>
            <a:br>
              <a:rPr lang="en-US" sz="2000" dirty="0">
                <a:sym typeface="Wingdings" panose="05000000000000000000"/>
              </a:rPr>
            </a:br>
            <a:r>
              <a:rPr lang="en-US" sz="2000" dirty="0">
                <a:sym typeface="Wingdings" panose="05000000000000000000"/>
              </a:rPr>
              <a:t>(Tarrant </a:t>
            </a:r>
            <a:r>
              <a:rPr lang="zh-CN" altLang="en-US" sz="2000" i="1" dirty="0">
                <a:sym typeface="Wingdings" panose="05000000000000000000"/>
              </a:rPr>
              <a:t>等人</a:t>
            </a:r>
            <a:r>
              <a:rPr lang="en-US" sz="2000" dirty="0">
                <a:sym typeface="Wingdings" panose="05000000000000000000"/>
              </a:rPr>
              <a:t>, 2008)</a:t>
            </a:r>
          </a:p>
          <a:p>
            <a:pPr lvl="1"/>
            <a:r>
              <a:rPr lang="en-US" sz="2000" dirty="0">
                <a:sym typeface="Wingdings" panose="05000000000000000000"/>
              </a:rPr>
              <a:t>Ortho-K </a:t>
            </a:r>
            <a:r>
              <a:rPr lang="zh-CN" altLang="en-US" sz="2000" dirty="0">
                <a:sym typeface="Wingdings" panose="05000000000000000000"/>
              </a:rPr>
              <a:t>也可以</a:t>
            </a:r>
            <a:r>
              <a:rPr lang="zh-CN" altLang="en-US" sz="2000" dirty="0">
                <a:latin typeface="Arial" panose="020B0604020202020204"/>
                <a:cs typeface="Arial" panose="020B0604020202020204"/>
                <a:sym typeface="Wingdings" panose="05000000000000000000"/>
              </a:rPr>
              <a:t>减少调节滞后</a:t>
            </a:r>
            <a:r>
              <a:rPr lang="en-US" sz="2000" dirty="0">
                <a:sym typeface="Wingdings" panose="05000000000000000000"/>
              </a:rPr>
              <a:t>, </a:t>
            </a:r>
            <a:r>
              <a:rPr lang="zh-CN" altLang="en-US" sz="2000" dirty="0">
                <a:latin typeface="Arial" panose="020B0604020202020204"/>
                <a:cs typeface="Arial" panose="020B0604020202020204"/>
                <a:sym typeface="Wingdings" panose="05000000000000000000"/>
              </a:rPr>
              <a:t>增加调节幅度</a:t>
            </a:r>
            <a:r>
              <a:rPr lang="en-US" sz="2000" dirty="0">
                <a:sym typeface="Wingdings" panose="05000000000000000000"/>
              </a:rPr>
              <a:t>&amp;</a:t>
            </a:r>
            <a:r>
              <a:rPr lang="zh-CN" altLang="en-US" sz="2000" dirty="0">
                <a:sym typeface="Wingdings" panose="05000000000000000000"/>
              </a:rPr>
              <a:t>减少内隐斜。</a:t>
            </a:r>
            <a:br>
              <a:rPr lang="en-US" sz="2000" dirty="0">
                <a:sym typeface="Wingdings" panose="05000000000000000000"/>
              </a:rPr>
            </a:br>
            <a:r>
              <a:rPr lang="en-US" sz="2000" dirty="0">
                <a:sym typeface="Wingdings" panose="05000000000000000000"/>
              </a:rPr>
              <a:t>(Tarrant </a:t>
            </a:r>
            <a:r>
              <a:rPr lang="zh-CN" altLang="en-US" sz="2000" i="1" dirty="0">
                <a:sym typeface="Wingdings" panose="05000000000000000000"/>
              </a:rPr>
              <a:t>等人</a:t>
            </a:r>
            <a:r>
              <a:rPr lang="en-US" sz="2000" dirty="0">
                <a:sym typeface="Wingdings" panose="05000000000000000000"/>
              </a:rPr>
              <a:t>, 2009, Zhu </a:t>
            </a:r>
            <a:r>
              <a:rPr lang="zh-CN" altLang="en-US" sz="2000" i="1" dirty="0">
                <a:sym typeface="Wingdings" panose="05000000000000000000"/>
              </a:rPr>
              <a:t>等人</a:t>
            </a:r>
            <a:r>
              <a:rPr lang="en-US" sz="2000" dirty="0">
                <a:sym typeface="Wingdings" panose="05000000000000000000"/>
              </a:rPr>
              <a:t>, 2014, Gifford </a:t>
            </a:r>
            <a:r>
              <a:rPr lang="zh-CN" altLang="en-US" sz="2000" i="1" dirty="0">
                <a:sym typeface="Wingdings" panose="05000000000000000000"/>
              </a:rPr>
              <a:t>等人</a:t>
            </a:r>
            <a:r>
              <a:rPr lang="en-US" sz="2000" dirty="0">
                <a:sym typeface="Wingdings" panose="05000000000000000000"/>
              </a:rPr>
              <a:t>, 2017)</a:t>
            </a:r>
          </a:p>
          <a:p>
            <a:pPr marL="457200" lvl="1" indent="0">
              <a:buNone/>
            </a:pPr>
            <a:br>
              <a:rPr lang="en-US" sz="2000" dirty="0">
                <a:sym typeface="Wingdings" panose="05000000000000000000"/>
              </a:rPr>
            </a:br>
            <a:br>
              <a:rPr lang="en-US" sz="2000" dirty="0">
                <a:sym typeface="Wingdings" panose="05000000000000000000"/>
              </a:rPr>
            </a:br>
            <a:endParaRPr lang="en-US" sz="2000" dirty="0">
              <a:sym typeface="Wingdings" panose="05000000000000000000"/>
            </a:endParaRPr>
          </a:p>
          <a:p>
            <a:r>
              <a:rPr lang="zh-CN" altLang="en-US" sz="2000" dirty="0"/>
              <a:t>如果双眼视觉是正常的</a:t>
            </a:r>
            <a:r>
              <a:rPr lang="en-US" sz="2000" dirty="0"/>
              <a:t>……………Ortho-K </a:t>
            </a:r>
            <a:r>
              <a:rPr lang="zh-CN" altLang="en-US" sz="2000" dirty="0"/>
              <a:t>或</a:t>
            </a:r>
            <a:r>
              <a:rPr lang="en-US" sz="2000" dirty="0"/>
              <a:t> MF SCLs</a:t>
            </a:r>
            <a:br>
              <a:rPr lang="en-US" sz="2000" dirty="0"/>
            </a:br>
            <a:r>
              <a:rPr lang="zh-CN" altLang="en-US" sz="2000" dirty="0"/>
              <a:t>高</a:t>
            </a:r>
            <a:r>
              <a:rPr lang="en-US" sz="2000" dirty="0"/>
              <a:t> ESO ……………………………..OK/</a:t>
            </a:r>
            <a:r>
              <a:rPr lang="en-US" sz="2000" dirty="0" err="1"/>
              <a:t>MFSCLs</a:t>
            </a:r>
            <a:r>
              <a:rPr lang="en-US" sz="2000" dirty="0"/>
              <a:t>/</a:t>
            </a:r>
            <a:r>
              <a:rPr lang="zh-CN" altLang="en-US" sz="2000" dirty="0"/>
              <a:t>框架眼镜</a:t>
            </a:r>
            <a:br>
              <a:rPr lang="en-US" sz="2000" dirty="0"/>
            </a:br>
            <a:r>
              <a:rPr lang="zh-CN" altLang="en-US" sz="2000" dirty="0"/>
              <a:t>高</a:t>
            </a:r>
            <a:r>
              <a:rPr lang="en-US" sz="2000" dirty="0"/>
              <a:t> EXO ……………………………..</a:t>
            </a:r>
            <a:r>
              <a:rPr lang="zh-CN" altLang="en-US" sz="2000" dirty="0"/>
              <a:t>框架眼镜可能更好</a:t>
            </a:r>
            <a:endParaRPr lang="en-US" sz="2000" dirty="0"/>
          </a:p>
        </p:txBody>
      </p:sp>
      <p:graphicFrame>
        <p:nvGraphicFramePr>
          <p:cNvPr id="4" name="Table 3"/>
          <p:cNvGraphicFramePr>
            <a:graphicFrameLocks noGrp="1"/>
          </p:cNvGraphicFramePr>
          <p:nvPr/>
        </p:nvGraphicFramePr>
        <p:xfrm>
          <a:off x="2203159" y="3215229"/>
          <a:ext cx="4720554" cy="499185"/>
        </p:xfrm>
        <a:graphic>
          <a:graphicData uri="http://schemas.openxmlformats.org/drawingml/2006/table">
            <a:tbl>
              <a:tblPr>
                <a:tableStyleId>{775DCB02-9BB8-47FD-8907-85C794F793BA}</a:tableStyleId>
              </a:tblPr>
              <a:tblGrid>
                <a:gridCol w="2360277">
                  <a:extLst>
                    <a:ext uri="{9D8B030D-6E8A-4147-A177-3AD203B41FA5}">
                      <a16:colId xmlns:a16="http://schemas.microsoft.com/office/drawing/2014/main" val="20000"/>
                    </a:ext>
                  </a:extLst>
                </a:gridCol>
                <a:gridCol w="2360277">
                  <a:extLst>
                    <a:ext uri="{9D8B030D-6E8A-4147-A177-3AD203B41FA5}">
                      <a16:colId xmlns:a16="http://schemas.microsoft.com/office/drawing/2014/main" val="20001"/>
                    </a:ext>
                  </a:extLst>
                </a:gridCol>
              </a:tblGrid>
              <a:tr h="49918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8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内隐斜</a:t>
                      </a:r>
                      <a:endParaRPr kumimoji="0" lang="en-AU" sz="1800" b="1" i="1"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horzOverflow="overflow">
                    <a:solidFill>
                      <a:schemeClr val="tx1">
                        <a:lumMod val="10000"/>
                        <a:lumOff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zh-CN" altLang="en-US" sz="18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调节滞后</a:t>
                      </a:r>
                      <a:endParaRPr kumimoji="0" lang="en-AU" sz="1800" b="1" i="1"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L="68580" marR="68580" horzOverflow="overflow">
                    <a:solidFill>
                      <a:schemeClr val="tx1">
                        <a:lumMod val="10000"/>
                        <a:lumOff val="90000"/>
                      </a:schemeClr>
                    </a:solidFill>
                  </a:tcPr>
                </a:tc>
                <a:extLst>
                  <a:ext uri="{0D108BD9-81ED-4DB2-BD59-A6C34878D82A}">
                    <a16:rowId xmlns:a16="http://schemas.microsoft.com/office/drawing/2014/main" val="10000"/>
                  </a:ext>
                </a:extLst>
              </a:tr>
            </a:tbl>
          </a:graphicData>
        </a:graphic>
      </p:graphicFrame>
      <p:pic>
        <p:nvPicPr>
          <p:cNvPr id="5" name="Picture 4"/>
          <p:cNvPicPr>
            <a:picLocks noChangeAspect="1"/>
          </p:cNvPicPr>
          <p:nvPr/>
        </p:nvPicPr>
        <p:blipFill rotWithShape="1">
          <a:blip r:embed="rId2"/>
          <a:srcRect l="31352" t="-1" b="10733"/>
          <a:stretch>
            <a:fillRect/>
          </a:stretch>
        </p:blipFill>
        <p:spPr>
          <a:xfrm>
            <a:off x="7186077" y="3113949"/>
            <a:ext cx="487441" cy="845124"/>
          </a:xfrm>
          <a:prstGeom prst="rect">
            <a:avLst/>
          </a:prstGeom>
        </p:spPr>
      </p:pic>
      <p:pic>
        <p:nvPicPr>
          <p:cNvPr id="6" name="Picture 5"/>
          <p:cNvPicPr>
            <a:picLocks noChangeAspect="1"/>
          </p:cNvPicPr>
          <p:nvPr/>
        </p:nvPicPr>
        <p:blipFill rotWithShape="1">
          <a:blip r:embed="rId2"/>
          <a:srcRect l="31352" t="-1" b="10733"/>
          <a:stretch>
            <a:fillRect/>
          </a:stretch>
        </p:blipFill>
        <p:spPr>
          <a:xfrm flipH="1">
            <a:off x="1462156" y="3113949"/>
            <a:ext cx="487441" cy="845124"/>
          </a:xfrm>
          <a:prstGeom prst="rect">
            <a:avLst/>
          </a:prstGeom>
        </p:spPr>
      </p:pic>
      <p:sp>
        <p:nvSpPr>
          <p:cNvPr id="7" name="TextBox 6"/>
          <p:cNvSpPr txBox="1"/>
          <p:nvPr/>
        </p:nvSpPr>
        <p:spPr>
          <a:xfrm>
            <a:off x="1479671" y="5360886"/>
            <a:ext cx="6186310" cy="923330"/>
          </a:xfrm>
          <a:prstGeom prst="rect">
            <a:avLst/>
          </a:prstGeom>
          <a:noFill/>
        </p:spPr>
        <p:txBody>
          <a:bodyPr wrap="none" rtlCol="0">
            <a:spAutoFit/>
          </a:bodyPr>
          <a:lstStyle/>
          <a:p>
            <a:pPr algn="ctr"/>
            <a:r>
              <a:rPr lang="en-GB" altLang="zh-CN" dirty="0" err="1"/>
              <a:t>从理论上讲，轴</a:t>
            </a:r>
            <a:r>
              <a:rPr lang="zh-CN" altLang="en-US" dirty="0"/>
              <a:t>性</a:t>
            </a:r>
            <a:r>
              <a:rPr lang="en-GB" altLang="zh-CN" dirty="0" err="1"/>
              <a:t>屈光不正最好用</a:t>
            </a:r>
            <a:r>
              <a:rPr lang="zh-CN" altLang="en-US" dirty="0"/>
              <a:t>框架</a:t>
            </a:r>
            <a:r>
              <a:rPr lang="en-GB" altLang="zh-CN" dirty="0" err="1"/>
              <a:t>眼镜矫正</a:t>
            </a:r>
            <a:r>
              <a:rPr lang="en-GB" altLang="zh-CN" dirty="0"/>
              <a:t>。 </a:t>
            </a:r>
          </a:p>
          <a:p>
            <a:pPr algn="ctr"/>
            <a:r>
              <a:rPr lang="en-GB" altLang="zh-CN" dirty="0" err="1"/>
              <a:t>但是，我们通常不知道正在处理</a:t>
            </a:r>
            <a:r>
              <a:rPr lang="zh-CN" altLang="en-US" dirty="0"/>
              <a:t>的是哪种</a:t>
            </a:r>
            <a:r>
              <a:rPr lang="en-GB" altLang="zh-CN" dirty="0" err="1"/>
              <a:t>类型的屈光不正</a:t>
            </a:r>
            <a:r>
              <a:rPr lang="zh-CN" altLang="en-US" dirty="0"/>
              <a:t>。</a:t>
            </a:r>
            <a:endParaRPr lang="en-GB" altLang="zh-CN" dirty="0"/>
          </a:p>
          <a:p>
            <a:pPr algn="ct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par>
                                <p:cTn id="27" presetID="9"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2410" y="2639458"/>
            <a:ext cx="6858000" cy="1589087"/>
          </a:xfrm>
          <a:prstGeom prst="rect">
            <a:avLst/>
          </a:prstGeom>
        </p:spPr>
        <p:txBody>
          <a:bodyPr anchor="ctr">
            <a:noAutofit/>
          </a:bodyPr>
          <a:lstStyle/>
          <a:p>
            <a:pPr algn="ctr"/>
            <a:r>
              <a:rPr lang="en-US" sz="4800" b="1" i="1" dirty="0">
                <a:solidFill>
                  <a:srgbClr val="5C6F7B"/>
                </a:solidFill>
              </a:rPr>
              <a:t>资源</a:t>
            </a:r>
          </a:p>
        </p:txBody>
      </p:sp>
      <p:sp>
        <p:nvSpPr>
          <p:cNvPr id="3" name="Title 1"/>
          <p:cNvSpPr txBox="1"/>
          <p:nvPr/>
        </p:nvSpPr>
        <p:spPr>
          <a:xfrm>
            <a:off x="147551" y="80459"/>
            <a:ext cx="8897841" cy="699470"/>
          </a:xfrm>
          <a:prstGeom prst="rect">
            <a:avLst/>
          </a:prstGeom>
        </p:spPr>
        <p:txBody>
          <a:bodyPr>
            <a:no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r>
              <a:rPr lang="en-US" dirty="0" err="1"/>
              <a:t>近视：</a:t>
            </a:r>
            <a:r>
              <a:rPr lang="en-US" dirty="0" err="1">
                <a:solidFill>
                  <a:srgbClr val="FFFF00"/>
                </a:solidFill>
              </a:rPr>
              <a:t>了解更多信息并关注最新</a:t>
            </a:r>
            <a:r>
              <a:rPr lang="zh-CN" altLang="en-US" dirty="0">
                <a:solidFill>
                  <a:srgbClr val="FFFF00"/>
                </a:solidFill>
              </a:rPr>
              <a:t>进展</a:t>
            </a:r>
            <a:r>
              <a:rPr lang="en-US" dirty="0">
                <a:solidFill>
                  <a:srgbClr val="FFFF00"/>
                </a:solidFill>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708" y="869568"/>
            <a:ext cx="5617720" cy="5020236"/>
          </a:xfrm>
          <a:prstGeom prst="rect">
            <a:avLst/>
          </a:prstGeom>
        </p:spPr>
      </p:pic>
      <p:sp>
        <p:nvSpPr>
          <p:cNvPr id="2" name="TextBox 1"/>
          <p:cNvSpPr txBox="1"/>
          <p:nvPr/>
        </p:nvSpPr>
        <p:spPr>
          <a:xfrm>
            <a:off x="152094" y="77360"/>
            <a:ext cx="8283180" cy="521970"/>
          </a:xfrm>
          <a:prstGeom prst="rect">
            <a:avLst/>
          </a:prstGeom>
          <a:noFill/>
        </p:spPr>
        <p:txBody>
          <a:bodyPr wrap="square" rtlCol="0">
            <a:spAutoFit/>
          </a:bodyPr>
          <a:lstStyle/>
          <a:p>
            <a:r>
              <a:rPr lang="en-AU" sz="2800" dirty="0" err="1">
                <a:solidFill>
                  <a:schemeClr val="bg1"/>
                </a:solidFill>
                <a:latin typeface="Arial" panose="020B0604020202020204" pitchFamily="34" charset="0"/>
                <a:cs typeface="Arial" panose="020B0604020202020204" pitchFamily="34" charset="0"/>
              </a:rPr>
              <a:t>近视眼</a:t>
            </a:r>
            <a:r>
              <a:rPr lang="zh-CN" altLang="en-AU" sz="2800" dirty="0" err="1">
                <a:solidFill>
                  <a:schemeClr val="bg1"/>
                </a:solidFill>
                <a:latin typeface="Arial" panose="020B0604020202020204" pitchFamily="34" charset="0"/>
                <a:cs typeface="Arial" panose="020B0604020202020204" pitchFamily="34" charset="0"/>
              </a:rPr>
              <a:t>防控</a:t>
            </a:r>
            <a:r>
              <a:rPr lang="en-AU" sz="2800" dirty="0" err="1">
                <a:solidFill>
                  <a:schemeClr val="bg1"/>
                </a:solidFill>
                <a:latin typeface="Arial" panose="020B0604020202020204" pitchFamily="34" charset="0"/>
                <a:cs typeface="Arial" panose="020B0604020202020204" pitchFamily="34" charset="0"/>
              </a:rPr>
              <a:t>的临床资源</a:t>
            </a:r>
            <a:endParaRPr lang="en-AU" sz="2800"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5909428" y="1414466"/>
            <a:ext cx="3124169" cy="1920240"/>
          </a:xfrm>
          <a:prstGeom prst="rect">
            <a:avLst/>
          </a:prstGeom>
          <a:noFill/>
        </p:spPr>
        <p:txBody>
          <a:bodyPr wrap="square" rtlCol="0">
            <a:spAutoFit/>
          </a:bodyPr>
          <a:lstStyle/>
          <a:p>
            <a:r>
              <a:rPr lang="en-AU" sz="2000" dirty="0">
                <a:solidFill>
                  <a:srgbClr val="5C6F7B"/>
                </a:solidFill>
                <a:latin typeface="Arial" panose="020B0604020202020204" pitchFamily="34" charset="0"/>
                <a:cs typeface="Arial" panose="020B0604020202020204" pitchFamily="34" charset="0"/>
              </a:rPr>
              <a:t>网站由Drs Kate和Paul Gifford开发：</a:t>
            </a:r>
          </a:p>
          <a:p>
            <a:pPr>
              <a:buFont typeface="Arial" panose="020B0604020202020204" pitchFamily="34" charset="0"/>
              <a:buChar char="•"/>
            </a:pPr>
            <a:r>
              <a:rPr lang="en-AU" sz="2000" dirty="0">
                <a:solidFill>
                  <a:srgbClr val="5C6F7B"/>
                </a:solidFill>
                <a:latin typeface="Arial" panose="020B0604020202020204" pitchFamily="34" charset="0"/>
                <a:cs typeface="Arial" panose="020B0604020202020204" pitchFamily="34" charset="0"/>
              </a:rPr>
              <a:t> 可下载的PDF以帮助患者沟通</a:t>
            </a:r>
          </a:p>
          <a:p>
            <a:pPr>
              <a:buFont typeface="Arial" panose="020B0604020202020204" pitchFamily="34" charset="0"/>
              <a:buChar char="•"/>
            </a:pPr>
            <a:r>
              <a:rPr lang="en-AU" sz="2000" dirty="0">
                <a:solidFill>
                  <a:srgbClr val="5C6F7B"/>
                </a:solidFill>
                <a:latin typeface="Arial" panose="020B0604020202020204" pitchFamily="34" charset="0"/>
                <a:cs typeface="Arial" panose="020B0604020202020204" pitchFamily="34" charset="0"/>
              </a:rPr>
              <a:t> </a:t>
            </a:r>
            <a:r>
              <a:rPr lang="zh-CN" altLang="en-US" sz="2000" dirty="0">
                <a:solidFill>
                  <a:srgbClr val="5C6F7B"/>
                </a:solidFill>
                <a:latin typeface="Arial" panose="020B0604020202020204" pitchFamily="34" charset="0"/>
                <a:cs typeface="Arial" panose="020B0604020202020204" pitchFamily="34" charset="0"/>
              </a:rPr>
              <a:t>有</a:t>
            </a:r>
            <a:r>
              <a:rPr lang="en-AU" sz="2000" dirty="0" err="1">
                <a:solidFill>
                  <a:srgbClr val="5C6F7B"/>
                </a:solidFill>
                <a:latin typeface="Arial" panose="020B0604020202020204" pitchFamily="34" charset="0"/>
                <a:cs typeface="Arial" panose="020B0604020202020204" pitchFamily="34" charset="0"/>
              </a:rPr>
              <a:t>国际客座作者的博客</a:t>
            </a:r>
            <a:endParaRPr lang="en-AU" sz="2000" dirty="0">
              <a:solidFill>
                <a:srgbClr val="5C6F7B"/>
              </a:solidFill>
              <a:latin typeface="Arial" panose="020B0604020202020204" pitchFamily="34" charset="0"/>
              <a:cs typeface="Arial" panose="020B0604020202020204" pitchFamily="34" charset="0"/>
            </a:endParaRPr>
          </a:p>
          <a:p>
            <a:pPr>
              <a:buFont typeface="Arial" panose="020B0604020202020204" pitchFamily="34" charset="0"/>
              <a:buChar char="•"/>
            </a:pPr>
            <a:r>
              <a:rPr lang="en-AU" sz="2000" dirty="0">
                <a:solidFill>
                  <a:srgbClr val="5C6F7B"/>
                </a:solidFill>
                <a:latin typeface="Arial" panose="020B0604020202020204" pitchFamily="34" charset="0"/>
                <a:cs typeface="Arial" panose="020B0604020202020204" pitchFamily="34" charset="0"/>
              </a:rPr>
              <a:t> '如何'临床评估指南</a:t>
            </a:r>
          </a:p>
        </p:txBody>
      </p:sp>
      <p:sp>
        <p:nvSpPr>
          <p:cNvPr id="5" name="TextBox 4"/>
          <p:cNvSpPr txBox="1"/>
          <p:nvPr/>
        </p:nvSpPr>
        <p:spPr>
          <a:xfrm>
            <a:off x="4677373" y="5526779"/>
            <a:ext cx="4356219" cy="400110"/>
          </a:xfrm>
          <a:prstGeom prst="rect">
            <a:avLst/>
          </a:prstGeom>
          <a:noFill/>
        </p:spPr>
        <p:txBody>
          <a:bodyPr wrap="square" rtlCol="0">
            <a:spAutoFit/>
          </a:bodyPr>
          <a:lstStyle/>
          <a:p>
            <a:pPr algn="ctr"/>
            <a:r>
              <a:rPr lang="en-AU" sz="2000" dirty="0">
                <a:latin typeface="Arial" panose="020B0604020202020204" pitchFamily="34" charset="0"/>
                <a:cs typeface="Arial" panose="020B0604020202020204" pitchFamily="34" charset="0"/>
                <a:hlinkClick r:id="rId4"/>
              </a:rPr>
              <a:t>www.myopiaprofile.com</a:t>
            </a:r>
            <a:r>
              <a:rPr lang="en-AU" sz="2000" dirty="0">
                <a:latin typeface="Arial" panose="020B0604020202020204" pitchFamily="34" charset="0"/>
                <a:cs typeface="Arial" panose="020B0604020202020204" pitchFamily="34" charset="0"/>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120"/>
          <a:stretch>
            <a:fillRect/>
          </a:stretch>
        </p:blipFill>
        <p:spPr>
          <a:xfrm>
            <a:off x="351119" y="739696"/>
            <a:ext cx="8446625" cy="5067651"/>
          </a:xfrm>
          <a:prstGeom prst="rect">
            <a:avLst/>
          </a:prstGeom>
        </p:spPr>
      </p:pic>
      <p:sp>
        <p:nvSpPr>
          <p:cNvPr id="3" name="TextBox 2"/>
          <p:cNvSpPr txBox="1"/>
          <p:nvPr/>
        </p:nvSpPr>
        <p:spPr>
          <a:xfrm>
            <a:off x="4025154" y="5364228"/>
            <a:ext cx="4842392" cy="707886"/>
          </a:xfrm>
          <a:prstGeom prst="rect">
            <a:avLst/>
          </a:prstGeom>
          <a:noFill/>
        </p:spPr>
        <p:txBody>
          <a:bodyPr wrap="square" rtlCol="0">
            <a:spAutoFit/>
          </a:bodyPr>
          <a:lstStyle/>
          <a:p>
            <a:pPr algn="ctr"/>
            <a:r>
              <a:rPr lang="en-AU" sz="4000" dirty="0">
                <a:hlinkClick r:id="rId3"/>
              </a:rPr>
              <a:t>www.mykidsvision.org</a:t>
            </a:r>
            <a:r>
              <a:rPr lang="en-AU" sz="4000" dirty="0"/>
              <a:t> </a:t>
            </a:r>
            <a:r>
              <a:rPr lang="en-AU" sz="3600" dirty="0"/>
              <a:t> </a:t>
            </a:r>
          </a:p>
        </p:txBody>
      </p:sp>
      <p:sp>
        <p:nvSpPr>
          <p:cNvPr id="5" name="TextBox 4"/>
          <p:cNvSpPr txBox="1"/>
          <p:nvPr/>
        </p:nvSpPr>
        <p:spPr>
          <a:xfrm>
            <a:off x="377888" y="4673158"/>
            <a:ext cx="4170684" cy="853440"/>
          </a:xfrm>
          <a:prstGeom prst="rect">
            <a:avLst/>
          </a:prstGeom>
          <a:noFill/>
        </p:spPr>
        <p:txBody>
          <a:bodyPr wrap="square" rtlCol="0">
            <a:spAutoFit/>
          </a:bodyPr>
          <a:lstStyle/>
          <a:p>
            <a:pPr>
              <a:lnSpc>
                <a:spcPts val="2000"/>
              </a:lnSpc>
            </a:pPr>
            <a:r>
              <a:rPr lang="en-AU" b="1" dirty="0">
                <a:solidFill>
                  <a:srgbClr val="5C6F7B"/>
                </a:solidFill>
                <a:latin typeface="Arial" panose="020B0604020202020204" pitchFamily="34" charset="0"/>
                <a:cs typeface="Arial" panose="020B0604020202020204" pitchFamily="34" charset="0"/>
              </a:rPr>
              <a:t>网站由Drs Kate和Paul Gifford开发：</a:t>
            </a:r>
          </a:p>
          <a:p>
            <a:pPr>
              <a:lnSpc>
                <a:spcPts val="2000"/>
              </a:lnSpc>
              <a:buFont typeface="Arial" panose="020B0604020202020204" pitchFamily="34" charset="0"/>
              <a:buChar char="•"/>
            </a:pPr>
            <a:r>
              <a:rPr lang="en-AU" b="1" dirty="0">
                <a:solidFill>
                  <a:srgbClr val="5C6F7B"/>
                </a:solidFill>
                <a:latin typeface="Arial" panose="020B0604020202020204" pitchFamily="34" charset="0"/>
                <a:cs typeface="Arial" panose="020B0604020202020204" pitchFamily="34" charset="0"/>
              </a:rPr>
              <a:t> </a:t>
            </a:r>
            <a:r>
              <a:rPr lang="en-AU" b="1" dirty="0" err="1">
                <a:solidFill>
                  <a:srgbClr val="5C6F7B"/>
                </a:solidFill>
                <a:latin typeface="Arial" panose="020B0604020202020204" pitchFamily="34" charset="0"/>
                <a:cs typeface="Arial" panose="020B0604020202020204" pitchFamily="34" charset="0"/>
              </a:rPr>
              <a:t>关于近视的面向家长的</a:t>
            </a:r>
            <a:r>
              <a:rPr lang="zh-CN" altLang="en-US" b="1" dirty="0">
                <a:solidFill>
                  <a:srgbClr val="5C6F7B"/>
                </a:solidFill>
                <a:latin typeface="Arial" panose="020B0604020202020204" pitchFamily="34" charset="0"/>
                <a:cs typeface="Arial" panose="020B0604020202020204" pitchFamily="34" charset="0"/>
              </a:rPr>
              <a:t>资讯</a:t>
            </a:r>
            <a:endParaRPr lang="en-AU" b="1" dirty="0">
              <a:solidFill>
                <a:srgbClr val="5C6F7B"/>
              </a:solidFill>
              <a:latin typeface="Arial" panose="020B0604020202020204" pitchFamily="34" charset="0"/>
              <a:cs typeface="Arial" panose="020B0604020202020204" pitchFamily="34" charset="0"/>
            </a:endParaRPr>
          </a:p>
          <a:p>
            <a:pPr>
              <a:lnSpc>
                <a:spcPts val="2000"/>
              </a:lnSpc>
              <a:buFont typeface="Arial" panose="020B0604020202020204" pitchFamily="34" charset="0"/>
              <a:buChar char="•"/>
            </a:pPr>
            <a:r>
              <a:rPr lang="en-AU" b="1" dirty="0">
                <a:solidFill>
                  <a:srgbClr val="5C6F7B"/>
                </a:solidFill>
                <a:latin typeface="Arial" panose="020B0604020202020204" pitchFamily="34" charset="0"/>
                <a:cs typeface="Arial" panose="020B0604020202020204" pitchFamily="34" charset="0"/>
              </a:rPr>
              <a:t> </a:t>
            </a:r>
            <a:r>
              <a:rPr lang="zh-CN" altLang="en-US" b="1" dirty="0">
                <a:solidFill>
                  <a:srgbClr val="5C6F7B"/>
                </a:solidFill>
                <a:latin typeface="Arial" panose="020B0604020202020204" pitchFamily="34" charset="0"/>
                <a:cs typeface="Arial" panose="020B0604020202020204" pitchFamily="34" charset="0"/>
              </a:rPr>
              <a:t>为</a:t>
            </a:r>
            <a:r>
              <a:rPr lang="en-AU" b="1" dirty="0" err="1">
                <a:solidFill>
                  <a:srgbClr val="5C6F7B"/>
                </a:solidFill>
                <a:latin typeface="Arial" panose="020B0604020202020204" pitchFamily="34" charset="0"/>
                <a:cs typeface="Arial" panose="020B0604020202020204" pitchFamily="34" charset="0"/>
              </a:rPr>
              <a:t>父母</a:t>
            </a:r>
            <a:r>
              <a:rPr lang="zh-CN" altLang="en-US" b="1" dirty="0">
                <a:solidFill>
                  <a:srgbClr val="5C6F7B"/>
                </a:solidFill>
                <a:latin typeface="Arial" panose="020B0604020202020204" pitchFamily="34" charset="0"/>
                <a:cs typeface="Arial" panose="020B0604020202020204" pitchFamily="34" charset="0"/>
              </a:rPr>
              <a:t>提供</a:t>
            </a:r>
            <a:r>
              <a:rPr lang="en-AU" b="1" dirty="0" err="1">
                <a:solidFill>
                  <a:srgbClr val="5C6F7B"/>
                </a:solidFill>
                <a:latin typeface="Arial" panose="020B0604020202020204" pitchFamily="34" charset="0"/>
                <a:cs typeface="Arial" panose="020B0604020202020204" pitchFamily="34" charset="0"/>
              </a:rPr>
              <a:t>近视风险的</a:t>
            </a:r>
            <a:r>
              <a:rPr lang="zh-CN" altLang="en-US" b="1" dirty="0">
                <a:solidFill>
                  <a:srgbClr val="5C6F7B"/>
                </a:solidFill>
                <a:latin typeface="Arial" panose="020B0604020202020204" pitchFamily="34" charset="0"/>
                <a:cs typeface="Arial" panose="020B0604020202020204" pitchFamily="34" charset="0"/>
              </a:rPr>
              <a:t>短期</a:t>
            </a:r>
            <a:r>
              <a:rPr lang="en-AU" b="1" dirty="0" err="1">
                <a:solidFill>
                  <a:srgbClr val="5C6F7B"/>
                </a:solidFill>
                <a:latin typeface="Arial" panose="020B0604020202020204" pitchFamily="34" charset="0"/>
                <a:cs typeface="Arial" panose="020B0604020202020204" pitchFamily="34" charset="0"/>
              </a:rPr>
              <a:t>调查</a:t>
            </a:r>
            <a:endParaRPr lang="en-AU" b="1" dirty="0">
              <a:solidFill>
                <a:srgbClr val="5C6F7B"/>
              </a:solidFill>
              <a:latin typeface="Arial" panose="020B0604020202020204" pitchFamily="34" charset="0"/>
              <a:cs typeface="Arial" panose="020B0604020202020204" pitchFamily="34" charset="0"/>
            </a:endParaRPr>
          </a:p>
        </p:txBody>
      </p:sp>
      <p:sp>
        <p:nvSpPr>
          <p:cNvPr id="6" name="TextBox 5"/>
          <p:cNvSpPr txBox="1"/>
          <p:nvPr/>
        </p:nvSpPr>
        <p:spPr>
          <a:xfrm>
            <a:off x="152094" y="77360"/>
            <a:ext cx="8283180" cy="521970"/>
          </a:xfrm>
          <a:prstGeom prst="rect">
            <a:avLst/>
          </a:prstGeom>
          <a:noFill/>
        </p:spPr>
        <p:txBody>
          <a:bodyPr wrap="square" rtlCol="0">
            <a:spAutoFit/>
          </a:bodyPr>
          <a:lstStyle/>
          <a:p>
            <a:r>
              <a:rPr lang="en-AU" sz="2800" dirty="0" err="1">
                <a:solidFill>
                  <a:schemeClr val="bg1"/>
                </a:solidFill>
                <a:latin typeface="Arial" panose="020B0604020202020204" pitchFamily="34" charset="0"/>
                <a:cs typeface="Arial" panose="020B0604020202020204" pitchFamily="34" charset="0"/>
              </a:rPr>
              <a:t>近视眼</a:t>
            </a:r>
            <a:r>
              <a:rPr lang="zh-CN" altLang="en-AU" sz="2800" dirty="0" err="1">
                <a:solidFill>
                  <a:schemeClr val="bg1"/>
                </a:solidFill>
                <a:latin typeface="Arial" panose="020B0604020202020204" pitchFamily="34" charset="0"/>
                <a:cs typeface="Arial" panose="020B0604020202020204" pitchFamily="34" charset="0"/>
              </a:rPr>
              <a:t>防控</a:t>
            </a:r>
            <a:r>
              <a:rPr lang="en-AU" sz="2800" dirty="0" err="1">
                <a:solidFill>
                  <a:schemeClr val="bg1"/>
                </a:solidFill>
                <a:latin typeface="Arial" panose="020B0604020202020204" pitchFamily="34" charset="0"/>
                <a:cs typeface="Arial" panose="020B0604020202020204" pitchFamily="34" charset="0"/>
              </a:rPr>
              <a:t>的临床资源</a:t>
            </a:r>
            <a:endParaRPr lang="en-AU" sz="2800" dirty="0">
              <a:solidFill>
                <a:schemeClr val="bg1"/>
              </a:solidFill>
              <a:latin typeface="Arial" panose="020B0604020202020204" pitchFamily="34" charset="0"/>
              <a:cs typeface="Arial" panose="020B0604020202020204" pitchFamily="34" charset="0"/>
            </a:endParaRPr>
          </a:p>
        </p:txBody>
      </p:sp>
      <p:sp>
        <p:nvSpPr>
          <p:cNvPr id="4" name="文本框 3"/>
          <p:cNvSpPr txBox="1"/>
          <p:nvPr/>
        </p:nvSpPr>
        <p:spPr>
          <a:xfrm>
            <a:off x="4271011" y="1262380"/>
            <a:ext cx="4596536" cy="4333240"/>
          </a:xfrm>
          <a:prstGeom prst="rect">
            <a:avLst/>
          </a:prstGeom>
          <a:solidFill>
            <a:schemeClr val="bg1"/>
          </a:solidFill>
        </p:spPr>
        <p:txBody>
          <a:bodyPr wrap="square" rtlCol="0">
            <a:noAutofit/>
          </a:bodyPr>
          <a:lstStyle/>
          <a:p>
            <a:pPr>
              <a:lnSpc>
                <a:spcPct val="100000"/>
              </a:lnSpc>
            </a:pPr>
            <a:endParaRPr lang="zh-CN" altLang="en-US" sz="2000" dirty="0"/>
          </a:p>
          <a:p>
            <a:pPr>
              <a:lnSpc>
                <a:spcPct val="100000"/>
              </a:lnSpc>
            </a:pPr>
            <a:r>
              <a:rPr lang="en-US" altLang="zh-CN" sz="2000" b="1" dirty="0">
                <a:solidFill>
                  <a:srgbClr val="92D050"/>
                </a:solidFill>
              </a:rPr>
              <a:t>MY KIDS VISION</a:t>
            </a:r>
            <a:r>
              <a:rPr lang="zh-CN" altLang="en-US" sz="2000" b="1" dirty="0">
                <a:solidFill>
                  <a:srgbClr val="92D050"/>
                </a:solidFill>
              </a:rPr>
              <a:t>是一个免费的在线工具,用于帮助家长评估和管理他们的孩子近视风险。</a:t>
            </a:r>
          </a:p>
          <a:p>
            <a:pPr>
              <a:lnSpc>
                <a:spcPct val="100000"/>
              </a:lnSpc>
            </a:pPr>
            <a:endParaRPr lang="zh-CN" altLang="en-US" sz="2000" dirty="0"/>
          </a:p>
          <a:p>
            <a:pPr>
              <a:lnSpc>
                <a:spcPct val="100000"/>
              </a:lnSpc>
            </a:pPr>
            <a:r>
              <a:rPr lang="zh-CN" altLang="en-US" sz="1600" dirty="0"/>
              <a:t>近视眼(通常称为近视)属于眼睛健康问题,每个父母都应该知道,但可能不知道</a:t>
            </a:r>
            <a:r>
              <a:rPr lang="zh-CN" altLang="en-US" sz="2000" dirty="0"/>
              <a:t>。</a:t>
            </a:r>
          </a:p>
          <a:p>
            <a:pPr>
              <a:lnSpc>
                <a:spcPct val="100000"/>
              </a:lnSpc>
            </a:pPr>
            <a:endParaRPr lang="zh-CN" altLang="en-US" sz="2000" dirty="0"/>
          </a:p>
          <a:p>
            <a:pPr>
              <a:lnSpc>
                <a:spcPct val="100000"/>
              </a:lnSpc>
            </a:pPr>
            <a:endParaRPr lang="zh-CN" altLang="en-US" sz="2000" dirty="0"/>
          </a:p>
          <a:p>
            <a:pPr>
              <a:lnSpc>
                <a:spcPct val="100000"/>
              </a:lnSpc>
            </a:pPr>
            <a:endParaRPr lang="zh-CN" altLang="en-US" sz="2000" dirty="0"/>
          </a:p>
          <a:p>
            <a:pPr>
              <a:lnSpc>
                <a:spcPct val="100000"/>
              </a:lnSpc>
            </a:pPr>
            <a:r>
              <a:rPr lang="zh-CN" altLang="en-US" sz="1400" dirty="0"/>
              <a:t>这是什么?根据您孩子近视发展或恶化的风险，进行</a:t>
            </a:r>
            <a:r>
              <a:rPr lang="en-US" altLang="zh-CN" sz="1400" dirty="0"/>
              <a:t>6</a:t>
            </a:r>
            <a:r>
              <a:rPr lang="zh-CN" altLang="en-US" sz="1400" dirty="0"/>
              <a:t>个问题的调查并提供具体建议。</a:t>
            </a:r>
          </a:p>
          <a:p>
            <a:pPr>
              <a:lnSpc>
                <a:spcPct val="100000"/>
              </a:lnSpc>
            </a:pPr>
            <a:endParaRPr lang="zh-CN" altLang="en-US" sz="2000" dirty="0"/>
          </a:p>
        </p:txBody>
      </p:sp>
      <p:sp>
        <p:nvSpPr>
          <p:cNvPr id="7" name="文本框 6"/>
          <p:cNvSpPr txBox="1"/>
          <p:nvPr/>
        </p:nvSpPr>
        <p:spPr>
          <a:xfrm>
            <a:off x="4432935" y="3623310"/>
            <a:ext cx="2989580" cy="439239"/>
          </a:xfrm>
          <a:prstGeom prst="rect">
            <a:avLst/>
          </a:prstGeom>
          <a:solidFill>
            <a:srgbClr val="00B050"/>
          </a:solidFill>
        </p:spPr>
        <p:txBody>
          <a:bodyPr wrap="square" rtlCol="0">
            <a:noAutofit/>
          </a:bodyPr>
          <a:lstStyle/>
          <a:p>
            <a:pPr>
              <a:lnSpc>
                <a:spcPct val="100000"/>
              </a:lnSpc>
            </a:pPr>
            <a:r>
              <a:rPr lang="zh-CN" altLang="en-US" sz="2400" dirty="0">
                <a:solidFill>
                  <a:schemeClr val="bg1"/>
                </a:solidFill>
              </a:rPr>
              <a:t>   评估我孩子的风险</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7527"/>
          <a:stretch>
            <a:fillRect/>
          </a:stretch>
        </p:blipFill>
        <p:spPr>
          <a:xfrm>
            <a:off x="1689027" y="3574252"/>
            <a:ext cx="5759417" cy="2808464"/>
          </a:xfrm>
          <a:prstGeom prst="rect">
            <a:avLst/>
          </a:prstGeom>
        </p:spPr>
      </p:pic>
      <p:pic>
        <p:nvPicPr>
          <p:cNvPr id="3" name="Picture 2"/>
          <p:cNvPicPr>
            <a:picLocks noChangeAspect="1"/>
          </p:cNvPicPr>
          <p:nvPr/>
        </p:nvPicPr>
        <p:blipFill>
          <a:blip r:embed="rId3"/>
          <a:stretch>
            <a:fillRect/>
          </a:stretch>
        </p:blipFill>
        <p:spPr>
          <a:xfrm>
            <a:off x="1689030" y="775553"/>
            <a:ext cx="5765789" cy="2825594"/>
          </a:xfrm>
          <a:prstGeom prst="rect">
            <a:avLst/>
          </a:prstGeom>
        </p:spPr>
      </p:pic>
      <p:sp>
        <p:nvSpPr>
          <p:cNvPr id="5" name="TextBox 4"/>
          <p:cNvSpPr txBox="1"/>
          <p:nvPr/>
        </p:nvSpPr>
        <p:spPr>
          <a:xfrm>
            <a:off x="152094" y="77360"/>
            <a:ext cx="8283180" cy="521970"/>
          </a:xfrm>
          <a:prstGeom prst="rect">
            <a:avLst/>
          </a:prstGeom>
          <a:noFill/>
        </p:spPr>
        <p:txBody>
          <a:bodyPr wrap="square" rtlCol="0">
            <a:spAutoFit/>
          </a:bodyPr>
          <a:lstStyle/>
          <a:p>
            <a:r>
              <a:rPr lang="en-AU" sz="2800" dirty="0" err="1">
                <a:solidFill>
                  <a:schemeClr val="bg1"/>
                </a:solidFill>
                <a:latin typeface="Arial" panose="020B0604020202020204" pitchFamily="34" charset="0"/>
                <a:cs typeface="Arial" panose="020B0604020202020204" pitchFamily="34" charset="0"/>
              </a:rPr>
              <a:t>近视眼</a:t>
            </a:r>
            <a:r>
              <a:rPr lang="zh-CN" altLang="en-AU" sz="2800" dirty="0" err="1">
                <a:solidFill>
                  <a:schemeClr val="bg1"/>
                </a:solidFill>
                <a:latin typeface="Arial" panose="020B0604020202020204" pitchFamily="34" charset="0"/>
                <a:cs typeface="Arial" panose="020B0604020202020204" pitchFamily="34" charset="0"/>
              </a:rPr>
              <a:t>防控</a:t>
            </a:r>
            <a:r>
              <a:rPr lang="en-AU" sz="2800" dirty="0" err="1">
                <a:solidFill>
                  <a:schemeClr val="bg1"/>
                </a:solidFill>
                <a:latin typeface="Arial" panose="020B0604020202020204" pitchFamily="34" charset="0"/>
                <a:cs typeface="Arial" panose="020B0604020202020204" pitchFamily="34" charset="0"/>
              </a:rPr>
              <a:t>的临床资源</a:t>
            </a:r>
            <a:endParaRPr lang="en-AU" sz="28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5668" t="20199" r="20588"/>
          <a:stretch>
            <a:fillRect/>
          </a:stretch>
        </p:blipFill>
        <p:spPr>
          <a:xfrm>
            <a:off x="190812" y="1689244"/>
            <a:ext cx="2871788" cy="3443287"/>
          </a:xfrm>
          <a:prstGeom prst="rect">
            <a:avLst/>
          </a:prstGeom>
        </p:spPr>
      </p:pic>
      <p:pic>
        <p:nvPicPr>
          <p:cNvPr id="3" name="Picture 2"/>
          <p:cNvPicPr>
            <a:picLocks noChangeAspect="1"/>
          </p:cNvPicPr>
          <p:nvPr/>
        </p:nvPicPr>
        <p:blipFill rotWithShape="1">
          <a:blip r:embed="rId4"/>
          <a:srcRect l="25692" t="22560" b="15549"/>
          <a:stretch>
            <a:fillRect/>
          </a:stretch>
        </p:blipFill>
        <p:spPr>
          <a:xfrm>
            <a:off x="3241495" y="2178844"/>
            <a:ext cx="2686049" cy="3383758"/>
          </a:xfrm>
          <a:prstGeom prst="rect">
            <a:avLst/>
          </a:prstGeom>
        </p:spPr>
      </p:pic>
      <p:pic>
        <p:nvPicPr>
          <p:cNvPr id="4" name="Picture 3"/>
          <p:cNvPicPr>
            <a:picLocks noChangeAspect="1"/>
          </p:cNvPicPr>
          <p:nvPr/>
        </p:nvPicPr>
        <p:blipFill rotWithShape="1">
          <a:blip r:embed="rId3"/>
          <a:srcRect r="47259" b="82339"/>
          <a:stretch>
            <a:fillRect/>
          </a:stretch>
        </p:blipFill>
        <p:spPr>
          <a:xfrm>
            <a:off x="258372" y="926435"/>
            <a:ext cx="2818212" cy="762000"/>
          </a:xfrm>
          <a:prstGeom prst="rect">
            <a:avLst/>
          </a:prstGeom>
        </p:spPr>
      </p:pic>
      <p:pic>
        <p:nvPicPr>
          <p:cNvPr id="6" name="Picture 5"/>
          <p:cNvPicPr>
            <a:picLocks noChangeAspect="1"/>
          </p:cNvPicPr>
          <p:nvPr/>
        </p:nvPicPr>
        <p:blipFill rotWithShape="1">
          <a:blip r:embed="rId4"/>
          <a:srcRect t="-1" r="24704" b="78964"/>
          <a:stretch>
            <a:fillRect/>
          </a:stretch>
        </p:blipFill>
        <p:spPr>
          <a:xfrm>
            <a:off x="3241484" y="1051003"/>
            <a:ext cx="2721769" cy="1150143"/>
          </a:xfrm>
          <a:prstGeom prst="rect">
            <a:avLst/>
          </a:prstGeom>
        </p:spPr>
      </p:pic>
      <p:sp>
        <p:nvSpPr>
          <p:cNvPr id="5" name="TextBox 4"/>
          <p:cNvSpPr txBox="1"/>
          <p:nvPr/>
        </p:nvSpPr>
        <p:spPr>
          <a:xfrm>
            <a:off x="-98610" y="5087483"/>
            <a:ext cx="3346531" cy="461665"/>
          </a:xfrm>
          <a:prstGeom prst="rect">
            <a:avLst/>
          </a:prstGeom>
          <a:noFill/>
        </p:spPr>
        <p:txBody>
          <a:bodyPr wrap="square" rtlCol="0">
            <a:spAutoFit/>
          </a:bodyPr>
          <a:lstStyle/>
          <a:p>
            <a:pPr algn="ctr"/>
            <a:r>
              <a:rPr lang="en-AU" sz="2400" dirty="0"/>
              <a:t>www.mivision.com.au</a:t>
            </a:r>
          </a:p>
        </p:txBody>
      </p:sp>
      <p:pic>
        <p:nvPicPr>
          <p:cNvPr id="9" name="Picture 8"/>
          <p:cNvPicPr>
            <a:picLocks noChangeAspect="1"/>
          </p:cNvPicPr>
          <p:nvPr/>
        </p:nvPicPr>
        <p:blipFill rotWithShape="1">
          <a:blip r:embed="rId4"/>
          <a:srcRect t="-1" r="24704" b="78964"/>
          <a:stretch>
            <a:fillRect/>
          </a:stretch>
        </p:blipFill>
        <p:spPr>
          <a:xfrm>
            <a:off x="6070412" y="1051002"/>
            <a:ext cx="2721769" cy="1150143"/>
          </a:xfrm>
          <a:prstGeom prst="rect">
            <a:avLst/>
          </a:prstGeom>
        </p:spPr>
      </p:pic>
      <p:pic>
        <p:nvPicPr>
          <p:cNvPr id="10" name="Picture 9"/>
          <p:cNvPicPr>
            <a:picLocks noChangeAspect="1"/>
          </p:cNvPicPr>
          <p:nvPr/>
        </p:nvPicPr>
        <p:blipFill rotWithShape="1">
          <a:blip r:embed="rId5"/>
          <a:srcRect b="45444"/>
          <a:stretch>
            <a:fillRect/>
          </a:stretch>
        </p:blipFill>
        <p:spPr>
          <a:xfrm>
            <a:off x="6070412" y="2201108"/>
            <a:ext cx="2715305" cy="2768888"/>
          </a:xfrm>
          <a:prstGeom prst="rect">
            <a:avLst/>
          </a:prstGeom>
        </p:spPr>
      </p:pic>
      <p:sp>
        <p:nvSpPr>
          <p:cNvPr id="11" name="TextBox 10"/>
          <p:cNvSpPr txBox="1"/>
          <p:nvPr/>
        </p:nvSpPr>
        <p:spPr>
          <a:xfrm>
            <a:off x="152094" y="77360"/>
            <a:ext cx="8283180" cy="521970"/>
          </a:xfrm>
          <a:prstGeom prst="rect">
            <a:avLst/>
          </a:prstGeom>
          <a:noFill/>
        </p:spPr>
        <p:txBody>
          <a:bodyPr wrap="square" rtlCol="0">
            <a:spAutoFit/>
          </a:bodyPr>
          <a:lstStyle/>
          <a:p>
            <a:r>
              <a:rPr lang="en-AU" sz="2800" dirty="0">
                <a:solidFill>
                  <a:schemeClr val="bg1"/>
                </a:solidFill>
                <a:latin typeface="Arial" panose="020B0604020202020204" pitchFamily="34" charset="0"/>
                <a:cs typeface="Arial" panose="020B0604020202020204" pitchFamily="34" charset="0"/>
              </a:rPr>
              <a:t>近视临床资源：</a:t>
            </a:r>
            <a:r>
              <a:rPr lang="zh-CN" altLang="en-AU" sz="2800" dirty="0">
                <a:solidFill>
                  <a:srgbClr val="FFFF00"/>
                </a:solidFill>
                <a:latin typeface="Arial" panose="020B0604020202020204" pitchFamily="34" charset="0"/>
                <a:cs typeface="Arial" panose="020B0604020202020204" pitchFamily="34" charset="0"/>
              </a:rPr>
              <a:t>拓展</a:t>
            </a:r>
            <a:r>
              <a:rPr lang="en-AU" sz="2800" dirty="0">
                <a:solidFill>
                  <a:srgbClr val="FFFF00"/>
                </a:solidFill>
                <a:latin typeface="Arial" panose="020B0604020202020204" pitchFamily="34" charset="0"/>
                <a:cs typeface="Arial" panose="020B0604020202020204" pitchFamily="34" charset="0"/>
              </a:rPr>
              <a:t>阅读</a:t>
            </a:r>
          </a:p>
        </p:txBody>
      </p:sp>
      <p:sp>
        <p:nvSpPr>
          <p:cNvPr id="8" name="文本框 7"/>
          <p:cNvSpPr txBox="1"/>
          <p:nvPr/>
        </p:nvSpPr>
        <p:spPr>
          <a:xfrm>
            <a:off x="330200" y="2113915"/>
            <a:ext cx="2488565" cy="676275"/>
          </a:xfrm>
          <a:prstGeom prst="rect">
            <a:avLst/>
          </a:prstGeom>
          <a:solidFill>
            <a:schemeClr val="bg1"/>
          </a:solidFill>
        </p:spPr>
        <p:txBody>
          <a:bodyPr wrap="square" rtlCol="0">
            <a:noAutofit/>
          </a:bodyPr>
          <a:lstStyle/>
          <a:p>
            <a:pPr>
              <a:lnSpc>
                <a:spcPct val="100000"/>
              </a:lnSpc>
            </a:pPr>
            <a:r>
              <a:rPr lang="zh-CN" altLang="en-US" dirty="0"/>
              <a:t>隐形眼镜在近视眼控制中的应用</a:t>
            </a:r>
          </a:p>
        </p:txBody>
      </p:sp>
      <p:sp>
        <p:nvSpPr>
          <p:cNvPr id="12" name="文本框 11"/>
          <p:cNvSpPr txBox="1"/>
          <p:nvPr/>
        </p:nvSpPr>
        <p:spPr>
          <a:xfrm>
            <a:off x="258445" y="4323715"/>
            <a:ext cx="2647950" cy="835025"/>
          </a:xfrm>
          <a:prstGeom prst="rect">
            <a:avLst/>
          </a:prstGeom>
          <a:solidFill>
            <a:schemeClr val="bg1">
              <a:lumMod val="95000"/>
            </a:schemeClr>
          </a:solidFill>
        </p:spPr>
        <p:txBody>
          <a:bodyPr wrap="square" rtlCol="0">
            <a:noAutofit/>
          </a:bodyPr>
          <a:lstStyle/>
          <a:p>
            <a:pPr>
              <a:lnSpc>
                <a:spcPct val="100000"/>
              </a:lnSpc>
            </a:pPr>
            <a:r>
              <a:rPr lang="zh-CN" altLang="en-US" sz="1200"/>
              <a:t>采用积极主动的方法来控制近视的发展将有助于你的患者现在和将来的眼睛健康。但是首先你需要对你所采取的策略充满信心。</a:t>
            </a:r>
          </a:p>
        </p:txBody>
      </p:sp>
      <p:sp>
        <p:nvSpPr>
          <p:cNvPr id="13" name="TextBox 12"/>
          <p:cNvSpPr txBox="1"/>
          <p:nvPr/>
        </p:nvSpPr>
        <p:spPr>
          <a:xfrm>
            <a:off x="3241484" y="3153295"/>
            <a:ext cx="2587614" cy="707886"/>
          </a:xfrm>
          <a:prstGeom prst="rect">
            <a:avLst/>
          </a:prstGeom>
          <a:solidFill>
            <a:schemeClr val="bg1"/>
          </a:solidFill>
        </p:spPr>
        <p:txBody>
          <a:bodyPr wrap="square" rtlCol="0">
            <a:spAutoFit/>
          </a:bodyPr>
          <a:lstStyle/>
          <a:p>
            <a:r>
              <a:rPr lang="zh-CN" altLang="en-US" sz="2000" dirty="0">
                <a:solidFill>
                  <a:schemeClr val="accent1">
                    <a:lumMod val="75000"/>
                  </a:schemeClr>
                </a:solidFill>
              </a:rPr>
              <a:t>为近视控制热潮做准备</a:t>
            </a:r>
          </a:p>
        </p:txBody>
      </p:sp>
      <p:sp>
        <p:nvSpPr>
          <p:cNvPr id="14" name="TextBox 13"/>
          <p:cNvSpPr txBox="1"/>
          <p:nvPr/>
        </p:nvSpPr>
        <p:spPr>
          <a:xfrm>
            <a:off x="4396509" y="1163782"/>
            <a:ext cx="858982" cy="553998"/>
          </a:xfrm>
          <a:prstGeom prst="rect">
            <a:avLst/>
          </a:prstGeom>
          <a:solidFill>
            <a:schemeClr val="bg1"/>
          </a:solidFill>
        </p:spPr>
        <p:txBody>
          <a:bodyPr wrap="square" rtlCol="0">
            <a:spAutoFit/>
          </a:bodyPr>
          <a:lstStyle/>
          <a:p>
            <a:r>
              <a:rPr lang="zh-CN" altLang="en-US" sz="1000" dirty="0">
                <a:solidFill>
                  <a:srgbClr val="0073AE"/>
                </a:solidFill>
              </a:rPr>
              <a:t>领先的临床隐形眼镜信息资源</a:t>
            </a:r>
          </a:p>
        </p:txBody>
      </p:sp>
      <p:sp>
        <p:nvSpPr>
          <p:cNvPr id="15" name="TextBox 14"/>
          <p:cNvSpPr txBox="1"/>
          <p:nvPr/>
        </p:nvSpPr>
        <p:spPr>
          <a:xfrm>
            <a:off x="3241484" y="2854036"/>
            <a:ext cx="1464443" cy="369332"/>
          </a:xfrm>
          <a:prstGeom prst="rect">
            <a:avLst/>
          </a:prstGeom>
          <a:solidFill>
            <a:schemeClr val="bg1"/>
          </a:solidFill>
        </p:spPr>
        <p:txBody>
          <a:bodyPr wrap="square" rtlCol="0">
            <a:spAutoFit/>
          </a:bodyPr>
          <a:lstStyle/>
          <a:p>
            <a:r>
              <a:rPr lang="zh-CN" altLang="en-US" dirty="0">
                <a:solidFill>
                  <a:srgbClr val="0073AE"/>
                </a:solidFill>
              </a:rPr>
              <a:t>近视控制</a:t>
            </a:r>
          </a:p>
        </p:txBody>
      </p:sp>
      <p:sp>
        <p:nvSpPr>
          <p:cNvPr id="16" name="TextBox 15"/>
          <p:cNvSpPr txBox="1"/>
          <p:nvPr/>
        </p:nvSpPr>
        <p:spPr>
          <a:xfrm>
            <a:off x="7236805" y="1135246"/>
            <a:ext cx="858982" cy="553998"/>
          </a:xfrm>
          <a:prstGeom prst="rect">
            <a:avLst/>
          </a:prstGeom>
          <a:solidFill>
            <a:schemeClr val="bg1"/>
          </a:solidFill>
        </p:spPr>
        <p:txBody>
          <a:bodyPr wrap="square" rtlCol="0">
            <a:spAutoFit/>
          </a:bodyPr>
          <a:lstStyle/>
          <a:p>
            <a:r>
              <a:rPr lang="zh-CN" altLang="en-US" sz="1000" dirty="0">
                <a:solidFill>
                  <a:srgbClr val="0073AE"/>
                </a:solidFill>
              </a:rPr>
              <a:t>领先的临床隐形眼镜信息资源</a:t>
            </a:r>
          </a:p>
        </p:txBody>
      </p:sp>
      <p:sp>
        <p:nvSpPr>
          <p:cNvPr id="17" name="TextBox 16"/>
          <p:cNvSpPr txBox="1"/>
          <p:nvPr/>
        </p:nvSpPr>
        <p:spPr>
          <a:xfrm>
            <a:off x="3247921" y="3861181"/>
            <a:ext cx="2581177" cy="600164"/>
          </a:xfrm>
          <a:prstGeom prst="rect">
            <a:avLst/>
          </a:prstGeom>
          <a:solidFill>
            <a:schemeClr val="bg1"/>
          </a:solidFill>
        </p:spPr>
        <p:txBody>
          <a:bodyPr wrap="square" rtlCol="0">
            <a:spAutoFit/>
          </a:bodyPr>
          <a:lstStyle/>
          <a:p>
            <a:r>
              <a:rPr lang="zh-CN" altLang="en-US" sz="1100" dirty="0">
                <a:solidFill>
                  <a:srgbClr val="0073AE"/>
                </a:solidFill>
              </a:rPr>
              <a:t>随着近视控制证据和意识的建立，很明显我们现在需要采取行动。你准备好了吗？</a:t>
            </a:r>
          </a:p>
        </p:txBody>
      </p:sp>
      <p:sp>
        <p:nvSpPr>
          <p:cNvPr id="18" name="TextBox 17"/>
          <p:cNvSpPr txBox="1"/>
          <p:nvPr/>
        </p:nvSpPr>
        <p:spPr>
          <a:xfrm>
            <a:off x="3241484" y="4762005"/>
            <a:ext cx="2587614" cy="1092607"/>
          </a:xfrm>
          <a:prstGeom prst="rect">
            <a:avLst/>
          </a:prstGeom>
          <a:solidFill>
            <a:schemeClr val="bg1"/>
          </a:solidFill>
        </p:spPr>
        <p:txBody>
          <a:bodyPr wrap="square" rtlCol="0">
            <a:spAutoFit/>
          </a:bodyPr>
          <a:lstStyle/>
          <a:p>
            <a:r>
              <a:rPr lang="zh-CN" altLang="en-US" sz="2000" dirty="0">
                <a:solidFill>
                  <a:srgbClr val="FF0000"/>
                </a:solidFill>
              </a:rPr>
              <a:t>越</a:t>
            </a:r>
            <a:r>
              <a:rPr lang="zh-CN" altLang="en-US" sz="900" dirty="0"/>
              <a:t>来越多的证据表明，在世界各地和不同种族的许多人群中，近视的发生率都在增加。在澳大利亚，欧洲高加索后裔</a:t>
            </a:r>
            <a:r>
              <a:rPr lang="en-US" altLang="zh-CN" sz="900" dirty="0"/>
              <a:t>12</a:t>
            </a:r>
            <a:r>
              <a:rPr lang="zh-CN" altLang="en-US" sz="900" dirty="0"/>
              <a:t>岁儿童的近视率从</a:t>
            </a:r>
            <a:r>
              <a:rPr lang="en-US" altLang="zh-CN" sz="900" dirty="0"/>
              <a:t>2005</a:t>
            </a:r>
            <a:r>
              <a:rPr lang="zh-CN" altLang="en-US" sz="900" dirty="0"/>
              <a:t>年到</a:t>
            </a:r>
            <a:r>
              <a:rPr lang="en-US" altLang="zh-CN" sz="900" dirty="0"/>
              <a:t>2011</a:t>
            </a:r>
            <a:r>
              <a:rPr lang="zh-CN" altLang="en-US" sz="900" dirty="0"/>
              <a:t>年翻了一番，超过</a:t>
            </a:r>
            <a:r>
              <a:rPr lang="en-US" altLang="zh-CN" sz="900" dirty="0"/>
              <a:t>50%</a:t>
            </a:r>
            <a:r>
              <a:rPr lang="zh-CN" altLang="en-US" sz="900" dirty="0"/>
              <a:t>的东亚裔澳大利亚儿童近视（</a:t>
            </a:r>
            <a:r>
              <a:rPr lang="en-US" altLang="zh-CN" sz="900" dirty="0"/>
              <a:t>French</a:t>
            </a:r>
            <a:r>
              <a:rPr lang="zh-CN" altLang="en-US" sz="900" dirty="0"/>
              <a:t>等人，</a:t>
            </a:r>
            <a:r>
              <a:rPr lang="en-US" altLang="zh-CN" sz="900" dirty="0"/>
              <a:t>2013</a:t>
            </a:r>
            <a:r>
              <a:rPr lang="zh-CN" altLang="en-US" sz="900" dirty="0"/>
              <a:t>年），同一年龄</a:t>
            </a:r>
            <a:r>
              <a:rPr lang="en-US" altLang="zh-CN" sz="900" dirty="0"/>
              <a:t>……</a:t>
            </a:r>
            <a:endParaRPr lang="zh-CN" altLang="en-US" sz="900" dirty="0"/>
          </a:p>
        </p:txBody>
      </p:sp>
      <p:sp>
        <p:nvSpPr>
          <p:cNvPr id="7" name="TextBox 6"/>
          <p:cNvSpPr txBox="1"/>
          <p:nvPr/>
        </p:nvSpPr>
        <p:spPr>
          <a:xfrm>
            <a:off x="4105836" y="5562628"/>
            <a:ext cx="3817673" cy="584775"/>
          </a:xfrm>
          <a:prstGeom prst="rect">
            <a:avLst/>
          </a:prstGeom>
          <a:noFill/>
        </p:spPr>
        <p:txBody>
          <a:bodyPr wrap="square" rtlCol="0">
            <a:spAutoFit/>
          </a:bodyPr>
          <a:lstStyle/>
          <a:p>
            <a:pPr algn="ctr"/>
            <a:r>
              <a:rPr lang="en-AU" sz="3200" dirty="0"/>
              <a:t>www.clspectrum.com</a:t>
            </a:r>
          </a:p>
        </p:txBody>
      </p:sp>
      <p:sp>
        <p:nvSpPr>
          <p:cNvPr id="19" name="TextBox 18"/>
          <p:cNvSpPr txBox="1"/>
          <p:nvPr/>
        </p:nvSpPr>
        <p:spPr>
          <a:xfrm>
            <a:off x="6070412" y="2515482"/>
            <a:ext cx="2597853" cy="707886"/>
          </a:xfrm>
          <a:prstGeom prst="rect">
            <a:avLst/>
          </a:prstGeom>
          <a:solidFill>
            <a:schemeClr val="bg1"/>
          </a:solidFill>
        </p:spPr>
        <p:txBody>
          <a:bodyPr wrap="square" rtlCol="0">
            <a:spAutoFit/>
          </a:bodyPr>
          <a:lstStyle/>
          <a:p>
            <a:r>
              <a:rPr lang="zh-CN" altLang="en-US" sz="2000" dirty="0"/>
              <a:t>确定近视眼控制策</a:t>
            </a:r>
            <a:endParaRPr lang="en-US" altLang="zh-CN" sz="2000" dirty="0"/>
          </a:p>
          <a:p>
            <a:r>
              <a:rPr lang="zh-CN" altLang="en-US" sz="2000" dirty="0"/>
              <a:t>略</a:t>
            </a:r>
          </a:p>
        </p:txBody>
      </p:sp>
      <p:sp>
        <p:nvSpPr>
          <p:cNvPr id="20" name="TextBox 19"/>
          <p:cNvSpPr txBox="1"/>
          <p:nvPr/>
        </p:nvSpPr>
        <p:spPr>
          <a:xfrm>
            <a:off x="6063948" y="3153295"/>
            <a:ext cx="2721769" cy="830997"/>
          </a:xfrm>
          <a:prstGeom prst="rect">
            <a:avLst/>
          </a:prstGeom>
          <a:solidFill>
            <a:schemeClr val="bg1"/>
          </a:solidFill>
        </p:spPr>
        <p:txBody>
          <a:bodyPr wrap="square" rtlCol="0">
            <a:spAutoFit/>
          </a:bodyPr>
          <a:lstStyle/>
          <a:p>
            <a:r>
              <a:rPr lang="zh-CN" altLang="en-US" sz="1600" dirty="0"/>
              <a:t>一个系统的方法可以帮助从业者更有效地将近视眼控制付诸实践</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763177" y="1187611"/>
            <a:ext cx="8179117" cy="4706471"/>
          </a:xfrm>
        </p:spPr>
        <p:txBody>
          <a:bodyPr>
            <a:normAutofit/>
          </a:bodyPr>
          <a:lstStyle/>
          <a:p>
            <a:pPr>
              <a:lnSpc>
                <a:spcPct val="150000"/>
              </a:lnSpc>
              <a:buBlip>
                <a:blip r:embed="rId3"/>
              </a:buBlip>
            </a:pPr>
            <a:r>
              <a:rPr lang="en-US" sz="2000" b="1" dirty="0" err="1"/>
              <a:t>确定干预</a:t>
            </a:r>
            <a:r>
              <a:rPr lang="zh-CN" altLang="en-US" sz="2000" b="1" dirty="0"/>
              <a:t>并</a:t>
            </a:r>
            <a:r>
              <a:rPr lang="en-US" sz="2000" b="1" dirty="0" err="1"/>
              <a:t>重新测</a:t>
            </a:r>
            <a:r>
              <a:rPr lang="zh-CN" altLang="en-US" sz="2000" b="1" dirty="0"/>
              <a:t>定</a:t>
            </a:r>
            <a:r>
              <a:rPr lang="en-US" sz="2000" b="1" dirty="0" err="1"/>
              <a:t>双眼视力</a:t>
            </a:r>
            <a:r>
              <a:rPr lang="zh-CN" altLang="en-US" sz="2000" b="1" dirty="0"/>
              <a:t>。</a:t>
            </a:r>
            <a:endParaRPr lang="en-US" sz="2000" b="1" dirty="0"/>
          </a:p>
          <a:p>
            <a:pPr>
              <a:lnSpc>
                <a:spcPct val="150000"/>
              </a:lnSpc>
              <a:buBlip>
                <a:blip r:embed="rId3"/>
              </a:buBlip>
            </a:pPr>
            <a:r>
              <a:rPr lang="en-US" sz="2000" b="1" dirty="0"/>
              <a:t> CL并发症的风险可能&lt;</a:t>
            </a:r>
            <a:r>
              <a:rPr lang="en-US" sz="2000" b="1" dirty="0" err="1"/>
              <a:t>你认为</a:t>
            </a:r>
            <a:r>
              <a:rPr lang="zh-CN" altLang="en-US" sz="2000" b="1" dirty="0"/>
              <a:t>的，</a:t>
            </a:r>
            <a:r>
              <a:rPr lang="en-US" sz="2000" b="1" dirty="0" err="1"/>
              <a:t>但是</a:t>
            </a:r>
            <a:r>
              <a:rPr lang="en-US" sz="2000" b="1" dirty="0"/>
              <a:t>......</a:t>
            </a:r>
            <a:r>
              <a:rPr lang="en-US" sz="2000" b="1" dirty="0" err="1"/>
              <a:t>近视的未来病理风险，尤其是高度近视，是肯定的</a:t>
            </a:r>
            <a:r>
              <a:rPr lang="zh-CN" altLang="en-US" sz="2000" b="1" dirty="0"/>
              <a:t>。</a:t>
            </a:r>
            <a:endParaRPr lang="en-US" sz="2000" b="1" dirty="0"/>
          </a:p>
          <a:p>
            <a:pPr>
              <a:lnSpc>
                <a:spcPct val="150000"/>
              </a:lnSpc>
              <a:buBlip>
                <a:blip r:embed="rId3"/>
              </a:buBlip>
            </a:pPr>
            <a:r>
              <a:rPr lang="en-US" sz="2000" b="1" dirty="0"/>
              <a:t> CL依从性通常很好，但需要加强，特别是对于8-12岁的儿童</a:t>
            </a:r>
            <a:r>
              <a:rPr lang="zh-CN" altLang="en-US" sz="2000" b="1" dirty="0"/>
              <a:t>。</a:t>
            </a:r>
            <a:endParaRPr lang="en-US" sz="2000" b="1" dirty="0"/>
          </a:p>
          <a:p>
            <a:pPr>
              <a:lnSpc>
                <a:spcPct val="150000"/>
              </a:lnSpc>
              <a:buBlip>
                <a:blip r:embed="rId3"/>
              </a:buBlip>
            </a:pPr>
            <a:r>
              <a:rPr lang="zh-CN" altLang="en-US" sz="2000" b="1" dirty="0"/>
              <a:t>儿童的</a:t>
            </a:r>
            <a:r>
              <a:rPr lang="en-US" altLang="zh-CN" sz="2000" b="1" dirty="0"/>
              <a:t>CL</a:t>
            </a:r>
            <a:r>
              <a:rPr lang="zh-CN" altLang="en-US" sz="2000" b="1" dirty="0"/>
              <a:t>安全性与成人相似，戴</a:t>
            </a:r>
            <a:r>
              <a:rPr lang="en-US" altLang="zh-CN" sz="2000" b="1" dirty="0" err="1"/>
              <a:t>SCLs</a:t>
            </a:r>
            <a:r>
              <a:rPr lang="zh-CN" altLang="en-US" sz="2000" b="1" dirty="0"/>
              <a:t>的儿童较成人安全。</a:t>
            </a:r>
            <a:endParaRPr lang="en-US" sz="2000" b="1" dirty="0"/>
          </a:p>
          <a:p>
            <a:pPr>
              <a:lnSpc>
                <a:spcPct val="150000"/>
              </a:lnSpc>
              <a:buBlip>
                <a:blip r:embed="rId3"/>
              </a:buBlip>
            </a:pPr>
            <a:r>
              <a:rPr lang="en-US" sz="2000" b="1" dirty="0"/>
              <a:t> </a:t>
            </a:r>
            <a:r>
              <a:rPr lang="en-US" sz="2000" b="1" dirty="0" err="1"/>
              <a:t>提供有关视觉环境的建议，尤其是户外</a:t>
            </a:r>
            <a:r>
              <a:rPr lang="zh-CN" altLang="en-US" sz="2000" b="1" dirty="0"/>
              <a:t>部分。</a:t>
            </a:r>
            <a:endParaRPr lang="en-US" sz="2000" b="1" dirty="0"/>
          </a:p>
          <a:p>
            <a:pPr>
              <a:lnSpc>
                <a:spcPct val="150000"/>
              </a:lnSpc>
              <a:buBlip>
                <a:blip r:embed="rId3"/>
              </a:buBlip>
            </a:pPr>
            <a:r>
              <a:rPr lang="en-US" sz="2000" b="1" dirty="0"/>
              <a:t> </a:t>
            </a:r>
            <a:r>
              <a:rPr lang="en-US" sz="2000" b="1" dirty="0" err="1"/>
              <a:t>使用在线工具来支持临床管理</a:t>
            </a:r>
            <a:r>
              <a:rPr lang="zh-CN" altLang="en-US" sz="2000" b="1" dirty="0"/>
              <a:t>。</a:t>
            </a:r>
            <a:endParaRPr lang="en-US" sz="2000" b="1" dirty="0"/>
          </a:p>
        </p:txBody>
      </p:sp>
      <p:sp>
        <p:nvSpPr>
          <p:cNvPr id="4" name="TextBox 3"/>
          <p:cNvSpPr txBox="1"/>
          <p:nvPr/>
        </p:nvSpPr>
        <p:spPr>
          <a:xfrm>
            <a:off x="152094" y="77360"/>
            <a:ext cx="8283180" cy="518160"/>
          </a:xfrm>
          <a:prstGeom prst="rect">
            <a:avLst/>
          </a:prstGeom>
          <a:noFill/>
        </p:spPr>
        <p:txBody>
          <a:bodyPr wrap="square" rtlCol="0">
            <a:spAutoFit/>
          </a:bodyPr>
          <a:lstStyle/>
          <a:p>
            <a:r>
              <a:rPr lang="en-AU" sz="2800" dirty="0">
                <a:solidFill>
                  <a:schemeClr val="bg1"/>
                </a:solidFill>
                <a:latin typeface="Arial" panose="020B0604020202020204" pitchFamily="34" charset="0"/>
                <a:cs typeface="Arial" panose="020B0604020202020204" pitchFamily="34" charset="0"/>
              </a:rPr>
              <a:t>近视控制性CLs：</a:t>
            </a:r>
            <a:r>
              <a:rPr lang="en-AU" sz="2800" dirty="0">
                <a:solidFill>
                  <a:srgbClr val="FFFF00"/>
                </a:solidFill>
                <a:latin typeface="Arial" panose="020B0604020202020204" pitchFamily="34" charset="0"/>
                <a:cs typeface="Arial" panose="020B0604020202020204" pitchFamily="34" charset="0"/>
              </a:rPr>
              <a:t>总结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500" fill="hold"/>
                                        <p:tgtEl>
                                          <p:spTgt spid="2765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65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16891" y="818494"/>
            <a:ext cx="8839200" cy="5135563"/>
          </a:xfrm>
        </p:spPr>
        <p:txBody>
          <a:bodyPr/>
          <a:lstStyle/>
          <a:p>
            <a:r>
              <a:rPr lang="en-GB" sz="2000" b="1" dirty="0">
                <a:solidFill>
                  <a:srgbClr val="5C6F7B"/>
                </a:solidFill>
              </a:rPr>
              <a:t>近视问题</a:t>
            </a:r>
          </a:p>
          <a:p>
            <a:r>
              <a:rPr lang="zh-CN" altLang="en-US" sz="2000" b="1" dirty="0">
                <a:solidFill>
                  <a:srgbClr val="5C6F7B"/>
                </a:solidFill>
              </a:rPr>
              <a:t>隐形眼镜配戴</a:t>
            </a:r>
            <a:r>
              <a:rPr lang="en-GB" sz="2000" b="1" dirty="0" err="1">
                <a:solidFill>
                  <a:srgbClr val="5C6F7B"/>
                </a:solidFill>
              </a:rPr>
              <a:t>的风险/好处</a:t>
            </a:r>
            <a:endParaRPr lang="en-GB" sz="2000" b="1" dirty="0">
              <a:solidFill>
                <a:srgbClr val="5C6F7B"/>
              </a:solidFill>
            </a:endParaRPr>
          </a:p>
          <a:p>
            <a:r>
              <a:rPr lang="en-GB" sz="2000" b="1" dirty="0" err="1">
                <a:solidFill>
                  <a:srgbClr val="5C6F7B"/>
                </a:solidFill>
              </a:rPr>
              <a:t>中央和周边</a:t>
            </a:r>
            <a:r>
              <a:rPr lang="zh-CN" altLang="en-US" sz="2000" b="1" dirty="0">
                <a:solidFill>
                  <a:srgbClr val="5C6F7B"/>
                </a:solidFill>
              </a:rPr>
              <a:t>离焦</a:t>
            </a:r>
            <a:endParaRPr lang="en-GB" sz="2000" b="1" dirty="0">
              <a:solidFill>
                <a:srgbClr val="5C6F7B"/>
              </a:solidFill>
            </a:endParaRPr>
          </a:p>
          <a:p>
            <a:r>
              <a:rPr lang="en-GB" sz="2000" b="1" dirty="0" err="1">
                <a:solidFill>
                  <a:srgbClr val="5C6F7B"/>
                </a:solidFill>
              </a:rPr>
              <a:t>球面像差</a:t>
            </a:r>
            <a:endParaRPr lang="en-GB" sz="2000" b="1" dirty="0">
              <a:solidFill>
                <a:srgbClr val="5C6F7B"/>
              </a:solidFill>
            </a:endParaRPr>
          </a:p>
          <a:p>
            <a:r>
              <a:rPr lang="zh-CN" altLang="en-US" sz="2000" b="1" dirty="0">
                <a:solidFill>
                  <a:srgbClr val="5C6F7B"/>
                </a:solidFill>
              </a:rPr>
              <a:t>双焦点视觉</a:t>
            </a:r>
            <a:r>
              <a:rPr lang="en-GB" sz="2000" b="1" dirty="0">
                <a:solidFill>
                  <a:srgbClr val="5C6F7B"/>
                </a:solidFill>
              </a:rPr>
              <a:t>：</a:t>
            </a:r>
            <a:r>
              <a:rPr lang="zh-CN" altLang="en-US" sz="2000" b="1" dirty="0">
                <a:solidFill>
                  <a:srgbClr val="5C6F7B"/>
                </a:solidFill>
              </a:rPr>
              <a:t>框架</a:t>
            </a:r>
            <a:r>
              <a:rPr lang="en-GB" sz="2000" b="1" dirty="0" err="1">
                <a:solidFill>
                  <a:srgbClr val="5C6F7B"/>
                </a:solidFill>
              </a:rPr>
              <a:t>眼镜和</a:t>
            </a:r>
            <a:r>
              <a:rPr lang="zh-CN" altLang="en-US" sz="2000" b="1" dirty="0">
                <a:solidFill>
                  <a:srgbClr val="5C6F7B"/>
                </a:solidFill>
              </a:rPr>
              <a:t>隐形眼镜</a:t>
            </a:r>
            <a:endParaRPr lang="en-GB" sz="2000" b="1" dirty="0">
              <a:solidFill>
                <a:srgbClr val="5C6F7B"/>
              </a:solidFill>
            </a:endParaRPr>
          </a:p>
          <a:p>
            <a:r>
              <a:rPr lang="en-GB" sz="2000" b="1" dirty="0" err="1">
                <a:solidFill>
                  <a:srgbClr val="5C6F7B"/>
                </a:solidFill>
              </a:rPr>
              <a:t>近视控制</a:t>
            </a:r>
            <a:r>
              <a:rPr lang="en-GB" sz="2000" b="1" dirty="0">
                <a:solidFill>
                  <a:srgbClr val="5C6F7B"/>
                </a:solidFill>
              </a:rPr>
              <a:t>：</a:t>
            </a:r>
            <a:r>
              <a:rPr lang="zh-CN" altLang="en-US" sz="2000" b="1" dirty="0">
                <a:solidFill>
                  <a:srgbClr val="5C6F7B"/>
                </a:solidFill>
              </a:rPr>
              <a:t>框架</a:t>
            </a:r>
            <a:r>
              <a:rPr lang="en-GB" sz="2000" b="1" dirty="0" err="1">
                <a:solidFill>
                  <a:srgbClr val="5C6F7B"/>
                </a:solidFill>
              </a:rPr>
              <a:t>眼镜与</a:t>
            </a:r>
            <a:r>
              <a:rPr lang="zh-CN" altLang="en-US" sz="2000" b="1" dirty="0">
                <a:solidFill>
                  <a:srgbClr val="5C6F7B"/>
                </a:solidFill>
              </a:rPr>
              <a:t>隐形眼镜对比</a:t>
            </a:r>
            <a:endParaRPr lang="en-GB" sz="2000" b="1" dirty="0">
              <a:solidFill>
                <a:srgbClr val="5C6F7B"/>
              </a:solidFill>
            </a:endParaRPr>
          </a:p>
          <a:p>
            <a:r>
              <a:rPr lang="zh-CN" altLang="en-US" sz="2000" b="1" dirty="0">
                <a:solidFill>
                  <a:srgbClr val="5C6F7B"/>
                </a:solidFill>
              </a:rPr>
              <a:t>角膜塑形镜</a:t>
            </a:r>
            <a:r>
              <a:rPr lang="en-GB" sz="2000" b="1" dirty="0" err="1">
                <a:solidFill>
                  <a:srgbClr val="5C6F7B"/>
                </a:solidFill>
              </a:rPr>
              <a:t>和药</a:t>
            </a:r>
            <a:r>
              <a:rPr lang="zh-CN" altLang="en-US" sz="2000" b="1" dirty="0">
                <a:solidFill>
                  <a:srgbClr val="5C6F7B"/>
                </a:solidFill>
              </a:rPr>
              <a:t>物</a:t>
            </a:r>
            <a:r>
              <a:rPr lang="en-GB" sz="2000" b="1" dirty="0" err="1">
                <a:solidFill>
                  <a:srgbClr val="5C6F7B"/>
                </a:solidFill>
              </a:rPr>
              <a:t>干预</a:t>
            </a:r>
            <a:endParaRPr lang="en-GB" sz="2000" b="1" dirty="0">
              <a:solidFill>
                <a:srgbClr val="5C6F7B"/>
              </a:solidFill>
            </a:endParaRPr>
          </a:p>
          <a:p>
            <a:r>
              <a:rPr lang="en-GB" sz="2000" b="1" dirty="0" err="1">
                <a:solidFill>
                  <a:srgbClr val="5C6F7B"/>
                </a:solidFill>
              </a:rPr>
              <a:t>儿童与</a:t>
            </a:r>
            <a:r>
              <a:rPr lang="zh-CN" altLang="en-US" sz="2000" b="1" dirty="0">
                <a:solidFill>
                  <a:srgbClr val="5C6F7B"/>
                </a:solidFill>
              </a:rPr>
              <a:t>隐形眼镜</a:t>
            </a:r>
            <a:endParaRPr lang="en-GB" sz="2000" b="1" dirty="0">
              <a:solidFill>
                <a:srgbClr val="5C6F7B"/>
              </a:solidFill>
            </a:endParaRPr>
          </a:p>
          <a:p>
            <a:r>
              <a:rPr lang="en-GB" sz="2000" b="1" dirty="0" err="1">
                <a:solidFill>
                  <a:srgbClr val="5C6F7B"/>
                </a:solidFill>
              </a:rPr>
              <a:t>其他可用资源</a:t>
            </a:r>
            <a:endParaRPr lang="en-GB" sz="2000" b="1" dirty="0">
              <a:solidFill>
                <a:srgbClr val="5C6F7B"/>
              </a:solidFill>
            </a:endParaRPr>
          </a:p>
        </p:txBody>
      </p:sp>
      <p:sp>
        <p:nvSpPr>
          <p:cNvPr id="7" name="Rectangle 2"/>
          <p:cNvSpPr>
            <a:spLocks noGrp="1" noChangeArrowheads="1"/>
          </p:cNvSpPr>
          <p:nvPr>
            <p:ph type="title"/>
          </p:nvPr>
        </p:nvSpPr>
        <p:spPr>
          <a:xfrm>
            <a:off x="152400" y="78904"/>
            <a:ext cx="8839200" cy="685800"/>
          </a:xfrm>
        </p:spPr>
        <p:txBody>
          <a:bodyPr>
            <a:normAutofit/>
          </a:bodyPr>
          <a:lstStyle/>
          <a:p>
            <a:pPr>
              <a:defRPr/>
            </a:pPr>
            <a:r>
              <a:rPr lang="en-GB" b="0" dirty="0" err="1"/>
              <a:t>用于近视控制的</a:t>
            </a:r>
            <a:r>
              <a:rPr lang="zh-CN" altLang="en-US" dirty="0"/>
              <a:t>隐形眼镜</a:t>
            </a:r>
            <a:r>
              <a:rPr lang="en-GB" b="0" dirty="0"/>
              <a:t>：</a:t>
            </a:r>
            <a:r>
              <a:rPr lang="en-GB" b="0" dirty="0">
                <a:solidFill>
                  <a:srgbClr val="FFFF00"/>
                </a:solidFill>
              </a:rPr>
              <a:t>在本讲座中</a:t>
            </a:r>
          </a:p>
        </p:txBody>
      </p:sp>
      <p:sp>
        <p:nvSpPr>
          <p:cNvPr id="8" name="Title 1"/>
          <p:cNvSpPr txBox="1"/>
          <p:nvPr/>
        </p:nvSpPr>
        <p:spPr>
          <a:xfrm>
            <a:off x="685800" y="6353204"/>
            <a:ext cx="7772400" cy="352425"/>
          </a:xfrm>
          <a:prstGeom prst="rect">
            <a:avLst/>
          </a:prstGeom>
        </p:spPr>
        <p:txBody>
          <a:bodyPr anchor="ctr"/>
          <a:lstStyle>
            <a:lvl1pPr algn="ctr" defTabSz="914400" rtl="0" eaLnBrk="1" latinLnBrk="0" hangingPunct="1">
              <a:spcBef>
                <a:spcPct val="0"/>
              </a:spcBef>
              <a:buNone/>
              <a:defRPr sz="3600" kern="1200">
                <a:solidFill>
                  <a:srgbClr val="5C6F7B"/>
                </a:solidFill>
                <a:latin typeface="Times New Roman" panose="02020603050405020304" pitchFamily="18" charset="0"/>
                <a:ea typeface="+mj-ea"/>
                <a:cs typeface="Times New Roman" panose="02020603050405020304" pitchFamily="18" charset="0"/>
              </a:defRPr>
            </a:lvl1pPr>
          </a:lstStyle>
          <a:p>
            <a:pPr>
              <a:defRPr/>
            </a:pPr>
            <a:r>
              <a:rPr lang="en-US" sz="1000" dirty="0"/>
              <a:t>©  </a:t>
            </a:r>
            <a:r>
              <a:rPr lang="en-US" sz="1000" dirty="0">
                <a:latin typeface="Arial" panose="020B0604020202020204" pitchFamily="34" charset="0"/>
                <a:cs typeface="Arial" panose="020B0604020202020204" pitchFamily="34" charset="0"/>
              </a:rPr>
              <a:t>The International Association of Contact Lens Educators</a:t>
            </a:r>
          </a:p>
          <a:p>
            <a:pPr>
              <a:defRPr/>
            </a:pPr>
            <a:r>
              <a:rPr lang="en-US" sz="1000" dirty="0">
                <a:solidFill>
                  <a:srgbClr val="0073AE"/>
                </a:solidFill>
                <a:latin typeface="Arial" panose="020B0604020202020204" pitchFamily="34" charset="0"/>
                <a:cs typeface="Arial" panose="020B0604020202020204" pitchFamily="34" charset="0"/>
              </a:rPr>
              <a:t>www.iacle.org</a:t>
            </a:r>
            <a:endParaRPr lang="en-CA" sz="1000" dirty="0">
              <a:solidFill>
                <a:srgbClr val="0073AE"/>
              </a:solidFill>
              <a:latin typeface="Arial" panose="020B0604020202020204" pitchFamily="34" charset="0"/>
              <a:cs typeface="Arial" panose="020B0604020202020204" pitchFamily="34" charset="0"/>
            </a:endParaRPr>
          </a:p>
        </p:txBody>
      </p:sp>
      <p:grpSp>
        <p:nvGrpSpPr>
          <p:cNvPr id="3" name="Group 2"/>
          <p:cNvGrpSpPr/>
          <p:nvPr/>
        </p:nvGrpSpPr>
        <p:grpSpPr>
          <a:xfrm>
            <a:off x="1739718" y="4800258"/>
            <a:ext cx="5656175" cy="1528832"/>
            <a:chOff x="654416" y="2565042"/>
            <a:chExt cx="7620574" cy="2293830"/>
          </a:xfrm>
        </p:grpSpPr>
        <p:pic>
          <p:nvPicPr>
            <p:cNvPr id="6" name="Picture 4" descr="C:\Users\pc-hp\Desktop\PICS\Picture3.png"/>
            <p:cNvPicPr>
              <a:picLocks noChangeAspect="1" noChangeArrowheads="1"/>
            </p:cNvPicPr>
            <p:nvPr/>
          </p:nvPicPr>
          <p:blipFill rotWithShape="1">
            <a:blip r:embed="rId3"/>
            <a:srcRect b="28433"/>
            <a:stretch>
              <a:fillRect/>
            </a:stretch>
          </p:blipFill>
          <p:spPr bwMode="auto">
            <a:xfrm>
              <a:off x="6454005" y="2565042"/>
              <a:ext cx="1820985" cy="2293830"/>
            </a:xfrm>
            <a:prstGeom prst="rect">
              <a:avLst/>
            </a:prstGeom>
            <a:noFill/>
          </p:spPr>
        </p:pic>
        <p:pic>
          <p:nvPicPr>
            <p:cNvPr id="9" name="Picture 3" descr="C:\Users\pc-hp\Desktop\PICS\Picture2.png"/>
            <p:cNvPicPr>
              <a:picLocks noChangeAspect="1" noChangeArrowheads="1"/>
            </p:cNvPicPr>
            <p:nvPr/>
          </p:nvPicPr>
          <p:blipFill rotWithShape="1">
            <a:blip r:embed="rId4"/>
            <a:srcRect b="28468"/>
            <a:stretch>
              <a:fillRect/>
            </a:stretch>
          </p:blipFill>
          <p:spPr bwMode="auto">
            <a:xfrm>
              <a:off x="3774147" y="2565042"/>
              <a:ext cx="1592912" cy="2293830"/>
            </a:xfrm>
            <a:prstGeom prst="rect">
              <a:avLst/>
            </a:prstGeom>
            <a:noFill/>
          </p:spPr>
        </p:pic>
        <p:pic>
          <p:nvPicPr>
            <p:cNvPr id="10" name="Picture 2" descr="C:\Users\pc-hp\Desktop\PICS\Picture1.png"/>
            <p:cNvPicPr>
              <a:picLocks noChangeAspect="1" noChangeArrowheads="1"/>
            </p:cNvPicPr>
            <p:nvPr/>
          </p:nvPicPr>
          <p:blipFill rotWithShape="1">
            <a:blip r:embed="rId5"/>
            <a:srcRect b="28716"/>
            <a:stretch>
              <a:fillRect/>
            </a:stretch>
          </p:blipFill>
          <p:spPr bwMode="auto">
            <a:xfrm>
              <a:off x="654416" y="2565042"/>
              <a:ext cx="2032785" cy="2293830"/>
            </a:xfrm>
            <a:prstGeom prst="rect">
              <a:avLst/>
            </a:prstGeom>
            <a:noFill/>
          </p:spPr>
        </p:pic>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p:nvPr/>
        </p:nvSpPr>
        <p:spPr>
          <a:xfrm>
            <a:off x="1407821" y="2121472"/>
            <a:ext cx="6358288" cy="1470025"/>
          </a:xfrm>
          <a:prstGeom prst="rect">
            <a:avLst/>
          </a:prstGeom>
        </p:spPr>
        <p:txBody>
          <a:bodyPr>
            <a:no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endParaRPr lang="en-US" sz="4500" b="1" dirty="0">
              <a:solidFill>
                <a:srgbClr val="FFFFFF"/>
              </a:solidFill>
            </a:endParaRPr>
          </a:p>
        </p:txBody>
      </p:sp>
      <p:sp>
        <p:nvSpPr>
          <p:cNvPr id="11" name="Rectangle 3"/>
          <p:cNvSpPr txBox="1">
            <a:spLocks noChangeArrowheads="1"/>
          </p:cNvSpPr>
          <p:nvPr/>
        </p:nvSpPr>
        <p:spPr>
          <a:xfrm>
            <a:off x="1407830" y="3849992"/>
            <a:ext cx="6573933" cy="1514191"/>
          </a:xfrm>
          <a:prstGeom prst="rect">
            <a:avLst/>
          </a:prstGeom>
        </p:spPr>
        <p:txBody>
          <a:bodyPr>
            <a:no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613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903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805"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8005" indent="-344805"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lgn="ctr">
              <a:spcBef>
                <a:spcPts val="0"/>
              </a:spcBef>
              <a:buNone/>
            </a:pPr>
            <a:r>
              <a:rPr lang="en-AU" sz="4400" dirty="0">
                <a:solidFill>
                  <a:schemeClr val="bg1"/>
                </a:solidFill>
                <a:latin typeface="Century Gothic" pitchFamily="34" charset="0"/>
                <a:cs typeface="Arial" panose="020B0604020202020204" pitchFamily="34" charset="0"/>
              </a:rPr>
              <a:t>Contact lenses for myopia control </a:t>
            </a:r>
            <a:endParaRPr lang="en-AU" sz="2800" u="sng" dirty="0">
              <a:solidFill>
                <a:schemeClr val="bg1"/>
              </a:solidFill>
              <a:latin typeface="Century Gothic" pitchFamily="34" charset="0"/>
              <a:cs typeface="Arial" panose="020B0604020202020204" pitchFamily="34" charset="0"/>
            </a:endParaRPr>
          </a:p>
        </p:txBody>
      </p:sp>
      <p:pic>
        <p:nvPicPr>
          <p:cNvPr id="18434" name="Picture 2" descr="C:\Users\pc-hp\Desktop\PICS\Picture1.png"/>
          <p:cNvPicPr>
            <a:picLocks noChangeAspect="1" noChangeArrowheads="1"/>
          </p:cNvPicPr>
          <p:nvPr/>
        </p:nvPicPr>
        <p:blipFill>
          <a:blip r:embed="rId2"/>
          <a:srcRect/>
          <a:stretch>
            <a:fillRect/>
          </a:stretch>
        </p:blipFill>
        <p:spPr bwMode="auto">
          <a:xfrm>
            <a:off x="836196" y="1539341"/>
            <a:ext cx="2380321" cy="3286566"/>
          </a:xfrm>
          <a:prstGeom prst="rect">
            <a:avLst/>
          </a:prstGeom>
          <a:noFill/>
        </p:spPr>
      </p:pic>
      <p:pic>
        <p:nvPicPr>
          <p:cNvPr id="18435" name="Picture 3" descr="C:\Users\pc-hp\Desktop\PICS\Picture2.png"/>
          <p:cNvPicPr>
            <a:picLocks noChangeAspect="1" noChangeArrowheads="1"/>
          </p:cNvPicPr>
          <p:nvPr/>
        </p:nvPicPr>
        <p:blipFill>
          <a:blip r:embed="rId3"/>
          <a:srcRect/>
          <a:stretch>
            <a:fillRect/>
          </a:stretch>
        </p:blipFill>
        <p:spPr bwMode="auto">
          <a:xfrm>
            <a:off x="3717292" y="1540186"/>
            <a:ext cx="1699750" cy="3275179"/>
          </a:xfrm>
          <a:prstGeom prst="rect">
            <a:avLst/>
          </a:prstGeom>
          <a:noFill/>
        </p:spPr>
      </p:pic>
      <p:pic>
        <p:nvPicPr>
          <p:cNvPr id="18436" name="Picture 4" descr="C:\Users\pc-hp\Desktop\PICS\Picture3.png"/>
          <p:cNvPicPr>
            <a:picLocks noChangeAspect="1" noChangeArrowheads="1"/>
          </p:cNvPicPr>
          <p:nvPr/>
        </p:nvPicPr>
        <p:blipFill>
          <a:blip r:embed="rId4"/>
          <a:srcRect/>
          <a:stretch>
            <a:fillRect/>
          </a:stretch>
        </p:blipFill>
        <p:spPr bwMode="auto">
          <a:xfrm>
            <a:off x="5917818" y="1540308"/>
            <a:ext cx="1715065" cy="3273551"/>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186745" y="484012"/>
            <a:ext cx="8229600" cy="46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9pPr>
          </a:lstStyle>
          <a:p>
            <a:pPr algn="ctr">
              <a:lnSpc>
                <a:spcPct val="110000"/>
              </a:lnSpc>
              <a:spcBef>
                <a:spcPct val="0"/>
              </a:spcBef>
              <a:buFontTx/>
              <a:buNone/>
            </a:pPr>
            <a:endParaRPr lang="en-GB" altLang="en-US" sz="2844" i="1">
              <a:solidFill>
                <a:schemeClr val="bg1"/>
              </a:solidFill>
            </a:endParaRPr>
          </a:p>
        </p:txBody>
      </p:sp>
      <p:sp>
        <p:nvSpPr>
          <p:cNvPr id="246787" name="Rectangle 13"/>
          <p:cNvSpPr>
            <a:spLocks noGrp="1" noChangeArrowheads="1"/>
          </p:cNvSpPr>
          <p:nvPr>
            <p:ph type="title"/>
          </p:nvPr>
        </p:nvSpPr>
        <p:spPr bwMode="auto">
          <a:xfrm>
            <a:off x="180773" y="208139"/>
            <a:ext cx="8229600" cy="1017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280" tIns="40640" rIns="81280" bIns="40640" numCol="1" anchor="t" anchorCtr="0" compatLnSpc="1">
            <a:normAutofit/>
          </a:bodyPr>
          <a:lstStyle/>
          <a:p>
            <a:r>
              <a:rPr lang="zh-CN" altLang="en-US" dirty="0"/>
              <a:t>致谢</a:t>
            </a:r>
            <a:endParaRPr lang="en-US" altLang="en-US" dirty="0"/>
          </a:p>
        </p:txBody>
      </p:sp>
      <p:sp>
        <p:nvSpPr>
          <p:cNvPr id="246790" name="Text Box 22"/>
          <p:cNvSpPr txBox="1">
            <a:spLocks noChangeArrowheads="1"/>
          </p:cNvSpPr>
          <p:nvPr/>
        </p:nvSpPr>
        <p:spPr bwMode="auto">
          <a:xfrm>
            <a:off x="8726187" y="6239933"/>
            <a:ext cx="412293"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9pPr>
          </a:lstStyle>
          <a:p>
            <a:pPr algn="ctr">
              <a:lnSpc>
                <a:spcPct val="110000"/>
              </a:lnSpc>
              <a:spcBef>
                <a:spcPct val="0"/>
              </a:spcBef>
              <a:buFontTx/>
              <a:buNone/>
            </a:pPr>
            <a:r>
              <a:rPr lang="en-US" altLang="en-US" sz="1600">
                <a:solidFill>
                  <a:srgbClr val="FFFF00"/>
                </a:solidFill>
              </a:rPr>
              <a:t>14</a:t>
            </a:r>
          </a:p>
        </p:txBody>
      </p:sp>
      <p:sp>
        <p:nvSpPr>
          <p:cNvPr id="246794" name="TextBox 9"/>
          <p:cNvSpPr txBox="1">
            <a:spLocks noChangeArrowheads="1"/>
          </p:cNvSpPr>
          <p:nvPr/>
        </p:nvSpPr>
        <p:spPr bwMode="auto">
          <a:xfrm>
            <a:off x="714023" y="1670756"/>
            <a:ext cx="7680678" cy="384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5C6F7B"/>
                </a:solidFill>
                <a:latin typeface="Arial" panose="020B0604020202020204" pitchFamily="34" charset="0"/>
                <a:cs typeface="Arial" panose="020B0604020202020204" pitchFamily="34" charset="0"/>
              </a:defRPr>
            </a:lvl9pPr>
          </a:lstStyle>
          <a:p>
            <a:pPr algn="ctr">
              <a:lnSpc>
                <a:spcPct val="110000"/>
              </a:lnSpc>
              <a:spcBef>
                <a:spcPct val="0"/>
              </a:spcBef>
              <a:buFontTx/>
              <a:buNone/>
            </a:pPr>
            <a:r>
              <a:rPr lang="zh-CN" altLang="en-US" sz="2800" dirty="0">
                <a:solidFill>
                  <a:schemeClr val="tx1"/>
                </a:solidFill>
              </a:rPr>
              <a:t>欢迎反馈关于错误、遗漏或改进的建议。</a:t>
            </a:r>
            <a:endParaRPr lang="en-US" altLang="zh-CN" sz="2800" dirty="0">
              <a:solidFill>
                <a:schemeClr val="tx1"/>
              </a:solidFill>
            </a:endParaRPr>
          </a:p>
          <a:p>
            <a:pPr algn="ctr">
              <a:lnSpc>
                <a:spcPct val="110000"/>
              </a:lnSpc>
              <a:spcBef>
                <a:spcPct val="0"/>
              </a:spcBef>
              <a:buFontTx/>
              <a:buNone/>
            </a:pPr>
            <a:r>
              <a:rPr lang="zh-CN" altLang="en-US" sz="2800" dirty="0">
                <a:solidFill>
                  <a:schemeClr val="tx1"/>
                </a:solidFill>
              </a:rPr>
              <a:t>请联系我们</a:t>
            </a:r>
            <a:r>
              <a:rPr lang="en-AU" altLang="en-US" sz="2800" dirty="0">
                <a:solidFill>
                  <a:schemeClr val="tx1"/>
                </a:solidFill>
              </a:rPr>
              <a:t>: </a:t>
            </a:r>
            <a:r>
              <a:rPr lang="en-AU" altLang="en-US" sz="2800" dirty="0">
                <a:solidFill>
                  <a:schemeClr val="tx1"/>
                </a:solidFill>
                <a:hlinkClick r:id="rId3"/>
              </a:rPr>
              <a:t>iacle@iacle.org</a:t>
            </a:r>
            <a:endParaRPr lang="en-AU" altLang="en-US" sz="2800" dirty="0">
              <a:solidFill>
                <a:schemeClr val="tx1"/>
              </a:solidFill>
            </a:endParaRPr>
          </a:p>
          <a:p>
            <a:pPr algn="ctr">
              <a:lnSpc>
                <a:spcPct val="110000"/>
              </a:lnSpc>
              <a:spcBef>
                <a:spcPct val="0"/>
              </a:spcBef>
              <a:buFontTx/>
              <a:buNone/>
            </a:pPr>
            <a:endParaRPr lang="en-AU" altLang="en-US" sz="2800" dirty="0">
              <a:solidFill>
                <a:schemeClr val="tx1"/>
              </a:solidFill>
            </a:endParaRPr>
          </a:p>
          <a:p>
            <a:pPr algn="ctr">
              <a:lnSpc>
                <a:spcPct val="110000"/>
              </a:lnSpc>
              <a:spcBef>
                <a:spcPct val="0"/>
              </a:spcBef>
              <a:buFontTx/>
              <a:buNone/>
            </a:pPr>
            <a:endParaRPr lang="en-US" altLang="zh-CN" sz="2800" dirty="0">
              <a:solidFill>
                <a:schemeClr val="tx1"/>
              </a:solidFill>
            </a:endParaRPr>
          </a:p>
          <a:p>
            <a:pPr algn="ctr">
              <a:lnSpc>
                <a:spcPct val="110000"/>
              </a:lnSpc>
              <a:spcBef>
                <a:spcPct val="0"/>
              </a:spcBef>
              <a:buFontTx/>
              <a:buNone/>
            </a:pPr>
            <a:endParaRPr lang="en-US" altLang="zh-CN" sz="2800" dirty="0">
              <a:solidFill>
                <a:schemeClr val="tx1"/>
              </a:solidFill>
            </a:endParaRPr>
          </a:p>
          <a:p>
            <a:pPr algn="ctr">
              <a:lnSpc>
                <a:spcPct val="110000"/>
              </a:lnSpc>
              <a:spcBef>
                <a:spcPct val="0"/>
              </a:spcBef>
              <a:buNone/>
            </a:pPr>
            <a:r>
              <a:rPr lang="zh-CN" altLang="en-US" sz="2800" dirty="0">
                <a:solidFill>
                  <a:schemeClr val="tx1"/>
                </a:solidFill>
              </a:rPr>
              <a:t>请查阅以下幻灯片</a:t>
            </a:r>
            <a:endParaRPr lang="en-AU" altLang="en-US" sz="2800" dirty="0">
              <a:solidFill>
                <a:schemeClr val="tx1"/>
              </a:solidFill>
            </a:endParaRPr>
          </a:p>
          <a:p>
            <a:pPr algn="ctr">
              <a:lnSpc>
                <a:spcPct val="110000"/>
              </a:lnSpc>
              <a:spcBef>
                <a:spcPct val="0"/>
              </a:spcBef>
              <a:buFontTx/>
              <a:buNone/>
            </a:pPr>
            <a:r>
              <a:rPr lang="en-US" altLang="zh-CN" sz="2800" dirty="0">
                <a:solidFill>
                  <a:schemeClr val="tx1"/>
                </a:solidFill>
              </a:rPr>
              <a:t>IACLE</a:t>
            </a:r>
            <a:r>
              <a:rPr lang="zh-CN" altLang="en-US" sz="2800" dirty="0">
                <a:solidFill>
                  <a:schemeClr val="tx1"/>
                </a:solidFill>
              </a:rPr>
              <a:t>接触镜课程中使用的符号、简称</a:t>
            </a:r>
            <a:endParaRPr lang="en-US" altLang="zh-CN" sz="2800" dirty="0">
              <a:solidFill>
                <a:schemeClr val="tx1"/>
              </a:solidFill>
            </a:endParaRPr>
          </a:p>
          <a:p>
            <a:pPr algn="ctr">
              <a:lnSpc>
                <a:spcPct val="110000"/>
              </a:lnSpc>
              <a:spcBef>
                <a:spcPct val="0"/>
              </a:spcBef>
              <a:buFontTx/>
              <a:buNone/>
            </a:pPr>
            <a:r>
              <a:rPr lang="zh-CN" altLang="en-US" sz="2800" dirty="0">
                <a:solidFill>
                  <a:schemeClr val="tx1"/>
                </a:solidFill>
              </a:rPr>
              <a:t>和首字母缩略词</a:t>
            </a:r>
            <a:endParaRPr lang="en-AU" altLang="en-US" sz="2800" dirty="0">
              <a:solidFill>
                <a:schemeClr val="tx1"/>
              </a:solidFill>
            </a:endParaRPr>
          </a:p>
        </p:txBody>
      </p:sp>
    </p:spTree>
    <p:extLst>
      <p:ext uri="{BB962C8B-B14F-4D97-AF65-F5344CB8AC3E}">
        <p14:creationId xmlns:p14="http://schemas.microsoft.com/office/powerpoint/2010/main" val="3548283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p:cNvSpPr>
            <a:spLocks noGrp="1"/>
          </p:cNvSpPr>
          <p:nvPr>
            <p:ph type="title"/>
          </p:nvPr>
        </p:nvSpPr>
        <p:spPr>
          <a:xfrm>
            <a:off x="423267" y="122237"/>
            <a:ext cx="7857067" cy="609600"/>
          </a:xfrm>
        </p:spPr>
        <p:txBody>
          <a:bodyPr/>
          <a:lstStyle/>
          <a:p>
            <a:r>
              <a:rPr lang="zh-CN" altLang="en-US" dirty="0"/>
              <a:t>符号</a:t>
            </a:r>
            <a:endParaRPr lang="en-AU" dirty="0"/>
          </a:p>
        </p:txBody>
      </p:sp>
      <p:graphicFrame>
        <p:nvGraphicFramePr>
          <p:cNvPr id="8" name="Group 4"/>
          <p:cNvGraphicFramePr>
            <a:graphicFrameLocks noGrp="1"/>
          </p:cNvGraphicFramePr>
          <p:nvPr/>
        </p:nvGraphicFramePr>
        <p:xfrm>
          <a:off x="1179623" y="1492249"/>
          <a:ext cx="7100711" cy="4103514"/>
        </p:xfrm>
        <a:graphic>
          <a:graphicData uri="http://schemas.openxmlformats.org/drawingml/2006/table">
            <a:tbl>
              <a:tblPr/>
              <a:tblGrid>
                <a:gridCol w="898878">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955322">
                  <a:extLst>
                    <a:ext uri="{9D8B030D-6E8A-4147-A177-3AD203B41FA5}">
                      <a16:colId xmlns:a16="http://schemas.microsoft.com/office/drawing/2014/main" val="20002"/>
                    </a:ext>
                  </a:extLst>
                </a:gridCol>
                <a:gridCol w="3036711">
                  <a:extLst>
                    <a:ext uri="{9D8B030D-6E8A-4147-A177-3AD203B41FA5}">
                      <a16:colId xmlns:a16="http://schemas.microsoft.com/office/drawing/2014/main" val="20003"/>
                    </a:ext>
                  </a:extLst>
                </a:gridCol>
              </a:tblGrid>
              <a:tr h="270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增加，提高</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由</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共同产生</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272345">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减少，降低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共同产生</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97745">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生产，向着</a:t>
                      </a:r>
                      <a:endPar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Σ</a:t>
                      </a:r>
                      <a:endPar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总和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99156">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从</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产生，，由</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引起</a:t>
                      </a:r>
                      <a:endPar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加减</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28789">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没有变化，不明显</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正号，加，包括，和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99156">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 ↑</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明显增加</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负号，减少</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70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 ↓↓</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明显减少</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约等于</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765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百分比</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等于，与什么相同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90689">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endPar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小于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&amp;</a:t>
                      </a:r>
                      <a:endPar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和，以及</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892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大于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x0</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角度，例如</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45</a:t>
                      </a:r>
                      <a:r>
                        <a:rPr kumimoji="0" lang="en-US" altLang="zh-CN" sz="1200" b="0" i="0" u="none" strike="noStrike" cap="none" normalizeH="0" baseline="30000" dirty="0">
                          <a:ln>
                            <a:noFill/>
                          </a:ln>
                          <a:solidFill>
                            <a:schemeClr val="tx1"/>
                          </a:solidFill>
                          <a:effectLst/>
                          <a:latin typeface="Arial" panose="020B0604020202020204" pitchFamily="34" charset="0"/>
                          <a:ea typeface="宋体" panose="02010600030101010101" pitchFamily="2" charset="-122"/>
                        </a:rPr>
                        <a:t>0</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57012">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大于等于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在</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子午线上</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90689">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小于等于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屈光度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70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不确定，有疑问的</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X</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例如</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-1.00X175 </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代表</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-1.00</a:t>
                      </a: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柱镜，轴向</a:t>
                      </a:r>
                      <a:r>
                        <a:rPr kumimoji="0" lang="en-US" altLang="zh-CN"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175</a:t>
                      </a:r>
                      <a:r>
                        <a:rPr kumimoji="0" lang="en-US" altLang="zh-CN" sz="1200" b="0" i="0" u="none" strike="noStrike" cap="none" normalizeH="0" baseline="30000" dirty="0">
                          <a:ln>
                            <a:noFill/>
                          </a:ln>
                          <a:solidFill>
                            <a:schemeClr val="tx1"/>
                          </a:solidFill>
                          <a:effectLst/>
                          <a:latin typeface="Arial" panose="020B0604020202020204" pitchFamily="34" charset="0"/>
                          <a:ea typeface="宋体" panose="02010600030101010101" pitchFamily="2" charset="-122"/>
                        </a:rPr>
                        <a:t>0</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892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n</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折射率</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棱镜度数</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5753854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375959" y="148511"/>
            <a:ext cx="7857067" cy="609600"/>
          </a:xfrm>
        </p:spPr>
        <p:txBody>
          <a:bodyPr/>
          <a:lstStyle/>
          <a:p>
            <a:r>
              <a:rPr lang="zh-CN" altLang="en-US" dirty="0"/>
              <a:t>简称</a:t>
            </a:r>
            <a:endParaRPr lang="en-AU" dirty="0"/>
          </a:p>
        </p:txBody>
      </p:sp>
      <p:graphicFrame>
        <p:nvGraphicFramePr>
          <p:cNvPr id="6" name="Group 4"/>
          <p:cNvGraphicFramePr>
            <a:graphicFrameLocks noGrp="1"/>
          </p:cNvGraphicFramePr>
          <p:nvPr>
            <p:extLst>
              <p:ext uri="{D42A27DB-BD31-4B8C-83A1-F6EECF244321}">
                <p14:modId xmlns:p14="http://schemas.microsoft.com/office/powerpoint/2010/main" val="3832910218"/>
              </p:ext>
            </p:extLst>
          </p:nvPr>
        </p:nvGraphicFramePr>
        <p:xfrm>
          <a:off x="1287136" y="1194408"/>
          <a:ext cx="6852355" cy="4050457"/>
        </p:xfrm>
        <a:graphic>
          <a:graphicData uri="http://schemas.openxmlformats.org/drawingml/2006/table">
            <a:tbl>
              <a:tblPr/>
              <a:tblGrid>
                <a:gridCol w="1238956">
                  <a:extLst>
                    <a:ext uri="{9D8B030D-6E8A-4147-A177-3AD203B41FA5}">
                      <a16:colId xmlns:a16="http://schemas.microsoft.com/office/drawing/2014/main" val="20000"/>
                    </a:ext>
                  </a:extLst>
                </a:gridCol>
                <a:gridCol w="2187222">
                  <a:extLst>
                    <a:ext uri="{9D8B030D-6E8A-4147-A177-3AD203B41FA5}">
                      <a16:colId xmlns:a16="http://schemas.microsoft.com/office/drawing/2014/main" val="20001"/>
                    </a:ext>
                  </a:extLst>
                </a:gridCol>
                <a:gridCol w="1254477">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微克（</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毫克）</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min</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分钟</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微升（</a:t>
                      </a:r>
                      <a:r>
                        <a:rPr kumimoji="0" lang="en-US" altLang="zh-CN"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毫升）</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毫升（</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升）</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μm</a:t>
                      </a: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微米（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0.001</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毫米）</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mm</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毫米</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μmol</a:t>
                      </a: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微摩尔</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mmol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毫摩尔</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cm</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厘米（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0.01m</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mOsm</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毫渗透摩尔</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d</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天，天数</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nm</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纳米（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10</a:t>
                      </a:r>
                      <a:r>
                        <a:rPr kumimoji="0" lang="en-US" altLang="zh-CN" sz="1600" b="0" i="0" u="none" strike="noStrike" cap="none" normalizeH="0" baseline="30000">
                          <a:ln>
                            <a:noFill/>
                          </a:ln>
                          <a:solidFill>
                            <a:schemeClr val="tx1"/>
                          </a:solidFill>
                          <a:effectLst/>
                          <a:latin typeface="Arial" panose="020B0604020202020204" pitchFamily="34" charset="0"/>
                          <a:ea typeface="宋体" panose="02010600030101010101" pitchFamily="2" charset="-122"/>
                        </a:rPr>
                        <a:t>-9</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m</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Endo</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内皮</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Px</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配戴者</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Epi</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上皮</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Rx</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处方</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h</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小时，小时数</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S</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秒，几秒</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Inf.</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下面</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Sup</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上面</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32512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kg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公斤</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厚度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386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升</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endPar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endPar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98903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p:cNvSpPr>
            <a:spLocks noGrp="1"/>
          </p:cNvSpPr>
          <p:nvPr>
            <p:ph type="title"/>
          </p:nvPr>
        </p:nvSpPr>
        <p:spPr>
          <a:xfrm>
            <a:off x="422979" y="148326"/>
            <a:ext cx="7857067" cy="609600"/>
          </a:xfrm>
        </p:spPr>
        <p:txBody>
          <a:bodyPr/>
          <a:lstStyle/>
          <a:p>
            <a:r>
              <a:rPr lang="zh-CN" altLang="en-AU" dirty="0">
                <a:ea typeface="宋体" panose="02010600030101010101" pitchFamily="2" charset="-122"/>
              </a:rPr>
              <a:t>首字母缩略词</a:t>
            </a:r>
            <a:endParaRPr lang="en-AU" dirty="0"/>
          </a:p>
        </p:txBody>
      </p:sp>
      <p:graphicFrame>
        <p:nvGraphicFramePr>
          <p:cNvPr id="6" name="Group 4"/>
          <p:cNvGraphicFramePr>
            <a:graphicFrameLocks noGrp="1"/>
          </p:cNvGraphicFramePr>
          <p:nvPr>
            <p:ph idx="1"/>
            <p:extLst>
              <p:ext uri="{D42A27DB-BD31-4B8C-83A1-F6EECF244321}">
                <p14:modId xmlns:p14="http://schemas.microsoft.com/office/powerpoint/2010/main" val="533223873"/>
              </p:ext>
            </p:extLst>
          </p:nvPr>
        </p:nvGraphicFramePr>
        <p:xfrm>
          <a:off x="1688488" y="1294192"/>
          <a:ext cx="6096000" cy="3999654"/>
        </p:xfrm>
        <a:graphic>
          <a:graphicData uri="http://schemas.openxmlformats.org/drawingml/2006/table">
            <a:tbl>
              <a:tblPr/>
              <a:tblGrid>
                <a:gridCol w="805745">
                  <a:extLst>
                    <a:ext uri="{9D8B030D-6E8A-4147-A177-3AD203B41FA5}">
                      <a16:colId xmlns:a16="http://schemas.microsoft.com/office/drawing/2014/main" val="20000"/>
                    </a:ext>
                  </a:extLst>
                </a:gridCol>
                <a:gridCol w="2242255">
                  <a:extLst>
                    <a:ext uri="{9D8B030D-6E8A-4147-A177-3AD203B41FA5}">
                      <a16:colId xmlns:a16="http://schemas.microsoft.com/office/drawing/2014/main" val="20001"/>
                    </a:ext>
                  </a:extLst>
                </a:gridCol>
                <a:gridCol w="1008945">
                  <a:extLst>
                    <a:ext uri="{9D8B030D-6E8A-4147-A177-3AD203B41FA5}">
                      <a16:colId xmlns:a16="http://schemas.microsoft.com/office/drawing/2014/main" val="20002"/>
                    </a:ext>
                  </a:extLst>
                </a:gridCol>
                <a:gridCol w="2039055">
                  <a:extLst>
                    <a:ext uri="{9D8B030D-6E8A-4147-A177-3AD203B41FA5}">
                      <a16:colId xmlns:a16="http://schemas.microsoft.com/office/drawing/2014/main" val="20003"/>
                    </a:ext>
                  </a:extLst>
                </a:gridCol>
              </a:tblGrid>
              <a:tr h="32512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ADP</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二磷酸腺苷</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ATP</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三磷酸腺苷</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LE/OS</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左眼（拉丁文左眼）</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ATR</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逆规</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LPS</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提上睑肌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BS</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最佳球镜</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NADPH</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还原型辅酶</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II</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BUT</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破裂时间</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NIBUT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非侵犯性破裂时间</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640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CCC</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中央角膜云翳</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OO</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眼轮匝肌</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CCD</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电荷耦合装置</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OU</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双眼</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拉丁文）</a:t>
                      </a:r>
                      <a:endPar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Cf.</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与什么相比</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PD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瞳距</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4064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CL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接触镜</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PMMA</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聚甲基丙烯酸甲酯</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4148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Dk</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氧通透性</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右眼</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5592903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nvPr>
        </p:nvSpPr>
        <p:spPr>
          <a:xfrm>
            <a:off x="584779" y="137436"/>
            <a:ext cx="7857067" cy="609600"/>
          </a:xfrm>
        </p:spPr>
        <p:txBody>
          <a:bodyPr/>
          <a:lstStyle/>
          <a:p>
            <a:r>
              <a:rPr lang="zh-CN" altLang="en-AU" dirty="0">
                <a:ea typeface="宋体" panose="02010600030101010101" pitchFamily="2" charset="-122"/>
              </a:rPr>
              <a:t>首字母缩略词</a:t>
            </a:r>
            <a:endParaRPr lang="en-AU" dirty="0"/>
          </a:p>
        </p:txBody>
      </p:sp>
      <p:graphicFrame>
        <p:nvGraphicFramePr>
          <p:cNvPr id="6" name="Group 4"/>
          <p:cNvGraphicFramePr>
            <a:graphicFrameLocks noGrp="1"/>
          </p:cNvGraphicFramePr>
          <p:nvPr>
            <p:extLst>
              <p:ext uri="{D42A27DB-BD31-4B8C-83A1-F6EECF244321}">
                <p14:modId xmlns:p14="http://schemas.microsoft.com/office/powerpoint/2010/main" val="3386917227"/>
              </p:ext>
            </p:extLst>
          </p:nvPr>
        </p:nvGraphicFramePr>
        <p:xfrm>
          <a:off x="1865489" y="1263146"/>
          <a:ext cx="5911145" cy="3697114"/>
        </p:xfrm>
        <a:graphic>
          <a:graphicData uri="http://schemas.openxmlformats.org/drawingml/2006/table">
            <a:tbl>
              <a:tblPr/>
              <a:tblGrid>
                <a:gridCol w="804333">
                  <a:extLst>
                    <a:ext uri="{9D8B030D-6E8A-4147-A177-3AD203B41FA5}">
                      <a16:colId xmlns:a16="http://schemas.microsoft.com/office/drawing/2014/main" val="20000"/>
                    </a:ext>
                  </a:extLst>
                </a:gridCol>
                <a:gridCol w="1996723">
                  <a:extLst>
                    <a:ext uri="{9D8B030D-6E8A-4147-A177-3AD203B41FA5}">
                      <a16:colId xmlns:a16="http://schemas.microsoft.com/office/drawing/2014/main" val="20001"/>
                    </a:ext>
                  </a:extLst>
                </a:gridCol>
                <a:gridCol w="927100">
                  <a:extLst>
                    <a:ext uri="{9D8B030D-6E8A-4147-A177-3AD203B41FA5}">
                      <a16:colId xmlns:a16="http://schemas.microsoft.com/office/drawing/2014/main" val="20002"/>
                    </a:ext>
                  </a:extLst>
                </a:gridCol>
                <a:gridCol w="2182989">
                  <a:extLst>
                    <a:ext uri="{9D8B030D-6E8A-4147-A177-3AD203B41FA5}">
                      <a16:colId xmlns:a16="http://schemas.microsoft.com/office/drawing/2014/main" val="20003"/>
                    </a:ext>
                  </a:extLst>
                </a:gridCol>
              </a:tblGrid>
              <a:tr h="3937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DW</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日戴</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R&amp;L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&amp;</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左</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352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例如</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RE/OD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右眼</a:t>
                      </a: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a:t>
                      </a: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右眼（拉丁文）</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9793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EW</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长戴</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RGP</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硬性透气性隐形眼镜</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414867">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GAG</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黏多糖</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SCL</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软性角膜接触镜</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469900">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GPC</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巨乳头性结膜炎</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TBUT</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泪膜破裂时间</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413456">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HCL</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硬性隐形眼镜</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TCA</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三氯乙酸 </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385234">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HVID</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水平可见虹膜直径</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UV</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紫外线</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327378">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i.e.</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也就是</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VVID</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垂直可见虹膜直径</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371123">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K</a:t>
                      </a:r>
                    </a:p>
                  </a:txBody>
                  <a:tcPr marL="81280" marR="81280" marT="40640" marB="4064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角膜曲率读数</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en-US" altLang="zh-CN" sz="1600" b="0" i="0" u="none" strike="noStrike" cap="none" normalizeH="0" baseline="0">
                          <a:ln>
                            <a:noFill/>
                          </a:ln>
                          <a:solidFill>
                            <a:schemeClr val="tx1"/>
                          </a:solidFill>
                          <a:effectLst/>
                          <a:latin typeface="Arial" panose="020B0604020202020204" pitchFamily="34" charset="0"/>
                          <a:ea typeface="宋体" panose="02010600030101010101" pitchFamily="2" charset="-122"/>
                        </a:rPr>
                        <a:t>WTR</a:t>
                      </a:r>
                    </a:p>
                  </a:txBody>
                  <a:tcPr marL="81280" marR="81280" marT="40640" marB="4064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CC6600"/>
                        </a:buClr>
                        <a:buSzTx/>
                        <a:buFontTx/>
                        <a:buNone/>
                      </a:pPr>
                      <a:r>
                        <a:rPr kumimoji="0" lang="zh-CN" altLang="en-US" sz="16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顺规散光</a:t>
                      </a:r>
                    </a:p>
                  </a:txBody>
                  <a:tcPr marL="81280" marR="81280" marT="40640" marB="4064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40138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6"/>
          <p:cNvSpPr>
            <a:spLocks noGrp="1"/>
          </p:cNvSpPr>
          <p:nvPr>
            <p:ph type="ctrTitle"/>
          </p:nvPr>
        </p:nvSpPr>
        <p:spPr>
          <a:xfrm>
            <a:off x="1117600" y="3741738"/>
            <a:ext cx="6908800" cy="830262"/>
          </a:xfrm>
        </p:spPr>
        <p:txBody>
          <a:bodyPr/>
          <a:lstStyle/>
          <a:p>
            <a:pPr eaLnBrk="1" hangingPunct="1"/>
            <a:r>
              <a:rPr lang="en-CA" altLang="en-US" dirty="0" err="1"/>
              <a:t>请访问我们的网站</a:t>
            </a:r>
            <a:r>
              <a:rPr lang="en-CA" altLang="en-US" dirty="0"/>
              <a:t>：</a:t>
            </a:r>
          </a:p>
        </p:txBody>
      </p:sp>
      <p:sp>
        <p:nvSpPr>
          <p:cNvPr id="251907" name="Subtitle 7"/>
          <p:cNvSpPr>
            <a:spLocks noGrp="1"/>
          </p:cNvSpPr>
          <p:nvPr>
            <p:ph type="subTitle" idx="1"/>
          </p:nvPr>
        </p:nvSpPr>
        <p:spPr>
          <a:xfrm>
            <a:off x="1727200" y="4445000"/>
            <a:ext cx="5689600" cy="508000"/>
          </a:xfrm>
        </p:spPr>
        <p:txBody>
          <a:bodyPr/>
          <a:lstStyle/>
          <a:p>
            <a:pPr eaLnBrk="1" hangingPunct="1"/>
            <a:r>
              <a:rPr lang="en-GB" altLang="en-US"/>
              <a:t>www.iacle.org</a:t>
            </a:r>
            <a:endParaRPr lang="en-CA"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5557" y="1977582"/>
            <a:ext cx="5400675" cy="2676525"/>
          </a:xfrm>
          <a:prstGeom prst="rect">
            <a:avLst/>
          </a:prstGeom>
        </p:spPr>
        <p:txBody>
          <a:bodyPr wrap="square">
            <a:spAutoFit/>
          </a:bodyPr>
          <a:lstStyle/>
          <a:p>
            <a:pPr algn="ctr"/>
            <a:r>
              <a:rPr lang="en-AU" sz="2800" i="1" dirty="0">
                <a:solidFill>
                  <a:srgbClr val="5C6F7B"/>
                </a:solidFill>
                <a:latin typeface="Arial" panose="020B0604020202020204" pitchFamily="34" charset="0"/>
                <a:cs typeface="Arial" panose="020B0604020202020204" pitchFamily="34" charset="0"/>
              </a:rPr>
              <a:t>展望未来</a:t>
            </a:r>
            <a:r>
              <a:rPr lang="zh-CN" altLang="en-AU" sz="2800" i="1" dirty="0">
                <a:solidFill>
                  <a:srgbClr val="5C6F7B"/>
                </a:solidFill>
                <a:latin typeface="Arial" panose="020B0604020202020204" pitchFamily="34" charset="0"/>
                <a:cs typeface="Arial" panose="020B0604020202020204" pitchFamily="34" charset="0"/>
              </a:rPr>
              <a:t>并</a:t>
            </a:r>
            <a:r>
              <a:rPr lang="en-AU" sz="2800" i="1" dirty="0">
                <a:solidFill>
                  <a:srgbClr val="5C6F7B"/>
                </a:solidFill>
                <a:latin typeface="Arial" panose="020B0604020202020204" pitchFamily="34" charset="0"/>
                <a:cs typeface="Arial" panose="020B0604020202020204" pitchFamily="34" charset="0"/>
              </a:rPr>
              <a:t>非易事，但</a:t>
            </a:r>
            <a:r>
              <a:rPr lang="zh-CN" altLang="en-AU" sz="2800" i="1" dirty="0">
                <a:solidFill>
                  <a:srgbClr val="5C6F7B"/>
                </a:solidFill>
                <a:latin typeface="Arial" panose="020B0604020202020204" pitchFamily="34" charset="0"/>
                <a:cs typeface="Arial" panose="020B0604020202020204" pitchFamily="34" charset="0"/>
              </a:rPr>
              <a:t>却</a:t>
            </a:r>
            <a:r>
              <a:rPr lang="en-AU" sz="2800" i="1" dirty="0">
                <a:solidFill>
                  <a:srgbClr val="5C6F7B"/>
                </a:solidFill>
                <a:latin typeface="Arial" panose="020B0604020202020204" pitchFamily="34" charset="0"/>
                <a:cs typeface="Arial" panose="020B0604020202020204" pitchFamily="34" charset="0"/>
              </a:rPr>
              <a:t>是可能的，我们不应该错过机会。</a:t>
            </a:r>
          </a:p>
          <a:p>
            <a:pPr algn="ctr"/>
            <a:endParaRPr lang="en-AU" sz="2800" dirty="0">
              <a:solidFill>
                <a:srgbClr val="5C6F7B"/>
              </a:solidFill>
              <a:latin typeface="Arial" panose="020B0604020202020204" pitchFamily="34" charset="0"/>
              <a:cs typeface="Arial" panose="020B0604020202020204" pitchFamily="34" charset="0"/>
            </a:endParaRPr>
          </a:p>
          <a:p>
            <a:pPr algn="ctr"/>
            <a:endParaRPr lang="en-AU" sz="2800" dirty="0">
              <a:solidFill>
                <a:srgbClr val="5C6F7B"/>
              </a:solidFill>
              <a:latin typeface="Arial" panose="020B0604020202020204" pitchFamily="34" charset="0"/>
              <a:cs typeface="Arial" panose="020B0604020202020204" pitchFamily="34" charset="0"/>
            </a:endParaRPr>
          </a:p>
          <a:p>
            <a:pPr algn="ctr"/>
            <a:r>
              <a:rPr lang="en-AU" sz="2800" dirty="0">
                <a:solidFill>
                  <a:srgbClr val="5C6F7B"/>
                </a:solidFill>
                <a:latin typeface="Arial" panose="020B0604020202020204" pitchFamily="34" charset="0"/>
                <a:cs typeface="Arial" panose="020B0604020202020204" pitchFamily="34" charset="0"/>
              </a:rPr>
              <a:t>  -  Andrei Linde  - </a:t>
            </a:r>
          </a:p>
          <a:p>
            <a:pPr algn="ctr"/>
            <a:r>
              <a:rPr lang="en-AU" sz="2800" dirty="0">
                <a:solidFill>
                  <a:srgbClr val="5C6F7B"/>
                </a:solidFill>
                <a:latin typeface="Arial" panose="020B0604020202020204" pitchFamily="34" charset="0"/>
                <a:cs typeface="Arial" panose="020B0604020202020204" pitchFamily="34" charset="0"/>
              </a:rPr>
              <a:t> （1948  - ）</a:t>
            </a:r>
          </a:p>
        </p:txBody>
      </p:sp>
      <p:sp>
        <p:nvSpPr>
          <p:cNvPr id="3" name="Rectangle 2"/>
          <p:cNvSpPr txBox="1">
            <a:spLocks noChangeArrowheads="1"/>
          </p:cNvSpPr>
          <p:nvPr/>
        </p:nvSpPr>
        <p:spPr>
          <a:xfrm>
            <a:off x="152400" y="78904"/>
            <a:ext cx="8839200" cy="685800"/>
          </a:xfrm>
          <a:prstGeom prst="rect">
            <a:avLst/>
          </a:prstGeom>
        </p:spPr>
        <p:txBody>
          <a:bodyPr>
            <a:normAutofit/>
          </a:bodyPr>
          <a:lstStyle>
            <a:lvl1pPr algn="l" rtl="0" eaLnBrk="1" fontAlgn="base" hangingPunct="1">
              <a:spcBef>
                <a:spcPct val="0"/>
              </a:spcBef>
              <a:spcAft>
                <a:spcPct val="0"/>
              </a:spcAft>
              <a:defRPr sz="2800" kern="120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800">
                <a:solidFill>
                  <a:schemeClr val="bg1"/>
                </a:solidFill>
                <a:latin typeface="Arial" panose="020B0604020202020204" pitchFamily="34" charset="0"/>
                <a:cs typeface="Arial" panose="020B0604020202020204" pitchFamily="34" charset="0"/>
              </a:defRPr>
            </a:lvl9pPr>
          </a:lstStyle>
          <a:p>
            <a:pPr defTabSz="914400">
              <a:defRPr/>
            </a:pPr>
            <a:r>
              <a:rPr lang="zh-CN" altLang="en-US" dirty="0"/>
              <a:t>前言</a:t>
            </a:r>
            <a:r>
              <a:rPr lang="en-GB" dirty="0"/>
              <a:t>…</a:t>
            </a:r>
            <a:endParaRPr lang="en-GB" dirty="0">
              <a:solidFill>
                <a:srgbClr val="FF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344" y="1273303"/>
            <a:ext cx="3060546" cy="822960"/>
          </a:xfrm>
          <a:prstGeom prst="rect">
            <a:avLst/>
          </a:prstGeom>
          <a:solidFill>
            <a:schemeClr val="bg2"/>
          </a:solidFill>
          <a:ln>
            <a:solidFill>
              <a:schemeClr val="tx1">
                <a:lumMod val="50000"/>
                <a:lumOff val="50000"/>
              </a:schemeClr>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AU" sz="2400" dirty="0">
                <a:solidFill>
                  <a:srgbClr val="5C6F7B"/>
                </a:solidFill>
                <a:latin typeface="Arial" panose="020B0604020202020204" pitchFamily="34" charset="0"/>
                <a:cs typeface="Arial" panose="020B0604020202020204" pitchFamily="34" charset="0"/>
              </a:rPr>
              <a:t>近视'热潮'</a:t>
            </a:r>
          </a:p>
          <a:p>
            <a:pPr algn="ctr"/>
            <a:r>
              <a:rPr lang="en-AU" sz="2400" dirty="0">
                <a:solidFill>
                  <a:srgbClr val="5C6F7B"/>
                </a:solidFill>
                <a:latin typeface="Arial" panose="020B0604020202020204" pitchFamily="34" charset="0"/>
                <a:cs typeface="Arial" panose="020B0604020202020204" pitchFamily="34" charset="0"/>
              </a:rPr>
              <a:t> </a:t>
            </a:r>
            <a:r>
              <a:rPr lang="en-AU" sz="2400" dirty="0" err="1">
                <a:solidFill>
                  <a:srgbClr val="5C6F7B"/>
                </a:solidFill>
                <a:latin typeface="Arial" panose="020B0604020202020204" pitchFamily="34" charset="0"/>
                <a:cs typeface="Arial" panose="020B0604020202020204" pitchFamily="34" charset="0"/>
              </a:rPr>
              <a:t>Holden</a:t>
            </a:r>
            <a:r>
              <a:rPr lang="en-AU" sz="2400" i="1" dirty="0" err="1">
                <a:solidFill>
                  <a:srgbClr val="5C6F7B"/>
                </a:solidFill>
                <a:latin typeface="Arial" panose="020B0604020202020204" pitchFamily="34" charset="0"/>
                <a:cs typeface="Arial" panose="020B0604020202020204" pitchFamily="34" charset="0"/>
              </a:rPr>
              <a:t>等</a:t>
            </a:r>
            <a:r>
              <a:rPr lang="zh-CN" altLang="en-US" sz="2400" i="1" dirty="0">
                <a:solidFill>
                  <a:srgbClr val="5C6F7B"/>
                </a:solidFill>
                <a:latin typeface="Arial" panose="020B0604020202020204" pitchFamily="34" charset="0"/>
                <a:cs typeface="Arial" panose="020B0604020202020204" pitchFamily="34" charset="0"/>
              </a:rPr>
              <a:t>人</a:t>
            </a:r>
            <a:r>
              <a:rPr lang="en-AU" sz="2400" dirty="0">
                <a:solidFill>
                  <a:srgbClr val="5C6F7B"/>
                </a:solidFill>
                <a:latin typeface="Arial" panose="020B0604020202020204" pitchFamily="34" charset="0"/>
                <a:cs typeface="Arial" panose="020B0604020202020204" pitchFamily="34" charset="0"/>
              </a:rPr>
              <a:t>，2015</a:t>
            </a:r>
          </a:p>
        </p:txBody>
      </p:sp>
      <p:sp>
        <p:nvSpPr>
          <p:cNvPr id="4" name="Rectangle 3"/>
          <p:cNvSpPr/>
          <p:nvPr/>
        </p:nvSpPr>
        <p:spPr>
          <a:xfrm>
            <a:off x="3540113" y="2406616"/>
            <a:ext cx="5299087" cy="1554480"/>
          </a:xfrm>
          <a:prstGeom prst="rect">
            <a:avLst/>
          </a:prstGeom>
          <a:solidFill>
            <a:schemeClr val="bg2"/>
          </a:solidFill>
          <a:ln>
            <a:solidFill>
              <a:schemeClr val="tx1">
                <a:lumMod val="50000"/>
                <a:lumOff val="50000"/>
              </a:schemeClr>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n-AU" sz="2400" dirty="0">
                <a:solidFill>
                  <a:srgbClr val="5C6F7B"/>
                </a:solidFill>
                <a:latin typeface="Arial" panose="020B0604020202020204" pitchFamily="34" charset="0"/>
                <a:cs typeface="Arial" panose="020B0604020202020204" pitchFamily="34" charset="0"/>
              </a:rPr>
              <a:t>近视控制（预测）......</a:t>
            </a:r>
          </a:p>
          <a:p>
            <a:pPr>
              <a:buFont typeface="Arial" panose="020B0604020202020204" pitchFamily="34" charset="0"/>
              <a:buChar char="•"/>
            </a:pPr>
            <a:r>
              <a:rPr lang="en-AU" sz="2400" dirty="0">
                <a:solidFill>
                  <a:srgbClr val="5C6F7B"/>
                </a:solidFill>
                <a:latin typeface="Arial" panose="020B0604020202020204" pitchFamily="34" charset="0"/>
                <a:cs typeface="Arial" panose="020B0604020202020204" pitchFamily="34" charset="0"/>
              </a:rPr>
              <a:t> 33％</a:t>
            </a:r>
            <a:r>
              <a:rPr lang="zh-CN" altLang="en-AU" sz="2400" dirty="0">
                <a:solidFill>
                  <a:srgbClr val="5C6F7B"/>
                </a:solidFill>
                <a:latin typeface="Arial" panose="020B0604020202020204" pitchFamily="34" charset="0"/>
                <a:cs typeface="Arial" panose="020B0604020202020204" pitchFamily="34" charset="0"/>
              </a:rPr>
              <a:t>→</a:t>
            </a:r>
            <a:r>
              <a:rPr lang="en-US" altLang="zh-CN" sz="2400" dirty="0">
                <a:solidFill>
                  <a:srgbClr val="5C6F7B"/>
                </a:solidFill>
                <a:latin typeface="Arial" panose="020B0604020202020204" pitchFamily="34" charset="0"/>
                <a:cs typeface="Arial" panose="020B0604020202020204" pitchFamily="34" charset="0"/>
              </a:rPr>
              <a:t>73%</a:t>
            </a:r>
            <a:r>
              <a:rPr lang="en-AU" sz="2400" dirty="0">
                <a:solidFill>
                  <a:srgbClr val="5C6F7B"/>
                </a:solidFill>
                <a:latin typeface="Arial" panose="020B0604020202020204" pitchFamily="34" charset="0"/>
                <a:cs typeface="Arial" panose="020B0604020202020204" pitchFamily="34" charset="0"/>
              </a:rPr>
              <a:t>高度近视减少，＆...</a:t>
            </a:r>
          </a:p>
          <a:p>
            <a:pPr>
              <a:buFont typeface="Arial" panose="020B0604020202020204" pitchFamily="34" charset="0"/>
              <a:buChar char="•"/>
            </a:pPr>
            <a:r>
              <a:rPr lang="en-AU" sz="2400" dirty="0">
                <a:solidFill>
                  <a:srgbClr val="5C6F7B"/>
                </a:solidFill>
                <a:latin typeface="Arial" panose="020B0604020202020204" pitchFamily="34" charset="0"/>
                <a:cs typeface="Arial" panose="020B0604020202020204" pitchFamily="34" charset="0"/>
              </a:rPr>
              <a:t> 50％</a:t>
            </a:r>
            <a:r>
              <a:rPr lang="zh-CN" altLang="en-AU" sz="2400" dirty="0">
                <a:solidFill>
                  <a:srgbClr val="5C6F7B"/>
                </a:solidFill>
                <a:latin typeface="Arial" panose="020B0604020202020204" pitchFamily="34" charset="0"/>
                <a:cs typeface="Arial" panose="020B0604020202020204" pitchFamily="34" charset="0"/>
              </a:rPr>
              <a:t>→</a:t>
            </a:r>
            <a:r>
              <a:rPr lang="en-AU" sz="2400" dirty="0">
                <a:solidFill>
                  <a:srgbClr val="5C6F7B"/>
                </a:solidFill>
                <a:latin typeface="Arial" panose="020B0604020202020204" pitchFamily="34" charset="0"/>
                <a:cs typeface="Arial" panose="020B0604020202020204" pitchFamily="34" charset="0"/>
              </a:rPr>
              <a:t>90％高度近视减少</a:t>
            </a:r>
          </a:p>
          <a:p>
            <a:r>
              <a:rPr lang="en-US" altLang="zh-CN" sz="2400" dirty="0">
                <a:solidFill>
                  <a:srgbClr val="5C6F7B"/>
                </a:solidFill>
                <a:latin typeface="Arial" panose="020B0604020202020204" pitchFamily="34" charset="0"/>
                <a:cs typeface="Arial" panose="020B0604020202020204" pitchFamily="34" charset="0"/>
                <a:sym typeface="Wingdings" panose="05000000000000000000" pitchFamily="2" charset="2"/>
              </a:rPr>
              <a:t>Brennan </a:t>
            </a:r>
            <a:r>
              <a:rPr lang="en-AU" sz="2400" dirty="0">
                <a:solidFill>
                  <a:srgbClr val="5C6F7B"/>
                </a:solidFill>
                <a:latin typeface="Arial" panose="020B0604020202020204" pitchFamily="34" charset="0"/>
                <a:cs typeface="Arial" panose="020B0604020202020204" pitchFamily="34" charset="0"/>
              </a:rPr>
              <a:t>，2012年</a:t>
            </a:r>
          </a:p>
        </p:txBody>
      </p:sp>
      <p:sp>
        <p:nvSpPr>
          <p:cNvPr id="6" name="TextBox 5"/>
          <p:cNvSpPr txBox="1"/>
          <p:nvPr/>
        </p:nvSpPr>
        <p:spPr>
          <a:xfrm>
            <a:off x="291344" y="4278591"/>
            <a:ext cx="3773609" cy="829945"/>
          </a:xfrm>
          <a:prstGeom prst="rect">
            <a:avLst/>
          </a:prstGeom>
          <a:solidFill>
            <a:schemeClr val="bg2"/>
          </a:solidFill>
          <a:ln>
            <a:solidFill>
              <a:schemeClr val="tx1">
                <a:lumMod val="50000"/>
                <a:lumOff val="50000"/>
              </a:schemeClr>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en-US"/>
            </a:defPPr>
            <a:lvl1pPr>
              <a:defRPr sz="3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AU" sz="2400" dirty="0" err="1">
                <a:solidFill>
                  <a:srgbClr val="5C6F7B"/>
                </a:solidFill>
                <a:latin typeface="Arial" panose="020B0604020202020204" pitchFamily="34" charset="0"/>
                <a:cs typeface="Arial" panose="020B0604020202020204" pitchFamily="34" charset="0"/>
              </a:rPr>
              <a:t>没有“生理性”近视</a:t>
            </a:r>
            <a:r>
              <a:rPr lang="zh-CN" altLang="en-AU" sz="2400" dirty="0" err="1">
                <a:solidFill>
                  <a:srgbClr val="5C6F7B"/>
                </a:solidFill>
                <a:latin typeface="Arial" panose="020B0604020202020204" pitchFamily="34" charset="0"/>
                <a:cs typeface="Arial" panose="020B0604020202020204" pitchFamily="34" charset="0"/>
              </a:rPr>
              <a:t>一说</a:t>
            </a:r>
            <a:endParaRPr lang="en-AU" sz="2400" dirty="0">
              <a:solidFill>
                <a:srgbClr val="5C6F7B"/>
              </a:solidFill>
              <a:latin typeface="Arial" panose="020B0604020202020204" pitchFamily="34" charset="0"/>
              <a:cs typeface="Arial" panose="020B0604020202020204" pitchFamily="34" charset="0"/>
            </a:endParaRPr>
          </a:p>
          <a:p>
            <a:pPr algn="ctr"/>
            <a:r>
              <a:rPr lang="en-AU" sz="2400" dirty="0">
                <a:solidFill>
                  <a:srgbClr val="5C6F7B"/>
                </a:solidFill>
                <a:latin typeface="Arial" panose="020B0604020202020204" pitchFamily="34" charset="0"/>
                <a:cs typeface="Arial" panose="020B0604020202020204" pitchFamily="34" charset="0"/>
              </a:rPr>
              <a:t> Flitcroft，2012</a:t>
            </a:r>
          </a:p>
        </p:txBody>
      </p:sp>
      <p:sp>
        <p:nvSpPr>
          <p:cNvPr id="3" name="TextBox 2"/>
          <p:cNvSpPr txBox="1"/>
          <p:nvPr/>
        </p:nvSpPr>
        <p:spPr>
          <a:xfrm>
            <a:off x="155648" y="77824"/>
            <a:ext cx="8000492" cy="518160"/>
          </a:xfrm>
          <a:prstGeom prst="rect">
            <a:avLst/>
          </a:prstGeom>
          <a:noFill/>
        </p:spPr>
        <p:txBody>
          <a:bodyPr wrap="square" rtlCol="0">
            <a:spAutoFit/>
          </a:bodyPr>
          <a:lstStyle/>
          <a:p>
            <a:r>
              <a:rPr lang="en-AU" sz="2800" dirty="0">
                <a:solidFill>
                  <a:schemeClr val="bg1"/>
                </a:solidFill>
                <a:latin typeface="Arial" panose="020B0604020202020204" pitchFamily="34" charset="0"/>
                <a:cs typeface="Arial" panose="020B0604020202020204" pitchFamily="34" charset="0"/>
              </a:rPr>
              <a:t>近视控制的“原因”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Fin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013_IACLE PP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5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6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_Fin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inal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Regula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Sponso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ection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3</TotalTime>
  <Words>9735</Words>
  <Application>Microsoft Office PowerPoint</Application>
  <PresentationFormat>On-screen Show (4:3)</PresentationFormat>
  <Paragraphs>962</Paragraphs>
  <Slides>76</Slides>
  <Notes>41</Notes>
  <HiddenSlides>0</HiddenSlides>
  <MMClips>0</MMClips>
  <ScaleCrop>false</ScaleCrop>
  <HeadingPairs>
    <vt:vector size="6" baseType="variant">
      <vt:variant>
        <vt:lpstr>Fonts Used</vt:lpstr>
      </vt:variant>
      <vt:variant>
        <vt:i4>9</vt:i4>
      </vt:variant>
      <vt:variant>
        <vt:lpstr>Theme</vt:lpstr>
      </vt:variant>
      <vt:variant>
        <vt:i4>22</vt:i4>
      </vt:variant>
      <vt:variant>
        <vt:lpstr>Slide Titles</vt:lpstr>
      </vt:variant>
      <vt:variant>
        <vt:i4>76</vt:i4>
      </vt:variant>
    </vt:vector>
  </HeadingPairs>
  <TitlesOfParts>
    <vt:vector size="107" baseType="lpstr">
      <vt:lpstr>Arial</vt:lpstr>
      <vt:lpstr>Calibri</vt:lpstr>
      <vt:lpstr>Century Gothic</vt:lpstr>
      <vt:lpstr>Courier New</vt:lpstr>
      <vt:lpstr>Symbol</vt:lpstr>
      <vt:lpstr>Tahoma</vt:lpstr>
      <vt:lpstr>Times New Roman</vt:lpstr>
      <vt:lpstr>Wingdings</vt:lpstr>
      <vt:lpstr>Wingdings 2</vt:lpstr>
      <vt:lpstr>Theme1</vt:lpstr>
      <vt:lpstr>Regular Slide</vt:lpstr>
      <vt:lpstr>Section Slide</vt:lpstr>
      <vt:lpstr>Final Slide</vt:lpstr>
      <vt:lpstr>Cover</vt:lpstr>
      <vt:lpstr>1_Regular Slide</vt:lpstr>
      <vt:lpstr>1_Sponsors</vt:lpstr>
      <vt:lpstr>2_Sponsors</vt:lpstr>
      <vt:lpstr>1_Section Slide</vt:lpstr>
      <vt:lpstr>2_Section Slide</vt:lpstr>
      <vt:lpstr>3_Section Slide</vt:lpstr>
      <vt:lpstr>4_Section Slide</vt:lpstr>
      <vt:lpstr>2_Regular Slide</vt:lpstr>
      <vt:lpstr>1_Final Slide</vt:lpstr>
      <vt:lpstr>2013_IACLE PPT_Template</vt:lpstr>
      <vt:lpstr>3_Regular Slide</vt:lpstr>
      <vt:lpstr>3_Sponsors</vt:lpstr>
      <vt:lpstr>4_Sponsors</vt:lpstr>
      <vt:lpstr>5_Sponsors</vt:lpstr>
      <vt:lpstr>6_Sponsors</vt:lpstr>
      <vt:lpstr>Sponsors</vt:lpstr>
      <vt:lpstr>2_Final Slide</vt:lpstr>
      <vt:lpstr>PowerPoint Presentation</vt:lpstr>
      <vt:lpstr>归属</vt:lpstr>
      <vt:lpstr>编审者</vt:lpstr>
      <vt:lpstr>通过教育基金和实物捐赠，IACLE开发和提供隐形眼镜教育</vt:lpstr>
      <vt:lpstr>PowerPoint Presentation</vt:lpstr>
      <vt:lpstr>出版 国际接触镜教育者学会(IACLE)  2016修订版  © 国际接触镜教育者学会2000-2015 版权所有。未经国际接触镜教育者学会事先书面许可，本出版物的任何部分不得复制、储存在检索系统中，或以任何形式或传播：   国际接触镜教育者学会 IACLE秘书处， PO Box 656 KENSINGTON NSW 2033 Australia  电子邮件：iacle@iacle.org</vt:lpstr>
      <vt:lpstr>用于近视控制的隐形眼镜：在本讲座中</vt:lpstr>
      <vt:lpstr>PowerPoint Presentation</vt:lpstr>
      <vt:lpstr>PowerPoint Presentation</vt:lpstr>
      <vt:lpstr>PowerPoint Presentation</vt:lpstr>
      <vt:lpstr>↑风险（相对危险性[ORs]）</vt:lpstr>
      <vt:lpstr>PowerPoint Presentation</vt:lpstr>
      <vt:lpstr>PowerPoint Presentation</vt:lpstr>
      <vt:lpstr>PowerPoint Presentation</vt:lpstr>
      <vt:lpstr>PowerPoint Presentation</vt:lpstr>
      <vt:lpstr>近视风险与CL配戴风险</vt:lpstr>
      <vt:lpstr>隐形眼镜控制近视</vt:lpstr>
      <vt:lpstr>造成近视的原因是什么？</vt:lpstr>
      <vt:lpstr>PowerPoint Presentation</vt:lpstr>
      <vt:lpstr>↑近距像差</vt:lpstr>
      <vt:lpstr>球面像差： - ＆+镜片</vt:lpstr>
      <vt:lpstr>不精确的调节和集合</vt:lpstr>
      <vt:lpstr>PowerPoint Presentation</vt:lpstr>
      <vt:lpstr>相对周边远视（RPH）：近视因子？</vt:lpstr>
      <vt:lpstr>近视控制目标</vt:lpstr>
      <vt:lpstr>改变像差：框架眼镜vs隐形眼镜</vt:lpstr>
      <vt:lpstr>正负球面像差</vt:lpstr>
      <vt:lpstr>改变双眼视觉：戴框架眼镜</vt:lpstr>
      <vt:lpstr>改变双眼视觉：戴框架眼镜</vt:lpstr>
      <vt:lpstr>改变双眼视觉：使用隐形眼镜</vt:lpstr>
      <vt:lpstr>近视：框架眼镜与隐形眼镜</vt:lpstr>
      <vt:lpstr>用CL改变双眼视觉</vt:lpstr>
      <vt:lpstr>用框架眼镜改变周边光学</vt:lpstr>
      <vt:lpstr>用隐形眼镜改变周边光学</vt:lpstr>
      <vt:lpstr>近视控制:改变相关光学</vt:lpstr>
      <vt:lpstr>PowerPoint Presentation</vt:lpstr>
      <vt:lpstr>近视控制研究：总结（↓眼轴伸长）</vt:lpstr>
      <vt:lpstr>主要的 Meta分析出版物</vt:lpstr>
      <vt:lpstr>近视↓：双焦点和多焦点CL：29-70％</vt:lpstr>
      <vt:lpstr>PowerPoint Presentation</vt:lpstr>
      <vt:lpstr>PowerPoint Presentation</vt:lpstr>
      <vt:lpstr>PowerPoint Presentation</vt:lpstr>
      <vt:lpstr>PowerPoint Presentation</vt:lpstr>
      <vt:lpstr>近视进展：↓（慢）随着年龄 - 不要延迟</vt:lpstr>
      <vt:lpstr>近视控制:处理问题</vt:lpstr>
      <vt:lpstr>近视管理:流程图</vt:lpstr>
      <vt:lpstr>近视控制：3个核心（临床）</vt:lpstr>
      <vt:lpstr>近视控制：3个核心（临床） </vt:lpstr>
      <vt:lpstr>近视控制：3个核心（临床）  </vt:lpstr>
      <vt:lpstr>PowerPoint Presentation</vt:lpstr>
      <vt:lpstr>近视控制：3个核心（临床）   </vt:lpstr>
      <vt:lpstr>管理接触镜</vt:lpstr>
      <vt:lpstr>PowerPoint Presentation</vt:lpstr>
      <vt:lpstr>年轻CL(接触镜)配戴者的不良事件和规范性</vt:lpstr>
      <vt:lpstr>儿童SCL的安全性</vt:lpstr>
      <vt:lpstr>Ortho-K与多焦点SCLs</vt:lpstr>
      <vt:lpstr>周边' Adds '与MFCL：临床建议</vt:lpstr>
      <vt:lpstr>PowerPoint Presentation</vt:lpstr>
      <vt:lpstr>PowerPoint Presentation</vt:lpstr>
      <vt:lpstr>PowerPoint Presentation</vt:lpstr>
      <vt:lpstr>PowerPoint Presentation</vt:lpstr>
      <vt:lpstr>理想的近视控制CL</vt:lpstr>
      <vt:lpstr>框架眼镜有时比CLs更好…</vt:lpstr>
      <vt:lpstr>资源</vt:lpstr>
      <vt:lpstr>PowerPoint Presentation</vt:lpstr>
      <vt:lpstr>PowerPoint Presentation</vt:lpstr>
      <vt:lpstr>PowerPoint Presentation</vt:lpstr>
      <vt:lpstr>PowerPoint Presentation</vt:lpstr>
      <vt:lpstr>PowerPoint Presentation</vt:lpstr>
      <vt:lpstr>PowerPoint Presentation</vt:lpstr>
      <vt:lpstr>致谢</vt:lpstr>
      <vt:lpstr>符号</vt:lpstr>
      <vt:lpstr>简称</vt:lpstr>
      <vt:lpstr>首字母缩略词</vt:lpstr>
      <vt:lpstr>首字母缩略词</vt:lpstr>
      <vt:lpstr>请访问我们的网站：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Binocular Vision and OrthoK</dc:title>
  <dc:creator>Kate Johnson</dc:creator>
  <cp:lastModifiedBy>Siobhan Allen</cp:lastModifiedBy>
  <cp:revision>821</cp:revision>
  <cp:lastPrinted>1900-01-01T00:00:00Z</cp:lastPrinted>
  <dcterms:created xsi:type="dcterms:W3CDTF">1900-01-01T00:00:00Z</dcterms:created>
  <dcterms:modified xsi:type="dcterms:W3CDTF">2020-03-26T11:01:50Z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2052-11.1.0.8907</vt:lpwstr>
  </property>
</Properties>
</file>